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13004800" cy="9753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4" d="100"/>
          <a:sy n="44" d="100"/>
        </p:scale>
        <p:origin x="138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21244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2539" y="2793624"/>
            <a:ext cx="8126902" cy="3443860"/>
          </a:xfrm>
        </p:spPr>
        <p:txBody>
          <a:bodyPr anchor="b">
            <a:normAutofit/>
          </a:bodyPr>
          <a:lstStyle>
            <a:lvl1pPr algn="r">
              <a:defRPr sz="625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2539" y="6237488"/>
            <a:ext cx="8126902" cy="1998886"/>
          </a:xfrm>
        </p:spPr>
        <p:txBody>
          <a:bodyPr anchor="t">
            <a:normAutofit/>
          </a:bodyPr>
          <a:lstStyle>
            <a:lvl1pPr marL="0" indent="0" algn="r">
              <a:buNone/>
              <a:defRPr sz="2560" cap="all">
                <a:solidFill>
                  <a:schemeClr val="tx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3288" y="8349264"/>
            <a:ext cx="1723979" cy="537351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2540" y="8349264"/>
            <a:ext cx="5592373" cy="53735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5641" y="8349264"/>
            <a:ext cx="593801" cy="537351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23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6731186"/>
            <a:ext cx="11054080" cy="806027"/>
          </a:xfrm>
        </p:spPr>
        <p:txBody>
          <a:bodyPr anchor="b">
            <a:normAutofit/>
          </a:bodyPr>
          <a:lstStyle>
            <a:lvl1pPr algn="l">
              <a:defRPr sz="284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0481" y="1325670"/>
            <a:ext cx="9753600" cy="450129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276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7537213"/>
            <a:ext cx="11054080" cy="702168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64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5" y="866990"/>
            <a:ext cx="11054079" cy="4443305"/>
          </a:xfrm>
        </p:spPr>
        <p:txBody>
          <a:bodyPr anchor="ctr">
            <a:normAutofit/>
          </a:bodyPr>
          <a:lstStyle>
            <a:lvl1pPr algn="l">
              <a:defRPr sz="455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3" y="6177280"/>
            <a:ext cx="11054079" cy="2059093"/>
          </a:xfrm>
        </p:spPr>
        <p:txBody>
          <a:bodyPr anchor="ctr">
            <a:normAutofit/>
          </a:bodyPr>
          <a:lstStyle>
            <a:lvl1pPr marL="0" indent="0" algn="l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9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9888" y="1021318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002028" y="3913488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298" y="866990"/>
            <a:ext cx="10085400" cy="3901439"/>
          </a:xfrm>
        </p:spPr>
        <p:txBody>
          <a:bodyPr anchor="ctr">
            <a:normAutofit/>
          </a:bodyPr>
          <a:lstStyle>
            <a:lvl1pPr algn="l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06111" y="4768427"/>
            <a:ext cx="9779389" cy="541867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276"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445" y="6177280"/>
            <a:ext cx="11054080" cy="2059093"/>
          </a:xfrm>
        </p:spPr>
        <p:txBody>
          <a:bodyPr anchor="ctr">
            <a:normAutofit/>
          </a:bodyPr>
          <a:lstStyle>
            <a:lvl1pPr marL="0" indent="0" algn="l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153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2" y="4681455"/>
            <a:ext cx="11054081" cy="2088960"/>
          </a:xfrm>
        </p:spPr>
        <p:txBody>
          <a:bodyPr anchor="b">
            <a:normAutofit/>
          </a:bodyPr>
          <a:lstStyle>
            <a:lvl1pPr algn="l">
              <a:defRPr sz="398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6770415"/>
            <a:ext cx="11054083" cy="1223680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20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9888" y="1021318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02028" y="3913488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298" y="866990"/>
            <a:ext cx="10085400" cy="3901439"/>
          </a:xfrm>
        </p:spPr>
        <p:txBody>
          <a:bodyPr anchor="ctr">
            <a:normAutofit/>
          </a:bodyPr>
          <a:lstStyle>
            <a:lvl1pPr algn="l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50241" y="5527040"/>
            <a:ext cx="11054081" cy="126435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44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1" y="6791395"/>
            <a:ext cx="11054081" cy="1444978"/>
          </a:xfrm>
        </p:spPr>
        <p:txBody>
          <a:bodyPr anchor="t">
            <a:normAutofit/>
          </a:bodyPr>
          <a:lstStyle>
            <a:lvl1pPr marL="0" indent="0" algn="l">
              <a:buNone/>
              <a:defRPr sz="2276">
                <a:solidFill>
                  <a:schemeClr val="tx1"/>
                </a:solidFill>
              </a:defRPr>
            </a:lvl1pPr>
            <a:lvl2pPr marL="65023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596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538" y="866990"/>
            <a:ext cx="11054081" cy="390143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982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0538" y="4985173"/>
            <a:ext cx="11054081" cy="119210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44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536" y="6177280"/>
            <a:ext cx="11054081" cy="2059093"/>
          </a:xfrm>
        </p:spPr>
        <p:txBody>
          <a:bodyPr anchor="t">
            <a:normAutofit/>
          </a:bodyPr>
          <a:lstStyle>
            <a:lvl1pPr marL="0" indent="0" algn="l">
              <a:buNone/>
              <a:defRPr sz="2276">
                <a:solidFill>
                  <a:schemeClr val="tx1"/>
                </a:solidFill>
              </a:defRPr>
            </a:lvl1pPr>
            <a:lvl2pPr marL="65023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74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0240" y="866989"/>
            <a:ext cx="11054080" cy="2071135"/>
          </a:xfrm>
        </p:spPr>
        <p:txBody>
          <a:bodyPr>
            <a:normAutofit/>
          </a:bodyPr>
          <a:lstStyle>
            <a:lvl1pPr>
              <a:defRPr sz="39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887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19791" y="866987"/>
            <a:ext cx="2384528" cy="7369388"/>
          </a:xfrm>
        </p:spPr>
        <p:txBody>
          <a:bodyPr vert="eaVert">
            <a:normAutofit/>
          </a:bodyPr>
          <a:lstStyle>
            <a:lvl1pPr>
              <a:defRPr sz="39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866987"/>
            <a:ext cx="8519373" cy="7369387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51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44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4705537"/>
            <a:ext cx="11054080" cy="2088960"/>
          </a:xfrm>
        </p:spPr>
        <p:txBody>
          <a:bodyPr anchor="b">
            <a:normAutofit/>
          </a:bodyPr>
          <a:lstStyle>
            <a:lvl1pPr algn="l">
              <a:defRPr sz="4551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1" y="6794497"/>
            <a:ext cx="11054080" cy="1223680"/>
          </a:xfrm>
        </p:spPr>
        <p:txBody>
          <a:bodyPr anchor="t">
            <a:normAutofit/>
          </a:bodyPr>
          <a:lstStyle>
            <a:lvl1pPr marL="0" indent="0" algn="l">
              <a:buNone/>
              <a:defRPr sz="2560" cap="all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48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1" y="3046497"/>
            <a:ext cx="5423002" cy="518987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1320" y="3046497"/>
            <a:ext cx="5423002" cy="518987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47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7395" y="3154868"/>
            <a:ext cx="5035524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4082064"/>
            <a:ext cx="5423002" cy="415430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0260" y="3154868"/>
            <a:ext cx="5004060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1318" y="4082064"/>
            <a:ext cx="5423002" cy="415430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47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866989"/>
            <a:ext cx="11054080" cy="2071135"/>
          </a:xfrm>
        </p:spPr>
        <p:txBody>
          <a:bodyPr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3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12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666" y="2215634"/>
            <a:ext cx="4071694" cy="2047050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739" y="866988"/>
            <a:ext cx="6582009" cy="736938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666" y="4262685"/>
            <a:ext cx="4071694" cy="2625045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26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49" y="2468511"/>
            <a:ext cx="5827135" cy="1950720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52640" y="1300480"/>
            <a:ext cx="4551680" cy="65024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276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7249" y="4419231"/>
            <a:ext cx="5827135" cy="2600960"/>
          </a:xfrm>
        </p:spPr>
        <p:txBody>
          <a:bodyPr anchor="t">
            <a:normAutofit/>
          </a:bodyPr>
          <a:lstStyle>
            <a:lvl1pPr marL="0" indent="0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90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866989"/>
            <a:ext cx="11054080" cy="20711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3046497"/>
            <a:ext cx="11054080" cy="5189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78169" y="8349264"/>
            <a:ext cx="1723979" cy="537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0241" y="8349264"/>
            <a:ext cx="8519553" cy="537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0521" y="8349264"/>
            <a:ext cx="593801" cy="537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77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650230" rtl="0" eaLnBrk="1" latinLnBrk="0" hangingPunct="1">
        <a:spcBef>
          <a:spcPct val="0"/>
        </a:spcBef>
        <a:buNone/>
        <a:defRPr sz="4551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6394" indent="-406394" algn="l" defTabSz="650230" rtl="0" eaLnBrk="1" latinLnBrk="0" hangingPunct="1">
        <a:spcBef>
          <a:spcPts val="0"/>
        </a:spcBef>
        <a:spcAft>
          <a:spcPts val="1422"/>
        </a:spcAft>
        <a:buClr>
          <a:schemeClr val="tx1"/>
        </a:buClr>
        <a:buSzPct val="100000"/>
        <a:buFont typeface="Arial"/>
        <a:buChar char="•"/>
        <a:defRPr sz="25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ts val="0"/>
        </a:spcBef>
        <a:spcAft>
          <a:spcPts val="1422"/>
        </a:spcAft>
        <a:buClr>
          <a:schemeClr val="tx1"/>
        </a:buClr>
        <a:buSzPct val="100000"/>
        <a:buFont typeface="Arial"/>
        <a:buChar char="•"/>
        <a:defRPr sz="227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06853" indent="-406394" algn="l" defTabSz="650230" rtl="0" eaLnBrk="1" latinLnBrk="0" hangingPunct="1">
        <a:spcBef>
          <a:spcPts val="0"/>
        </a:spcBef>
        <a:spcAft>
          <a:spcPts val="1422"/>
        </a:spcAft>
        <a:buClr>
          <a:schemeClr val="tx1"/>
        </a:buClr>
        <a:buSzPct val="100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194526" indent="-243836" algn="l" defTabSz="650230" rtl="0" eaLnBrk="1" latinLnBrk="0" hangingPunct="1">
        <a:spcBef>
          <a:spcPts val="0"/>
        </a:spcBef>
        <a:spcAft>
          <a:spcPts val="1422"/>
        </a:spcAft>
        <a:buClr>
          <a:schemeClr val="tx1"/>
        </a:buClr>
        <a:buSzPct val="100000"/>
        <a:buFont typeface="Arial"/>
        <a:buChar char="•"/>
        <a:defRPr sz="17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844756" indent="-243836" algn="l" defTabSz="650230" rtl="0" eaLnBrk="1" latinLnBrk="0" hangingPunct="1">
        <a:spcBef>
          <a:spcPts val="0"/>
        </a:spcBef>
        <a:spcAft>
          <a:spcPts val="1422"/>
        </a:spcAft>
        <a:buClr>
          <a:schemeClr val="tx1"/>
        </a:buClr>
        <a:buSzPct val="100000"/>
        <a:buFont typeface="Arial"/>
        <a:buChar char="•"/>
        <a:defRPr sz="17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ts val="0"/>
        </a:spcBef>
        <a:spcAft>
          <a:spcPts val="1422"/>
        </a:spcAft>
        <a:buClr>
          <a:schemeClr val="tx1"/>
        </a:buClr>
        <a:buSzPct val="100000"/>
        <a:buFont typeface="Arial"/>
        <a:buChar char="•"/>
        <a:defRPr sz="17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ts val="0"/>
        </a:spcBef>
        <a:spcAft>
          <a:spcPts val="1422"/>
        </a:spcAft>
        <a:buClr>
          <a:schemeClr val="tx1"/>
        </a:buClr>
        <a:buSzPct val="100000"/>
        <a:buFont typeface="Arial"/>
        <a:buChar char="•"/>
        <a:defRPr sz="17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ts val="0"/>
        </a:spcBef>
        <a:spcAft>
          <a:spcPts val="1422"/>
        </a:spcAft>
        <a:buClr>
          <a:schemeClr val="tx1"/>
        </a:buClr>
        <a:buSzPct val="100000"/>
        <a:buFont typeface="Arial"/>
        <a:buChar char="•"/>
        <a:defRPr sz="17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ts val="0"/>
        </a:spcBef>
        <a:spcAft>
          <a:spcPts val="1422"/>
        </a:spcAft>
        <a:buClr>
          <a:schemeClr val="tx1"/>
        </a:buClr>
        <a:buSzPct val="100000"/>
        <a:buFont typeface="Arial"/>
        <a:buChar char="•"/>
        <a:defRPr sz="17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tmanhattan.com/index.cfm?page=search&amp;state=results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stpick.com/sea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823" y="3095870"/>
            <a:ext cx="9098280" cy="62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220" dirty="0"/>
              <a:t>Coursera </a:t>
            </a:r>
            <a:r>
              <a:rPr lang="en-IN" spc="-330" dirty="0"/>
              <a:t>Capstone</a:t>
            </a:r>
            <a:r>
              <a:rPr lang="en-IN" spc="165" dirty="0"/>
              <a:t> </a:t>
            </a:r>
            <a:r>
              <a:rPr lang="en-IN" spc="-10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0571" y="5003800"/>
            <a:ext cx="7623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600" spc="-125">
                <a:solidFill>
                  <a:srgbClr val="FFFFFF"/>
                </a:solidFill>
                <a:latin typeface="Arial"/>
                <a:cs typeface="Arial"/>
              </a:rPr>
              <a:t>Coursera </a:t>
            </a:r>
            <a:r>
              <a:rPr lang="fr-FR" sz="3600" spc="-225">
                <a:solidFill>
                  <a:srgbClr val="FFFFFF"/>
                </a:solidFill>
                <a:latin typeface="Arial"/>
                <a:cs typeface="Arial"/>
              </a:rPr>
              <a:t>IBM </a:t>
            </a:r>
            <a:r>
              <a:rPr lang="fr-FR" sz="3600" spc="-16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lang="fr-FR" sz="3600" spc="-285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lang="fr-FR" sz="3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r-FR" sz="3600" spc="-45">
                <a:solidFill>
                  <a:srgbClr val="FFFFFF"/>
                </a:solidFill>
                <a:latin typeface="Arial"/>
                <a:cs typeface="Arial"/>
              </a:rPr>
              <a:t>Certification</a:t>
            </a:r>
            <a:endParaRPr lang="fr-FR"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93" y="1079500"/>
            <a:ext cx="9002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GeoData </a:t>
            </a:r>
            <a:r>
              <a:rPr sz="4800" spc="25" dirty="0"/>
              <a:t>Manhattan </a:t>
            </a:r>
            <a:r>
              <a:rPr sz="4800" spc="65" dirty="0"/>
              <a:t>apts </a:t>
            </a:r>
            <a:r>
              <a:rPr sz="4800" spc="55" dirty="0"/>
              <a:t>for</a:t>
            </a:r>
            <a:r>
              <a:rPr sz="4800" spc="-80" dirty="0"/>
              <a:t> </a:t>
            </a:r>
            <a:r>
              <a:rPr sz="4800" spc="-5" dirty="0"/>
              <a:t>rent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850900" y="2565400"/>
              <a:ext cx="11303000" cy="6438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051" y="355600"/>
            <a:ext cx="7858759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Rental </a:t>
            </a:r>
            <a:r>
              <a:rPr sz="3600" spc="-5" dirty="0"/>
              <a:t>Price </a:t>
            </a:r>
            <a:r>
              <a:rPr sz="3600" spc="35" dirty="0"/>
              <a:t>Statistics </a:t>
            </a:r>
            <a:r>
              <a:rPr sz="3600" spc="65" dirty="0"/>
              <a:t>MH</a:t>
            </a:r>
            <a:r>
              <a:rPr sz="3600" spc="-10" dirty="0"/>
              <a:t> </a:t>
            </a:r>
            <a:r>
              <a:rPr sz="3600" spc="25" dirty="0"/>
              <a:t>Apartments</a:t>
            </a:r>
            <a:endParaRPr sz="3600"/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400" spc="35" dirty="0"/>
              <a:t>Budget </a:t>
            </a:r>
            <a:r>
              <a:rPr sz="2400" spc="20" dirty="0"/>
              <a:t>US7000/month </a:t>
            </a:r>
            <a:r>
              <a:rPr sz="2400" spc="-5" dirty="0"/>
              <a:t>is </a:t>
            </a:r>
            <a:r>
              <a:rPr sz="2400" spc="5" dirty="0"/>
              <a:t>around </a:t>
            </a:r>
            <a:r>
              <a:rPr sz="2400" spc="10" dirty="0"/>
              <a:t>the</a:t>
            </a:r>
            <a:r>
              <a:rPr sz="2400" spc="-65" dirty="0"/>
              <a:t> </a:t>
            </a:r>
            <a:r>
              <a:rPr sz="2400" spc="-15" dirty="0"/>
              <a:t>mean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835400" y="5384800"/>
              <a:ext cx="6083300" cy="405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0700" y="1676400"/>
              <a:ext cx="5676900" cy="3479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94500" y="1638300"/>
              <a:ext cx="5588000" cy="3505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114" y="825500"/>
            <a:ext cx="7320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Apartments </a:t>
            </a:r>
            <a:r>
              <a:rPr sz="4800" spc="55" dirty="0"/>
              <a:t>for </a:t>
            </a:r>
            <a:r>
              <a:rPr sz="4800" spc="-25" dirty="0"/>
              <a:t>Rent </a:t>
            </a:r>
            <a:r>
              <a:rPr sz="4800" spc="-5" dirty="0"/>
              <a:t>in</a:t>
            </a:r>
            <a:r>
              <a:rPr sz="4800" spc="-135" dirty="0"/>
              <a:t> </a:t>
            </a:r>
            <a:r>
              <a:rPr sz="4800" spc="90" dirty="0"/>
              <a:t>MH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444500" y="2209800"/>
              <a:ext cx="118110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64" y="1079500"/>
            <a:ext cx="9882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/>
              <a:t>MH </a:t>
            </a:r>
            <a:r>
              <a:rPr sz="4800" spc="65" dirty="0"/>
              <a:t>apts </a:t>
            </a:r>
            <a:r>
              <a:rPr sz="4800" spc="55" dirty="0"/>
              <a:t>for </a:t>
            </a:r>
            <a:r>
              <a:rPr sz="4800" spc="-5" dirty="0"/>
              <a:t>rent </a:t>
            </a:r>
            <a:r>
              <a:rPr sz="4800" spc="85" dirty="0"/>
              <a:t>with </a:t>
            </a:r>
            <a:r>
              <a:rPr sz="4800" spc="-40" dirty="0"/>
              <a:t>venue</a:t>
            </a:r>
            <a:r>
              <a:rPr sz="4800" spc="-320" dirty="0"/>
              <a:t> </a:t>
            </a:r>
            <a:r>
              <a:rPr sz="4800" spc="30" dirty="0"/>
              <a:t>clusters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774700" y="2527300"/>
              <a:ext cx="114427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428" y="787400"/>
            <a:ext cx="5208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85" dirty="0"/>
              <a:t>of </a:t>
            </a:r>
            <a:r>
              <a:rPr sz="4800" spc="35" dirty="0"/>
              <a:t>cluster</a:t>
            </a:r>
            <a:r>
              <a:rPr sz="4800" spc="-40" dirty="0"/>
              <a:t> </a:t>
            </a:r>
            <a:r>
              <a:rPr sz="4800" spc="-5" dirty="0"/>
              <a:t>3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3622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306" y="838200"/>
            <a:ext cx="992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Manhattan </a:t>
            </a:r>
            <a:r>
              <a:rPr sz="4800" spc="40" dirty="0"/>
              <a:t>subway stations</a:t>
            </a:r>
            <a:r>
              <a:rPr sz="4800" spc="-80" dirty="0"/>
              <a:t> </a:t>
            </a:r>
            <a:r>
              <a:rPr sz="4800" spc="35" dirty="0"/>
              <a:t>geodata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09700" y="2349500"/>
              <a:ext cx="101854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798" y="914400"/>
            <a:ext cx="9154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/>
              <a:t>Apts </a:t>
            </a:r>
            <a:r>
              <a:rPr sz="3600" spc="40" dirty="0"/>
              <a:t>for </a:t>
            </a:r>
            <a:r>
              <a:rPr sz="3600" spc="-5" dirty="0"/>
              <a:t>rent </a:t>
            </a:r>
            <a:r>
              <a:rPr sz="3600" spc="-80" dirty="0"/>
              <a:t>(blue) </a:t>
            </a:r>
            <a:r>
              <a:rPr sz="3600" spc="20" dirty="0"/>
              <a:t>and </a:t>
            </a:r>
            <a:r>
              <a:rPr sz="3600" spc="30" dirty="0"/>
              <a:t>subway stations</a:t>
            </a:r>
            <a:r>
              <a:rPr sz="3600" spc="-45" dirty="0"/>
              <a:t> </a:t>
            </a:r>
            <a:r>
              <a:rPr sz="3600" spc="-110" dirty="0"/>
              <a:t>(red)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84200" y="2590800"/>
              <a:ext cx="11823700" cy="6756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0" y="318951"/>
            <a:ext cx="6611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/>
              <a:t>Selected</a:t>
            </a:r>
            <a:r>
              <a:rPr sz="4800" spc="-80" dirty="0"/>
              <a:t> </a:t>
            </a:r>
            <a:r>
              <a:rPr sz="4800" spc="25" dirty="0"/>
              <a:t>Apartment!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499427" y="1394822"/>
            <a:ext cx="1200594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decision: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address,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neighborhood,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nearby.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dots=apts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dots=Subway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Bubbles=Cluster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Venues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5" name="object 5"/>
            <p:cNvSpPr/>
            <p:nvPr/>
          </p:nvSpPr>
          <p:spPr>
            <a:xfrm>
              <a:off x="342900" y="2641600"/>
              <a:ext cx="12319000" cy="676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3800" y="1079500"/>
            <a:ext cx="6613423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</a:t>
            </a:r>
            <a:r>
              <a:rPr sz="4800" spc="-30" dirty="0"/>
              <a:t> </a:t>
            </a:r>
            <a:r>
              <a:rPr sz="4800" spc="15" dirty="0"/>
              <a:t>Selection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25500" y="2755900"/>
            <a:ext cx="11650980" cy="5915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84175">
              <a:lnSpc>
                <a:spcPct val="100699"/>
              </a:lnSpc>
              <a:spcBef>
                <a:spcPts val="80"/>
              </a:spcBef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"one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map"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possibilities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US7500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slightly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59th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Park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53rd)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way.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walk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around.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district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East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side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Manhattan.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12700" marR="189865">
              <a:lnSpc>
                <a:spcPct val="100699"/>
              </a:lnSpc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US6935,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Fulton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Street,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ride the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daily 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possibly 40-60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ride.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3.¶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12700" marR="22479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closer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resemblance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place.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better choice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extra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provides.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498" y="444500"/>
            <a:ext cx="8681720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30"/>
              </a:lnSpc>
              <a:spcBef>
                <a:spcPts val="100"/>
              </a:spcBef>
            </a:pPr>
            <a:r>
              <a:rPr sz="4800" spc="-95" dirty="0"/>
              <a:t>I </a:t>
            </a:r>
            <a:r>
              <a:rPr sz="4800" spc="40" dirty="0"/>
              <a:t>will walk </a:t>
            </a:r>
            <a:r>
              <a:rPr sz="4800" spc="130" dirty="0"/>
              <a:t>to</a:t>
            </a:r>
            <a:r>
              <a:rPr sz="4800" spc="-5" dirty="0"/>
              <a:t> </a:t>
            </a:r>
            <a:r>
              <a:rPr sz="4800" spc="85" dirty="0"/>
              <a:t>work</a:t>
            </a:r>
            <a:endParaRPr sz="4800"/>
          </a:p>
          <a:p>
            <a:pPr algn="ctr">
              <a:lnSpc>
                <a:spcPts val="4290"/>
              </a:lnSpc>
            </a:pPr>
            <a:r>
              <a:rPr sz="3600" spc="-55" dirty="0"/>
              <a:t>Walk </a:t>
            </a:r>
            <a:r>
              <a:rPr sz="3600" spc="30" dirty="0"/>
              <a:t>from </a:t>
            </a:r>
            <a:r>
              <a:rPr sz="3600" spc="15" dirty="0"/>
              <a:t>home </a:t>
            </a:r>
            <a:r>
              <a:rPr sz="3600" spc="95" dirty="0"/>
              <a:t>to </a:t>
            </a:r>
            <a:r>
              <a:rPr sz="3600" spc="65" dirty="0"/>
              <a:t>work </a:t>
            </a:r>
            <a:r>
              <a:rPr sz="3600" spc="-5" dirty="0"/>
              <a:t>is </a:t>
            </a:r>
            <a:r>
              <a:rPr sz="3600" spc="-20" dirty="0"/>
              <a:t>less </a:t>
            </a:r>
            <a:r>
              <a:rPr sz="3600" spc="15" dirty="0"/>
              <a:t>than </a:t>
            </a:r>
            <a:r>
              <a:rPr sz="3600" spc="-5" dirty="0"/>
              <a:t>1</a:t>
            </a:r>
            <a:r>
              <a:rPr sz="3600" spc="-150" dirty="0"/>
              <a:t> </a:t>
            </a:r>
            <a:r>
              <a:rPr sz="3600" spc="20" dirty="0"/>
              <a:t>km!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71500" y="2374900"/>
              <a:ext cx="11849100" cy="650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666" y="749300"/>
            <a:ext cx="4225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Report</a:t>
            </a:r>
            <a:r>
              <a:rPr sz="4800" spc="-45" dirty="0"/>
              <a:t> </a:t>
            </a:r>
            <a:r>
              <a:rPr sz="4800" spc="45" dirty="0"/>
              <a:t>Content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49300" y="2514600"/>
            <a:ext cx="11257280" cy="517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1.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Introduction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</a:t>
            </a:r>
            <a:r>
              <a:rPr sz="2400" spc="-20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376872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-45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“business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EBEBEB"/>
                </a:solidFill>
                <a:latin typeface="Arial"/>
                <a:cs typeface="Arial"/>
              </a:rPr>
              <a:t>problem”	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solved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by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project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may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</a:t>
            </a:r>
            <a:r>
              <a:rPr sz="2400" spc="-2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interested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2.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1465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Describe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requirements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Sources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needed 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solve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3.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Methodology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330200" marR="140970" indent="-317500" algn="just">
              <a:lnSpc>
                <a:spcPct val="100699"/>
              </a:lnSpc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4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Main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component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report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Execute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processing,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describe/discuss</a:t>
            </a:r>
            <a:r>
              <a:rPr sz="2400" spc="-24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EBEBEB"/>
                </a:solidFill>
                <a:latin typeface="Arial"/>
                <a:cs typeface="Arial"/>
              </a:rPr>
              <a:t>any 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exploratory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analysis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inferential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statistical testing performed,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machine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learnings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4.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Results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results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finding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5.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observations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noted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EBEBEB"/>
                </a:solidFill>
                <a:latin typeface="Arial"/>
                <a:cs typeface="Arial"/>
              </a:rPr>
              <a:t>any</a:t>
            </a:r>
            <a:r>
              <a:rPr sz="2400" spc="-8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6.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Conclusion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chosen and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conclusions.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202" y="952500"/>
            <a:ext cx="9748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0" dirty="0"/>
              <a:t>Venus </a:t>
            </a:r>
            <a:r>
              <a:rPr sz="4800" spc="-5" dirty="0"/>
              <a:t>in </a:t>
            </a:r>
            <a:r>
              <a:rPr sz="4800" spc="10" dirty="0"/>
              <a:t>Cluster </a:t>
            </a:r>
            <a:r>
              <a:rPr sz="4800" spc="-5" dirty="0"/>
              <a:t>2 </a:t>
            </a:r>
            <a:r>
              <a:rPr sz="4800" spc="-50" dirty="0"/>
              <a:t>near </a:t>
            </a:r>
            <a:r>
              <a:rPr sz="4800" spc="10" dirty="0"/>
              <a:t>future</a:t>
            </a:r>
            <a:r>
              <a:rPr sz="4800" spc="175" dirty="0"/>
              <a:t> </a:t>
            </a:r>
            <a:r>
              <a:rPr sz="4800" spc="20" dirty="0"/>
              <a:t>home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4003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275" y="533400"/>
            <a:ext cx="53403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5.0</a:t>
            </a:r>
            <a:r>
              <a:rPr spc="-55" dirty="0"/>
              <a:t> </a:t>
            </a:r>
            <a:r>
              <a:rPr spc="2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50240" y="2747790"/>
            <a:ext cx="11054080" cy="57872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6779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1367790" algn="l"/>
              </a:tabLst>
            </a:pPr>
            <a:r>
              <a:rPr lang="en-US" sz="2400" spc="-155" dirty="0"/>
              <a:t>Using the "one map" above, I was able to explore all possibilities since the popups provide the information needed for a good decision. Apartment 1 rent cost is US7500 slightly above the US7000 budget. Apt 1 is located 400 meters from subway station at 59th Street and workplace ( Park Ave and 53rd) is another 600 meters way. I can walk to workplace and use subway for other places </a:t>
            </a:r>
            <a:r>
              <a:rPr lang="en-US" sz="2400" spc="-155" dirty="0" err="1"/>
              <a:t>aroung</a:t>
            </a:r>
            <a:r>
              <a:rPr lang="en-US" sz="2400" spc="-155" dirty="0"/>
              <a:t>. Venues for this apt are as of Cluster 2 and it is located in a fine district in the East side of Manhattan. Apartment 2 rent cost is US6935, just under the US7000 budget. Apt 2 is located 60 meters from subway station at Fulton Street, but I will have to ride the subway daily to work , possibly 40-60 min ride. Venues for this apt are as of Cluster 3. Based on current Singapore venues, I feel that Cluster 2 type of venues is a closer resemblance to my current place. That means that APARTMENT 1 is a better choice since the extra monthly rent is worth the conveniences it provides.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6.0</a:t>
            </a:r>
            <a:r>
              <a:rPr spc="-65" dirty="0"/>
              <a:t> </a:t>
            </a:r>
            <a:r>
              <a:rPr spc="4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600" y="2260600"/>
            <a:ext cx="11943080" cy="5659563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6040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660400" algn="l"/>
              </a:tabLst>
            </a:pP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800" spc="-180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rewarded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efforts,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28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money </a:t>
            </a:r>
            <a:r>
              <a:rPr sz="2800" spc="-185" dirty="0">
                <a:solidFill>
                  <a:srgbClr val="FFFFFF"/>
                </a:solidFill>
                <a:latin typeface="Arial"/>
                <a:cs typeface="Arial"/>
              </a:rPr>
              <a:t>spent.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I  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800" spc="-155" dirty="0">
                <a:solidFill>
                  <a:srgbClr val="FFFFFF"/>
                </a:solidFill>
                <a:latin typeface="Arial"/>
                <a:cs typeface="Arial"/>
              </a:rPr>
              <a:t>course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topics 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covered 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well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worthy 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FFFFFF"/>
                </a:solidFill>
                <a:latin typeface="Arial"/>
                <a:cs typeface="Arial"/>
              </a:rPr>
              <a:t>appreciation.</a:t>
            </a:r>
            <a:endParaRPr sz="2800" dirty="0">
              <a:latin typeface="Arial"/>
              <a:cs typeface="Arial"/>
            </a:endParaRPr>
          </a:p>
          <a:p>
            <a:pPr marL="660400" marR="18859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8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2800" spc="-180" dirty="0">
                <a:solidFill>
                  <a:srgbClr val="FFFFFF"/>
                </a:solidFill>
                <a:latin typeface="Arial"/>
                <a:cs typeface="Arial"/>
              </a:rPr>
              <a:t>shown </a:t>
            </a:r>
            <a:r>
              <a:rPr sz="2800" spc="-254" dirty="0">
                <a:solidFill>
                  <a:srgbClr val="FFFFFF"/>
                </a:solidFill>
                <a:latin typeface="Arial"/>
                <a:cs typeface="Arial"/>
              </a:rPr>
              <a:t>me </a:t>
            </a:r>
            <a:r>
              <a:rPr sz="28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28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28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resolve  </a:t>
            </a:r>
            <a:r>
              <a:rPr sz="28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-155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situation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8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2800" spc="-180" dirty="0">
                <a:solidFill>
                  <a:srgbClr val="FFFFFF"/>
                </a:solidFill>
                <a:latin typeface="Arial"/>
                <a:cs typeface="Arial"/>
              </a:rPr>
              <a:t>impacting </a:t>
            </a:r>
            <a:r>
              <a:rPr sz="2800" spc="-175" dirty="0">
                <a:solidFill>
                  <a:srgbClr val="FFFFFF"/>
                </a:solidFill>
                <a:latin typeface="Arial"/>
                <a:cs typeface="Arial"/>
              </a:rPr>
              <a:t>personal </a:t>
            </a:r>
            <a:r>
              <a:rPr sz="28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-180" dirty="0">
                <a:solidFill>
                  <a:srgbClr val="FFFFFF"/>
                </a:solidFill>
                <a:latin typeface="Arial"/>
                <a:cs typeface="Arial"/>
              </a:rPr>
              <a:t>financial  </a:t>
            </a:r>
            <a:r>
              <a:rPr sz="2800" spc="-160" dirty="0">
                <a:solidFill>
                  <a:srgbClr val="FFFFFF"/>
                </a:solidFill>
                <a:latin typeface="Arial"/>
                <a:cs typeface="Arial"/>
              </a:rPr>
              <a:t>impact </a:t>
            </a:r>
            <a:r>
              <a:rPr sz="2800" spc="-26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8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8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8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tools.</a:t>
            </a:r>
            <a:endParaRPr sz="2800" dirty="0">
              <a:latin typeface="Arial"/>
              <a:cs typeface="Arial"/>
            </a:endParaRPr>
          </a:p>
          <a:p>
            <a:pPr marL="660400" marR="36195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2800" spc="-1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26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800" spc="-175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-12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powerful </a:t>
            </a:r>
            <a:r>
              <a:rPr sz="2800" spc="-160" dirty="0">
                <a:solidFill>
                  <a:srgbClr val="FFFFFF"/>
                </a:solidFill>
                <a:latin typeface="Arial"/>
                <a:cs typeface="Arial"/>
              </a:rPr>
              <a:t>technique </a:t>
            </a:r>
            <a:r>
              <a:rPr sz="2800" spc="9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800" spc="-150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8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-29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28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8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-170" dirty="0">
                <a:solidFill>
                  <a:srgbClr val="FFFFFF"/>
                </a:solidFill>
                <a:latin typeface="Arial"/>
                <a:cs typeface="Arial"/>
              </a:rPr>
              <a:t>decision 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thoroughly </a:t>
            </a:r>
            <a:r>
              <a:rPr sz="28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800" spc="-160" dirty="0">
                <a:solidFill>
                  <a:srgbClr val="FFFFFF"/>
                </a:solidFill>
                <a:latin typeface="Arial"/>
                <a:cs typeface="Arial"/>
              </a:rPr>
              <a:t>confidence.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recommend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2800" spc="-30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28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FFFFFF"/>
                </a:solidFill>
                <a:latin typeface="Arial"/>
                <a:cs typeface="Arial"/>
              </a:rPr>
              <a:t>situations.</a:t>
            </a:r>
            <a:endParaRPr sz="2800" dirty="0">
              <a:latin typeface="Arial"/>
              <a:cs typeface="Arial"/>
            </a:endParaRPr>
          </a:p>
          <a:p>
            <a:pPr marL="660400" marR="56832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800" spc="-175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2800" spc="-240" dirty="0">
                <a:solidFill>
                  <a:srgbClr val="FFFFFF"/>
                </a:solidFill>
                <a:latin typeface="Arial"/>
                <a:cs typeface="Arial"/>
              </a:rPr>
              <a:t>keep 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abreast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spc="-18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800" spc="-330" dirty="0">
                <a:solidFill>
                  <a:srgbClr val="FFFFFF"/>
                </a:solidFill>
                <a:latin typeface="Arial"/>
                <a:cs typeface="Arial"/>
              </a:rPr>
              <a:t>DS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continue  </a:t>
            </a:r>
            <a:r>
              <a:rPr sz="28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spc="-240" dirty="0">
                <a:solidFill>
                  <a:srgbClr val="FFFFFF"/>
                </a:solidFill>
                <a:latin typeface="Arial"/>
                <a:cs typeface="Arial"/>
              </a:rPr>
              <a:t>appear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8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-229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FFFFFF"/>
                </a:solidFill>
                <a:latin typeface="Arial"/>
                <a:cs typeface="Arial"/>
              </a:rPr>
              <a:t>fields.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546" y="495300"/>
            <a:ext cx="4317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1.0</a:t>
            </a:r>
            <a:r>
              <a:rPr sz="4800" spc="-45" dirty="0"/>
              <a:t> </a:t>
            </a:r>
            <a:r>
              <a:rPr sz="4800" spc="55" dirty="0"/>
              <a:t>Introduction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58800" y="1498600"/>
            <a:ext cx="12066905" cy="7757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1.1 Scenario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400" dirty="0">
              <a:latin typeface="Arial"/>
              <a:cs typeface="Arial"/>
            </a:endParaRPr>
          </a:p>
          <a:p>
            <a:pPr marL="12700" marR="290195">
              <a:lnSpc>
                <a:spcPct val="100699"/>
              </a:lnSpc>
              <a:tabLst>
                <a:tab pos="469836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am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currently living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Singapore,	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Downtown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"Telok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Ayer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MRT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station"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enjoy great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attractions,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international  cuisine,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entertainment 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shopping.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an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oﬀer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-275" dirty="0">
                <a:solidFill>
                  <a:srgbClr val="FFFFFF"/>
                </a:solidFill>
                <a:latin typeface="Arial"/>
                <a:cs typeface="Arial"/>
              </a:rPr>
              <a:t>NY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2"/>
              <a:tabLst>
                <a:tab pos="521334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to be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resolved: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conditions:</a:t>
            </a:r>
            <a:endParaRPr sz="2400" dirty="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bedrooms</a:t>
            </a:r>
            <a:endParaRPr sz="2400" dirty="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exceed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US$</a:t>
            </a:r>
            <a:r>
              <a:rPr lang="en-IN" sz="2400" spc="2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000/month</a:t>
            </a:r>
            <a:endParaRPr sz="2400" dirty="0">
              <a:latin typeface="Arial"/>
              <a:cs typeface="Arial"/>
            </a:endParaRPr>
          </a:p>
          <a:p>
            <a:pPr marL="469900" marR="168275" lvl="2" indent="-317500">
              <a:lnSpc>
                <a:spcPct val="100699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(&lt;=1.0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mile, 1.6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km)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endParaRPr sz="2400" dirty="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amenities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residence.</a:t>
            </a:r>
            <a:endParaRPr sz="24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500" dirty="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3"/>
              <a:tabLst>
                <a:tab pos="521334" algn="l"/>
              </a:tabLst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Interested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Audience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tabLst>
                <a:tab pos="9140825" algn="l"/>
                <a:tab pos="1084008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methodology,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relevant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entity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considering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moving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city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US, Europe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Asia.	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Europe,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Asia,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Likewise,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helpful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opening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business.	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combined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 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resolve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questions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arisen.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Lastly,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developing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skills.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283" y="571500"/>
            <a:ext cx="4553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2.0 </a:t>
            </a:r>
            <a:r>
              <a:rPr sz="4800" spc="-25" dirty="0"/>
              <a:t>Data</a:t>
            </a:r>
            <a:r>
              <a:rPr sz="4800" spc="-60" dirty="0"/>
              <a:t> </a:t>
            </a:r>
            <a:r>
              <a:rPr sz="4800" spc="35" dirty="0"/>
              <a:t>Section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31800" y="2006600"/>
            <a:ext cx="12068810" cy="674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Requirements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residence in Singapore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using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Foursquare.</a:t>
            </a:r>
            <a:endParaRPr sz="2000">
              <a:latin typeface="Arial"/>
              <a:cs typeface="Arial"/>
            </a:endParaRPr>
          </a:p>
          <a:p>
            <a:pPr marL="12700" marR="296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(MH)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clustered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(as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Course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Lab).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ttps://en.wikipedia.org/wiki/List_of_Manhattan_neighborhoods#Midtown_neighborhoods</a:t>
            </a:r>
            <a:endParaRPr sz="2000">
              <a:latin typeface="Arial"/>
              <a:cs typeface="Arial"/>
            </a:endParaRPr>
          </a:p>
          <a:p>
            <a:pPr marL="12700" marR="42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geo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(lat,long):</a:t>
            </a:r>
            <a:r>
              <a:rPr sz="2000" spc="-20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5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https://  </a:t>
            </a:r>
            <a:r>
              <a:rPr sz="2000" u="sng" spc="-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en.wikipedia.org/wiki/List_of_New_York_City_Subway_stations_in_Manhattan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.google.com/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maps/search/manhattan+subway+metro+stations/@40.7837297,-74.1033043,11z/data=!3m1!4b1</a:t>
            </a:r>
            <a:r>
              <a:rPr sz="2000" spc="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431165">
              <a:lnSpc>
                <a:spcPct val="100000"/>
              </a:lnSpc>
              <a:buChar char="-"/>
              <a:tabLst>
                <a:tab pos="182245" algn="l"/>
                <a:tab pos="10937240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information on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neighborhood location,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address,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beds,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size,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complemented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u="sng" spc="6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http:// </a:t>
            </a:r>
            <a:r>
              <a:rPr sz="2000" spc="45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1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3"/>
              </a:rPr>
              <a:t>www.rentmanhattan.com/index.cfm?page=search&amp;state=results</a:t>
            </a:r>
            <a:r>
              <a:rPr sz="2000" spc="10" dirty="0">
                <a:solidFill>
                  <a:srgbClr val="347AB7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.nestpick.com/sear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ch?  </a:t>
            </a:r>
            <a:r>
              <a:rPr sz="2000" u="sng" spc="3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city=new-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(Park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Avenue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53rd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St)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Sources,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200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geodata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Folium.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NY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Transit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map,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estate sites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MH.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geolocation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endParaRPr sz="2000">
              <a:latin typeface="Arial"/>
              <a:cs typeface="Arial"/>
            </a:endParaRPr>
          </a:p>
          <a:p>
            <a:pPr marL="12700" marR="37084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the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where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visualize all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apartment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659" y="495300"/>
            <a:ext cx="4632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3.0</a:t>
            </a:r>
            <a:r>
              <a:rPr sz="4800" spc="-65" dirty="0"/>
              <a:t> </a:t>
            </a:r>
            <a:r>
              <a:rPr sz="4800" spc="70" dirty="0"/>
              <a:t>Methodology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98500" y="2336800"/>
            <a:ext cx="11650345" cy="628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described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section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2.0,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facilitate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choice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candidate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be 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details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neighborhood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measurement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icon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provided.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applicable.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Tools:</a:t>
            </a:r>
            <a:endParaRPr sz="2400">
              <a:latin typeface="Arial"/>
              <a:cs typeface="Arial"/>
            </a:endParaRPr>
          </a:p>
          <a:p>
            <a:pPr marL="12700" marR="389255">
              <a:lnSpc>
                <a:spcPct val="100699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sites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consolidate data-frame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saved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csv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report.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obtained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by coding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latitude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longitude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 stations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(144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units)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listed.</a:t>
            </a:r>
            <a:endParaRPr sz="2400">
              <a:latin typeface="Arial"/>
              <a:cs typeface="Arial"/>
            </a:endParaRPr>
          </a:p>
          <a:p>
            <a:pPr marL="12700" marR="33274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Geopy_distance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establish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distances.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Seaborn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graphic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used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rental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2700" marR="33655">
              <a:lnSpc>
                <a:spcPct val="100699"/>
              </a:lnSpc>
            </a:pP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Maps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with </a:t>
            </a:r>
            <a:r>
              <a:rPr sz="2400" spc="50" dirty="0">
                <a:solidFill>
                  <a:srgbClr val="EBEBEB"/>
                </a:solidFill>
                <a:latin typeface="Arial"/>
                <a:cs typeface="Arial"/>
              </a:rPr>
              <a:t>popups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labels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allow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quick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identification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location,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price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feature,</a:t>
            </a:r>
            <a:r>
              <a:rPr sz="2400" spc="-1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thus 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making the selection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very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EBEBEB"/>
                </a:solidFill>
                <a:latin typeface="Arial"/>
                <a:cs typeface="Arial"/>
              </a:rPr>
              <a:t>easy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126" y="3721100"/>
            <a:ext cx="7127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4.0 </a:t>
            </a:r>
            <a:r>
              <a:rPr sz="4800" spc="15" dirty="0"/>
              <a:t>Execution </a:t>
            </a:r>
            <a:r>
              <a:rPr sz="4800" spc="25" dirty="0"/>
              <a:t>and</a:t>
            </a:r>
            <a:r>
              <a:rPr sz="4800" spc="-45" dirty="0"/>
              <a:t> </a:t>
            </a:r>
            <a:r>
              <a:rPr sz="4800" spc="-15" dirty="0"/>
              <a:t>Results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54" y="787400"/>
            <a:ext cx="940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Current residence </a:t>
            </a:r>
            <a:r>
              <a:rPr sz="3600" spc="35" dirty="0"/>
              <a:t>Neighborhood </a:t>
            </a:r>
            <a:r>
              <a:rPr sz="3600" spc="-5" dirty="0"/>
              <a:t>in</a:t>
            </a:r>
            <a:r>
              <a:rPr sz="3600" spc="15" dirty="0"/>
              <a:t> </a:t>
            </a:r>
            <a:r>
              <a:rPr sz="3600" spc="-5" dirty="0"/>
              <a:t>Singapore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17500" y="2159000"/>
              <a:ext cx="12280900" cy="7061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378" y="850900"/>
            <a:ext cx="8799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10" dirty="0"/>
              <a:t>around </a:t>
            </a:r>
            <a:r>
              <a:rPr sz="4800" spc="50" dirty="0"/>
              <a:t>Neighborhood</a:t>
            </a:r>
            <a:r>
              <a:rPr sz="4800" spc="40" dirty="0"/>
              <a:t> </a:t>
            </a:r>
            <a:r>
              <a:rPr sz="4800" spc="-5" dirty="0"/>
              <a:t>in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98600" y="2349500"/>
              <a:ext cx="9702800" cy="6210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88" y="800100"/>
            <a:ext cx="11459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Manhattan </a:t>
            </a:r>
            <a:r>
              <a:rPr sz="3600" spc="65" dirty="0"/>
              <a:t>Map </a:t>
            </a:r>
            <a:r>
              <a:rPr sz="3600" spc="200" dirty="0"/>
              <a:t>- </a:t>
            </a:r>
            <a:r>
              <a:rPr sz="3600" spc="30" dirty="0"/>
              <a:t>Neighborhoods </a:t>
            </a:r>
            <a:r>
              <a:rPr sz="3600" spc="20" dirty="0"/>
              <a:t>and </a:t>
            </a:r>
            <a:r>
              <a:rPr sz="3600" spc="5" dirty="0"/>
              <a:t>Cluster </a:t>
            </a:r>
            <a:r>
              <a:rPr sz="3600" spc="60" dirty="0"/>
              <a:t>of</a:t>
            </a:r>
            <a:r>
              <a:rPr sz="3600" spc="-290" dirty="0"/>
              <a:t> </a:t>
            </a:r>
            <a:r>
              <a:rPr sz="3600" spc="-95" dirty="0"/>
              <a:t>Venues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254000" y="2184400"/>
              <a:ext cx="12496800" cy="7226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</TotalTime>
  <Words>1548</Words>
  <Application>Microsoft Office PowerPoint</Application>
  <PresentationFormat>Custom</PresentationFormat>
  <Paragraphs>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Celestial</vt:lpstr>
      <vt:lpstr>Coursera Capstone project</vt:lpstr>
      <vt:lpstr>Report Content</vt:lpstr>
      <vt:lpstr>1.0 Introduction</vt:lpstr>
      <vt:lpstr>2.0 Data Section</vt:lpstr>
      <vt:lpstr>3.0 Methodology</vt:lpstr>
      <vt:lpstr>4.0 Execution and Results</vt:lpstr>
      <vt:lpstr>Current residence Neighborhood in Singapore</vt:lpstr>
      <vt:lpstr>Venues around Neighborhood in</vt:lpstr>
      <vt:lpstr>Manhattan Map - Neighborhoods and Cluster of Venues</vt:lpstr>
      <vt:lpstr>GeoData Manhattan apts for rent</vt:lpstr>
      <vt:lpstr>Rental Price Statistics MH Apartments Budget US7000/month is around the mean</vt:lpstr>
      <vt:lpstr>Apartments for Rent in MH</vt:lpstr>
      <vt:lpstr>MH apts for rent with venue clusters</vt:lpstr>
      <vt:lpstr>Venues of cluster 3</vt:lpstr>
      <vt:lpstr>Manhattan subway stations geodata</vt:lpstr>
      <vt:lpstr>Apts for rent (blue) and subway stations (red)</vt:lpstr>
      <vt:lpstr>Selected Apartment!</vt:lpstr>
      <vt:lpstr>Apartment Selection</vt:lpstr>
      <vt:lpstr>I will walk to work Walk from home to work is less than 1 km!</vt:lpstr>
      <vt:lpstr>Venus in Cluster 2 near future home</vt:lpstr>
      <vt:lpstr>5.0 Discussion</vt:lpstr>
      <vt:lpstr>6.0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cp:lastModifiedBy>Preethi Kurra</cp:lastModifiedBy>
  <cp:revision>1</cp:revision>
  <dcterms:created xsi:type="dcterms:W3CDTF">2021-01-15T07:50:44Z</dcterms:created>
  <dcterms:modified xsi:type="dcterms:W3CDTF">2021-01-15T07:56:33Z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2021-01-15T00:00:00Z</vt:filetime>
  </property>
</Properties>
</file>