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167" y="437303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9600" dirty="0" smtClean="0"/>
              <a:t>ANALYSIS</a:t>
            </a:r>
            <a:endParaRPr lang="en-US" sz="9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26" y="645866"/>
            <a:ext cx="696374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8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66700"/>
            <a:ext cx="4584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</a:rPr>
              <a:t>Introduction to Myntra.com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400" y="1965236"/>
            <a:ext cx="1010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Myntra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 started as a B2B venture for personalized gifts, but transitioned to a full-fledged e-commerce company within a few years. In 2014, Flipkart acquired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Myntra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, and in 2018,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Myntra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 became part of the Walmart Group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400" y="3140552"/>
            <a:ext cx="995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Google Sans"/>
              </a:rPr>
              <a:t>Myntra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 offers a wide range of products and brands, and has a loyalty program for customers. In 2022,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Google Sans"/>
              </a:rPr>
              <a:t>Myntra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 launched an express delivery service, which allows shoppers to receive their orders within 24–48 hours.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400" y="4440535"/>
            <a:ext cx="995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Google Sans"/>
              </a:rPr>
              <a:t>Myntra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 sells a variety of products, including apparel, accessories, cosmetics, and footwear from over 500 brands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0400" y="5463519"/>
            <a:ext cx="1010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Google Sans"/>
              </a:rPr>
              <a:t>Myntra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 has added more than 50 international brands in the past year, including Mango, H&amp;M, Nautica,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Google Sans"/>
              </a:rPr>
              <a:t>Trendyol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, NEXT,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Google Sans"/>
              </a:rPr>
              <a:t>Kiabi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, FCUK, Macy's, Barry M,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Google Sans"/>
              </a:rPr>
              <a:t>Parfois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4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717" y="-25151"/>
            <a:ext cx="59650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Social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media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platforms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898179"/>
            <a:ext cx="5687219" cy="41249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7700" y="5585935"/>
            <a:ext cx="995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Google Sans"/>
              </a:rPr>
              <a:t>Myntra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 works with a variety of influencers, including celebrities, content creators, and fashion bloggers, to create content and advertise its products. They also have a reality show called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Google Sans"/>
              </a:rPr>
              <a:t>Myntra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ans"/>
              </a:rPr>
              <a:t> Fashion Superstar to discover new influencers on the platform.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7902" y="1097964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Google Sans"/>
              </a:rPr>
              <a:t>#</a:t>
            </a:r>
            <a:r>
              <a:rPr lang="en-US" b="1" dirty="0" err="1">
                <a:solidFill>
                  <a:srgbClr val="00B0F0"/>
                </a:solidFill>
                <a:latin typeface="Google Sans"/>
              </a:rPr>
              <a:t>MyntraFashionSuprstar</a:t>
            </a:r>
            <a:r>
              <a:rPr lang="en-US" b="1" dirty="0">
                <a:solidFill>
                  <a:srgbClr val="00B0F0"/>
                </a:solidFill>
                <a:latin typeface="Google Sans"/>
              </a:rPr>
              <a:t> contest.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47902" y="2403927"/>
            <a:ext cx="288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Google Sans"/>
              </a:rPr>
              <a:t>#</a:t>
            </a:r>
            <a:r>
              <a:rPr lang="en-US" b="1" dirty="0" err="1">
                <a:solidFill>
                  <a:srgbClr val="00B0F0"/>
                </a:solidFill>
                <a:latin typeface="Google Sans"/>
              </a:rPr>
              <a:t>MyntraBFFWishlistNow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47902" y="1720122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#</a:t>
            </a: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</a:rPr>
              <a:t>mymyntralook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,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7902" y="297261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  <a:latin typeface="Arial" panose="020B0604020202020204" pitchFamily="34" charset="0"/>
              </a:rPr>
              <a:t>#</a:t>
            </a:r>
            <a:r>
              <a:rPr lang="en-US" b="1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myntrafashion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1189" y="3611215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</a:rPr>
              <a:t> #</a:t>
            </a:r>
            <a:r>
              <a:rPr lang="en-US" b="1" dirty="0" err="1" smtClean="0">
                <a:solidFill>
                  <a:srgbClr val="00B0F0"/>
                </a:solidFill>
                <a:latin typeface="Arial" panose="020B0604020202020204" pitchFamily="34" charset="0"/>
              </a:rPr>
              <a:t>myntraendofreasonsale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51471" y="417057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Inter"/>
              </a:rPr>
              <a:t>#</a:t>
            </a:r>
            <a:r>
              <a:rPr lang="en-US" b="1" dirty="0" err="1" smtClean="0">
                <a:solidFill>
                  <a:srgbClr val="00B0F0"/>
                </a:solidFill>
                <a:latin typeface="Inter"/>
              </a:rPr>
              <a:t>fashionblogger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5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4217" y="0"/>
            <a:ext cx="93538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Reviews on Social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media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platforms</a:t>
            </a:r>
          </a:p>
        </p:txBody>
      </p:sp>
      <p:sp>
        <p:nvSpPr>
          <p:cNvPr id="3" name="Rectangle 2"/>
          <p:cNvSpPr/>
          <p:nvPr/>
        </p:nvSpPr>
        <p:spPr>
          <a:xfrm>
            <a:off x="591495" y="2998274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Promises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delivery within 24–48 hours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1495" y="3783968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 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Available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24/7 to answer queries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5795" y="4471474"/>
            <a:ext cx="309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O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ffers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a 30-day return policy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938" y="5128062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 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Cash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on delivery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9038" y="3045357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Google Sans"/>
              </a:rPr>
              <a:t>Not in good quality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57256" y="3805751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Google Sans"/>
              </a:rPr>
              <a:t> 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Google Sans"/>
              </a:rPr>
              <a:t>Late response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57256" y="4339714"/>
            <a:ext cx="5143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Google Sans"/>
              </a:rPr>
              <a:t> 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Google Sans"/>
              </a:rPr>
              <a:t>Instead of returning of r cash , offering vouchers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9038" y="5151756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Google Sans"/>
              </a:rPr>
              <a:t>Damaged product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9" y="1143130"/>
            <a:ext cx="1914792" cy="16004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38" y="1088256"/>
            <a:ext cx="256258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9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8716" y="139949"/>
            <a:ext cx="40975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Competitors 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rebuchet MS (Body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909390"/>
            <a:ext cx="4699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Top 7 Competitors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5789" y="1617276"/>
            <a:ext cx="64405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Inter"/>
              </a:rPr>
              <a:t>1.Ajio.com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3797" y="2202051"/>
            <a:ext cx="9880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/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Google Scans"/>
              </a:rPr>
              <a:t>In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oogle Scans"/>
              </a:rPr>
              <a:t>August ajio.com received 21.45M visits with the average session duration 07:27. Compared to July traffic to ajio.com has decreased by -29.13%.</a:t>
            </a:r>
          </a:p>
        </p:txBody>
      </p:sp>
      <p:sp>
        <p:nvSpPr>
          <p:cNvPr id="7" name="Rectangle 6"/>
          <p:cNvSpPr/>
          <p:nvPr/>
        </p:nvSpPr>
        <p:spPr>
          <a:xfrm>
            <a:off x="785789" y="3071177"/>
            <a:ext cx="3087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Inter"/>
              </a:rPr>
              <a:t>2.Meesho.com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Int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3797" y="3678524"/>
            <a:ext cx="9880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oogle Scans"/>
              </a:rPr>
              <a:t>In August meesho.com received 30.45M visits with the average session duration 10:27. Compared to July traffic to meesho.com has decreased by -8.06%.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5788" y="4570222"/>
            <a:ext cx="3087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Inter"/>
              </a:rPr>
              <a:t>3.Tatacliq.com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Int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3797" y="5154997"/>
            <a:ext cx="9004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Google csnas"/>
              </a:rPr>
              <a:t>In August tatacliq.com received 7.78M visits with the average session duration 06:25. Compared to July traffic to tatacliq.com has increased by 28.42%.</a:t>
            </a:r>
          </a:p>
        </p:txBody>
      </p:sp>
    </p:spTree>
    <p:extLst>
      <p:ext uri="{BB962C8B-B14F-4D97-AF65-F5344CB8AC3E}">
        <p14:creationId xmlns:p14="http://schemas.microsoft.com/office/powerpoint/2010/main" val="381490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988" y="285709"/>
            <a:ext cx="3087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Inter"/>
              </a:rPr>
              <a:t>4</a:t>
            </a: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Inter"/>
              </a:rPr>
              <a:t>.Esty.com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Int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2500" y="934901"/>
            <a:ext cx="866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Inter"/>
              </a:rPr>
              <a:t>In August etsy.com received 406.25M visits with the average session duration 09:56. Compared to July traffic to etsy.com has increased by 9.31%.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988" y="1745014"/>
            <a:ext cx="3087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Inter"/>
              </a:rPr>
              <a:t>5.Nykaa.com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Int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2500" y="2455762"/>
            <a:ext cx="850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Inter"/>
              </a:rPr>
              <a:t>In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Inter"/>
              </a:rPr>
              <a:t>August nykaa.com received 12.06M visits with the average session duration 05:05. Compared to July traffic to nykaa.com has decreased by -0.4%.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988" y="3228066"/>
            <a:ext cx="3087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Inter"/>
              </a:rPr>
              <a:t>6.Flipkart.com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Int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976623"/>
            <a:ext cx="8496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Inter"/>
              </a:rPr>
              <a:t>In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Inter"/>
              </a:rPr>
              <a:t>August flipkart.com received 217.72M visits with the average session duration 08:26. Compared to July traffic to flipkart.com has decreased by -10.43%.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0988" y="4786736"/>
            <a:ext cx="30877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  <a:latin typeface="Inter"/>
              </a:rPr>
              <a:t>7.Jiomart.com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Int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2500" y="5579095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Inter"/>
              </a:rPr>
              <a:t>In August jiomart.com received 12.81M visits with the average session duration 06:54. Compared to July traffic to jiomart.com has increased by 4.91%.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5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3916" y="152649"/>
            <a:ext cx="40975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Myntra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rebuchet MS (Body)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07" y="1025061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 In August myntra.com received 41.45M visits with the average session duration 07:41. Compared to July traffic to myntra.com has decreased by -7.92%.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41" y="1952163"/>
            <a:ext cx="7966760" cy="1848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233" y="4279698"/>
            <a:ext cx="4119708" cy="23497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64846" y="3818293"/>
            <a:ext cx="36902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Google Scans"/>
              </a:rPr>
              <a:t>Traffic by Country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Google Scans"/>
            </a:endParaRPr>
          </a:p>
        </p:txBody>
      </p:sp>
    </p:spTree>
    <p:extLst>
      <p:ext uri="{BB962C8B-B14F-4D97-AF65-F5344CB8AC3E}">
        <p14:creationId xmlns:p14="http://schemas.microsoft.com/office/powerpoint/2010/main" val="343722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" y="749300"/>
            <a:ext cx="92456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Sustainability</a:t>
            </a:r>
            <a:endParaRPr lang="en-US" altLang="en-US" b="1" dirty="0">
              <a:solidFill>
                <a:schemeClr val="accent1">
                  <a:lumMod val="50000"/>
                </a:schemeClr>
              </a:solidFill>
              <a:latin typeface="Google Sc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       Consumers 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are increasingly demanding sustainable and eco-friendly products, leading many companies to change their practices.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accent1">
                  <a:lumMod val="50000"/>
                </a:schemeClr>
              </a:solidFill>
              <a:latin typeface="Google Sc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Artificial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intelligence (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AI)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AI-powered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tools are becoming more common in the fashion industry, helping with trend prediction, design, and consumer preference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prediction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Google Scans"/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3D printing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3D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printing is a popular technology trend in the fashion industry, with benefits for both clothing and footwear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.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 </a:t>
            </a:r>
            <a:endParaRPr lang="en-US" dirty="0" smtClean="0">
              <a:solidFill>
                <a:schemeClr val="accent1">
                  <a:lumMod val="50000"/>
                </a:schemeClr>
              </a:solidFill>
              <a:latin typeface="Google Scans"/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  <a:latin typeface="Google Scans"/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Gender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fluidity</a:t>
            </a:r>
          </a:p>
          <a:p>
            <a:pPr font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Gender-fluid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fashion is a big trend that's expected to continue. 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Influencer marketing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	Influencer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marketing is a popular strategy for brands to improve their visibility, engagement, and reach.</a:t>
            </a:r>
          </a:p>
          <a:p>
            <a:endParaRPr lang="en-US" b="1" dirty="0" smtClean="0">
              <a:solidFill>
                <a:schemeClr val="accent1">
                  <a:lumMod val="50000"/>
                </a:schemeClr>
              </a:solidFill>
              <a:latin typeface="Google Scans"/>
            </a:endParaRPr>
          </a:p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Inventory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management</a:t>
            </a:r>
          </a:p>
          <a:p>
            <a:pPr font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Effective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inventory management is critical in the fashion industry, where products have a short lifecycle and trends change quickly. 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Google Scans"/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  <a:latin typeface="Google Sc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accent1">
                  <a:lumMod val="50000"/>
                </a:schemeClr>
              </a:solidFill>
              <a:latin typeface="Google Sc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8716" y="139949"/>
            <a:ext cx="40975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Trebuchet MS (Body)"/>
              </a:rPr>
              <a:t>Trend Fashion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0901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5316" y="114549"/>
            <a:ext cx="78186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Google Scans"/>
              </a:rPr>
              <a:t>Improving Marketing position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Google Sc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922" y="1300526"/>
            <a:ext cx="3698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The Rise of Vertical Integration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401425" y="1706351"/>
            <a:ext cx="481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Consolidation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: The Survival of the Fittest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83300" y="2265497"/>
            <a:ext cx="6143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 Sustainability: A Regulatory and Ethical Imperative 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 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oogle Sc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8922" y="3340843"/>
            <a:ext cx="7069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Geographic Dispersion and New Manufacturing Hubs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3434" y="4449431"/>
            <a:ext cx="388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Automation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: The New Workforce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2963" y="5362055"/>
            <a:ext cx="415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Fiscal Agility: Balancing the Books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7356" y="2869206"/>
            <a:ext cx="4745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Mass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Customization: The Personal Touch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oogle Sc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47435" y="3992527"/>
            <a:ext cx="6830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Transparency and Traceability: The Conscious Consumer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Google Sc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52417" y="4995437"/>
            <a:ext cx="5250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Digital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Transformation: Beyond the Buzzword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52417" y="57313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Generative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AI: The New Frontier in Fashion Innovation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oogle Sc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587705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443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Google csnas</vt:lpstr>
      <vt:lpstr>Google Sans</vt:lpstr>
      <vt:lpstr>Google Scans</vt:lpstr>
      <vt:lpstr>Inter</vt:lpstr>
      <vt:lpstr>Trebuchet MS</vt:lpstr>
      <vt:lpstr>Trebuchet MS (Body)</vt:lpstr>
      <vt:lpstr>Wingdings 3</vt:lpstr>
      <vt:lpstr>Facet</vt:lpstr>
      <vt:lpstr>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38</cp:revision>
  <dcterms:created xsi:type="dcterms:W3CDTF">2024-09-17T06:18:16Z</dcterms:created>
  <dcterms:modified xsi:type="dcterms:W3CDTF">2024-09-17T08:21:04Z</dcterms:modified>
</cp:coreProperties>
</file>