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9"/>
  </p:notesMasterIdLst>
  <p:handoutMasterIdLst>
    <p:handoutMasterId r:id="rId20"/>
  </p:handoutMasterIdLst>
  <p:sldIdLst>
    <p:sldId id="281" r:id="rId5"/>
    <p:sldId id="354" r:id="rId6"/>
    <p:sldId id="353" r:id="rId7"/>
    <p:sldId id="366" r:id="rId8"/>
    <p:sldId id="256" r:id="rId9"/>
    <p:sldId id="365" r:id="rId10"/>
    <p:sldId id="360" r:id="rId11"/>
    <p:sldId id="272" r:id="rId12"/>
    <p:sldId id="284" r:id="rId13"/>
    <p:sldId id="357" r:id="rId14"/>
    <p:sldId id="361" r:id="rId15"/>
    <p:sldId id="364" r:id="rId16"/>
    <p:sldId id="362" r:id="rId17"/>
    <p:sldId id="3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5385B8-B6C5-4232-B430-E236C1255493}">
          <p14:sldIdLst>
            <p14:sldId id="281"/>
            <p14:sldId id="354"/>
            <p14:sldId id="353"/>
            <p14:sldId id="366"/>
            <p14:sldId id="256"/>
            <p14:sldId id="365"/>
            <p14:sldId id="360"/>
            <p14:sldId id="272"/>
            <p14:sldId id="284"/>
            <p14:sldId id="357"/>
            <p14:sldId id="361"/>
            <p14:sldId id="364"/>
            <p14:sldId id="362"/>
            <p14:sldId id="363"/>
          </p14:sldIdLst>
        </p14:section>
      </p14:sectionLst>
    </p:ex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3" d="100"/>
          <a:sy n="63" d="100"/>
        </p:scale>
        <p:origin x="58" y="730"/>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5/8/2025</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5/8/2025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dirty="0"/>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personales.upv.es/thinkmind/dl/journals/intsys/intsys_v5_n12_2012/intsys_v5_n12_2012_2.pdf" TargetMode="External"/><Relationship Id="rId2" Type="http://schemas.openxmlformats.org/officeDocument/2006/relationships/hyperlink" Target="https://www.mdpi.com/1424-8220/18/2/400?se=body&amp;so=cu" TargetMode="External"/><Relationship Id="rId1" Type="http://schemas.openxmlformats.org/officeDocument/2006/relationships/slideLayout" Target="../slideLayouts/slideLayout9.xml"/><Relationship Id="rId4" Type="http://schemas.openxmlformats.org/officeDocument/2006/relationships/hyperlink" Target="https://ieeexplore.ieee.org/abstract/document/856682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Secure Smart Grid Integration </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a:xfrm>
            <a:off x="2487168" y="4142232"/>
            <a:ext cx="7340644" cy="1051560"/>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Preethi Puttambaku – 21BCE8382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Kanneganti Lakshmi Tulasi – 21BCE8033</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Panga  Karthika  – 21BCE7488</a:t>
            </a: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6EA5-1EEF-4F8D-A202-227127F37230}"/>
              </a:ext>
            </a:extLst>
          </p:cNvPr>
          <p:cNvSpPr>
            <a:spLocks noGrp="1"/>
          </p:cNvSpPr>
          <p:nvPr>
            <p:ph type="title"/>
          </p:nvPr>
        </p:nvSpPr>
        <p:spPr>
          <a:xfrm>
            <a:off x="781613" y="890546"/>
            <a:ext cx="3011159" cy="580445"/>
          </a:xfrm>
        </p:spPr>
        <p:txBody>
          <a:bodyPr>
            <a:normAutofit/>
          </a:bodyPr>
          <a:lstStyle/>
          <a:p>
            <a:r>
              <a:rPr lang="en-US" sz="3200" b="1" dirty="0">
                <a:latin typeface="Times New Roman" panose="02020603050405020304" pitchFamily="18" charset="0"/>
                <a:cs typeface="Times New Roman" panose="02020603050405020304" pitchFamily="18" charset="0"/>
              </a:rPr>
              <a:t>Frontend </a:t>
            </a:r>
          </a:p>
        </p:txBody>
      </p:sp>
      <p:sp>
        <p:nvSpPr>
          <p:cNvPr id="4" name="Content Placeholder 3">
            <a:extLst>
              <a:ext uri="{FF2B5EF4-FFF2-40B4-BE49-F238E27FC236}">
                <a16:creationId xmlns:a16="http://schemas.microsoft.com/office/drawing/2014/main" id="{56E2AD97-6712-4E23-9D09-2FCFC43DE6FA}"/>
              </a:ext>
            </a:extLst>
          </p:cNvPr>
          <p:cNvSpPr>
            <a:spLocks noGrp="1"/>
          </p:cNvSpPr>
          <p:nvPr>
            <p:ph sz="half" idx="2"/>
          </p:nvPr>
        </p:nvSpPr>
        <p:spPr>
          <a:xfrm>
            <a:off x="576071" y="2250219"/>
            <a:ext cx="11207761" cy="3921981"/>
          </a:xfrm>
        </p:spPr>
        <p:txBody>
          <a:bodyPr/>
          <a:lstStyle/>
          <a:p>
            <a:r>
              <a:rPr lang="en-US" sz="1800" b="1" dirty="0">
                <a:latin typeface="Times New Roman" panose="02020603050405020304" pitchFamily="18" charset="0"/>
                <a:cs typeface="Times New Roman" panose="02020603050405020304" pitchFamily="18" charset="0"/>
              </a:rPr>
              <a:t>Dashboard UI</a:t>
            </a:r>
            <a:r>
              <a:rPr lang="en-US" sz="1800" dirty="0">
                <a:latin typeface="Times New Roman" panose="02020603050405020304" pitchFamily="18" charset="0"/>
                <a:cs typeface="Times New Roman" panose="02020603050405020304" pitchFamily="18" charset="0"/>
              </a:rPr>
              <a:t> The frontend of the system is responsible for displaying real-time grid data in an interactive and user-friendly manner. </a:t>
            </a:r>
          </a:p>
          <a:p>
            <a:r>
              <a:rPr lang="en-US" sz="1800" dirty="0">
                <a:latin typeface="Times New Roman" panose="02020603050405020304" pitchFamily="18" charset="0"/>
                <a:cs typeface="Times New Roman" panose="02020603050405020304" pitchFamily="18" charset="0"/>
              </a:rPr>
              <a:t>Built using </a:t>
            </a:r>
            <a:r>
              <a:rPr lang="en-US" sz="1800" b="1" dirty="0">
                <a:latin typeface="Times New Roman" panose="02020603050405020304" pitchFamily="18" charset="0"/>
                <a:cs typeface="Times New Roman" panose="02020603050405020304" pitchFamily="18" charset="0"/>
              </a:rPr>
              <a:t>HTML, CSS, Bootstrap, and JavaScript</a:t>
            </a:r>
            <a:r>
              <a:rPr lang="en-US" sz="1800" dirty="0">
                <a:latin typeface="Times New Roman" panose="02020603050405020304" pitchFamily="18" charset="0"/>
                <a:cs typeface="Times New Roman" panose="02020603050405020304" pitchFamily="18" charset="0"/>
              </a:rPr>
              <a:t>, the dashboard provides an intuitive interface for monitoring power consumption, renewable energy generation, and grid status. </a:t>
            </a:r>
          </a:p>
          <a:p>
            <a:r>
              <a:rPr lang="en-US" sz="1800" dirty="0">
                <a:latin typeface="Times New Roman" panose="02020603050405020304" pitchFamily="18" charset="0"/>
                <a:cs typeface="Times New Roman" panose="02020603050405020304" pitchFamily="18" charset="0"/>
              </a:rPr>
              <a:t>The grid data is presented in structured cards, ensuring clarity and ease of understanding. JavaScript is used to dynamically update the values, simulating real-time data updates. </a:t>
            </a:r>
          </a:p>
          <a:p>
            <a:r>
              <a:rPr lang="en-US" sz="1800" dirty="0">
                <a:latin typeface="Times New Roman" panose="02020603050405020304" pitchFamily="18" charset="0"/>
                <a:cs typeface="Times New Roman" panose="02020603050405020304" pitchFamily="18" charset="0"/>
              </a:rPr>
              <a:t>The layout is designed to be responsive, allowing the dashboard to be viewed on different devices. </a:t>
            </a:r>
          </a:p>
          <a:p>
            <a:r>
              <a:rPr lang="en-US" sz="1800" dirty="0">
                <a:latin typeface="Times New Roman" panose="02020603050405020304" pitchFamily="18" charset="0"/>
                <a:cs typeface="Times New Roman" panose="02020603050405020304" pitchFamily="18" charset="0"/>
              </a:rPr>
              <a:t>By integrating real-time monitoring with a visually appealing interface, the frontend ensures that users can efficiently track grid performance and detect anomalies as they occur.</a:t>
            </a:r>
          </a:p>
          <a:p>
            <a:pPr marL="0" lvl="0" indent="0">
              <a:buNone/>
            </a:pPr>
            <a:endParaRPr lang="en-US" sz="1800" b="0" i="0" u="none" dirty="0"/>
          </a:p>
        </p:txBody>
      </p:sp>
      <p:sp>
        <p:nvSpPr>
          <p:cNvPr id="9" name="Slide Number Placeholder 8">
            <a:extLst>
              <a:ext uri="{FF2B5EF4-FFF2-40B4-BE49-F238E27FC236}">
                <a16:creationId xmlns:a16="http://schemas.microsoft.com/office/drawing/2014/main" id="{BB08890F-0304-4336-8A5F-BCCA24EADE2D}"/>
              </a:ext>
            </a:extLst>
          </p:cNvPr>
          <p:cNvSpPr>
            <a:spLocks noGrp="1"/>
          </p:cNvSpPr>
          <p:nvPr>
            <p:ph type="sldNum" sz="quarter" idx="12"/>
          </p:nvPr>
        </p:nvSpPr>
        <p:spPr/>
        <p:txBody>
          <a:bodyPr/>
          <a:lstStyle/>
          <a:p>
            <a:fld id="{A65A5C87-DF58-40C8-B092-1DE63DB4547E}" type="slidenum">
              <a:rPr lang="en-US" smtClean="0"/>
              <a:t>10</a:t>
            </a:fld>
            <a:endParaRPr lang="en-US" dirty="0"/>
          </a:p>
        </p:txBody>
      </p:sp>
    </p:spTree>
    <p:extLst>
      <p:ext uri="{BB962C8B-B14F-4D97-AF65-F5344CB8AC3E}">
        <p14:creationId xmlns:p14="http://schemas.microsoft.com/office/powerpoint/2010/main" val="95548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80D98-03E1-10F7-E9E5-1864B921A7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85BEFC-7B45-8D3C-71D8-511BDE9D3F34}"/>
              </a:ext>
            </a:extLst>
          </p:cNvPr>
          <p:cNvSpPr>
            <a:spLocks noGrp="1"/>
          </p:cNvSpPr>
          <p:nvPr>
            <p:ph type="title"/>
          </p:nvPr>
        </p:nvSpPr>
        <p:spPr>
          <a:xfrm>
            <a:off x="741857" y="842839"/>
            <a:ext cx="2112662" cy="612250"/>
          </a:xfrm>
        </p:spPr>
        <p:txBody>
          <a:bodyPr>
            <a:normAutofit/>
          </a:bodyPr>
          <a:lstStyle/>
          <a:p>
            <a:r>
              <a:rPr lang="en-US" sz="3200" b="1" dirty="0">
                <a:latin typeface="Times New Roman" panose="02020603050405020304" pitchFamily="18" charset="0"/>
                <a:cs typeface="Times New Roman" panose="02020603050405020304" pitchFamily="18" charset="0"/>
              </a:rPr>
              <a:t>Backend </a:t>
            </a:r>
          </a:p>
        </p:txBody>
      </p:sp>
      <p:sp>
        <p:nvSpPr>
          <p:cNvPr id="4" name="Content Placeholder 3">
            <a:extLst>
              <a:ext uri="{FF2B5EF4-FFF2-40B4-BE49-F238E27FC236}">
                <a16:creationId xmlns:a16="http://schemas.microsoft.com/office/drawing/2014/main" id="{4D011FE6-10A3-A0CD-A835-423E5CCE5D6F}"/>
              </a:ext>
            </a:extLst>
          </p:cNvPr>
          <p:cNvSpPr>
            <a:spLocks noGrp="1"/>
          </p:cNvSpPr>
          <p:nvPr>
            <p:ph sz="half" idx="2"/>
          </p:nvPr>
        </p:nvSpPr>
        <p:spPr>
          <a:xfrm>
            <a:off x="576071" y="2250219"/>
            <a:ext cx="11207761" cy="3921981"/>
          </a:xfrm>
        </p:spPr>
        <p:txBody>
          <a:bodyPr>
            <a:normAutofit fontScale="92500" lnSpcReduction="10000"/>
          </a:bodyPr>
          <a:lstStyle/>
          <a:p>
            <a:r>
              <a:rPr lang="en-US" sz="1800" b="1" dirty="0">
                <a:latin typeface="Times New Roman" panose="02020603050405020304" pitchFamily="18" charset="0"/>
                <a:cs typeface="Times New Roman" panose="02020603050405020304" pitchFamily="18" charset="0"/>
              </a:rPr>
              <a:t>Cybersecurity &amp; Anomaly Detection</a:t>
            </a:r>
            <a:r>
              <a:rPr lang="en-US" sz="1800" dirty="0">
                <a:latin typeface="Times New Roman" panose="02020603050405020304" pitchFamily="18" charset="0"/>
                <a:cs typeface="Times New Roman" panose="02020603050405020304" pitchFamily="18" charset="0"/>
              </a:rPr>
              <a:t> The backend of the system is responsible for ensuring secure data transmission and implementing machine learning-based anomaly detection.</a:t>
            </a:r>
          </a:p>
          <a:p>
            <a:r>
              <a:rPr lang="en-US" sz="1800" b="1" dirty="0">
                <a:latin typeface="Times New Roman" panose="02020603050405020304" pitchFamily="18" charset="0"/>
                <a:cs typeface="Times New Roman" panose="02020603050405020304" pitchFamily="18" charset="0"/>
              </a:rPr>
              <a:t>AES encryption</a:t>
            </a:r>
            <a:r>
              <a:rPr lang="en-US" sz="1800" dirty="0">
                <a:latin typeface="Times New Roman" panose="02020603050405020304" pitchFamily="18" charset="0"/>
                <a:cs typeface="Times New Roman" panose="02020603050405020304" pitchFamily="18" charset="0"/>
              </a:rPr>
              <a:t> is used to protect smart grid data, ensuring that transmitted information remains confidential and tamper-proof.</a:t>
            </a:r>
          </a:p>
          <a:p>
            <a:r>
              <a:rPr lang="en-US" sz="1800" b="1" dirty="0">
                <a:latin typeface="Times New Roman" panose="02020603050405020304" pitchFamily="18" charset="0"/>
                <a:cs typeface="Times New Roman" panose="02020603050405020304" pitchFamily="18" charset="0"/>
              </a:rPr>
              <a:t>ECC digital signatures</a:t>
            </a:r>
            <a:r>
              <a:rPr lang="en-US" sz="1800" dirty="0">
                <a:latin typeface="Times New Roman" panose="02020603050405020304" pitchFamily="18" charset="0"/>
                <a:cs typeface="Times New Roman" panose="02020603050405020304" pitchFamily="18" charset="0"/>
              </a:rPr>
              <a:t> authenticate data sources, preventing unauthorized access and verifying the integrity of transmitted data.</a:t>
            </a:r>
          </a:p>
          <a:p>
            <a:r>
              <a:rPr lang="en-US" sz="1800" dirty="0">
                <a:latin typeface="Times New Roman" panose="02020603050405020304" pitchFamily="18" charset="0"/>
                <a:cs typeface="Times New Roman" panose="02020603050405020304" pitchFamily="18" charset="0"/>
              </a:rPr>
              <a:t>For anomaly detection, the system integrates an </a:t>
            </a:r>
            <a:r>
              <a:rPr lang="en-US" sz="1800" b="1" dirty="0">
                <a:latin typeface="Times New Roman" panose="02020603050405020304" pitchFamily="18" charset="0"/>
                <a:cs typeface="Times New Roman" panose="02020603050405020304" pitchFamily="18" charset="0"/>
              </a:rPr>
              <a:t>AI-based Isolation Forest model</a:t>
            </a:r>
            <a:r>
              <a:rPr lang="en-US" sz="1800" dirty="0">
                <a:latin typeface="Times New Roman" panose="02020603050405020304" pitchFamily="18" charset="0"/>
                <a:cs typeface="Times New Roman" panose="02020603050405020304" pitchFamily="18" charset="0"/>
              </a:rPr>
              <a:t>, which analyzes power consumption patterns and detects unusual fluctuations that may indicate cyber threats or system failures. </a:t>
            </a:r>
          </a:p>
          <a:p>
            <a:r>
              <a:rPr lang="en-US" sz="1800" dirty="0">
                <a:latin typeface="Times New Roman" panose="02020603050405020304" pitchFamily="18" charset="0"/>
                <a:cs typeface="Times New Roman" panose="02020603050405020304" pitchFamily="18" charset="0"/>
              </a:rPr>
              <a:t>The backend processes real-time grid data, encrypts it, verifies its authenticity, and continuously evaluates patterns for anomalies.</a:t>
            </a:r>
          </a:p>
          <a:p>
            <a:r>
              <a:rPr lang="en-US" sz="1800" dirty="0">
                <a:latin typeface="Times New Roman" panose="02020603050405020304" pitchFamily="18" charset="0"/>
                <a:cs typeface="Times New Roman" panose="02020603050405020304" pitchFamily="18" charset="0"/>
              </a:rPr>
              <a:t> By combining encryption, authentication, and AI-driven analysis, the backend plays a crucial role in maintaining the security and stability of the smart grid.</a:t>
            </a:r>
          </a:p>
        </p:txBody>
      </p:sp>
      <p:sp>
        <p:nvSpPr>
          <p:cNvPr id="9" name="Slide Number Placeholder 8">
            <a:extLst>
              <a:ext uri="{FF2B5EF4-FFF2-40B4-BE49-F238E27FC236}">
                <a16:creationId xmlns:a16="http://schemas.microsoft.com/office/drawing/2014/main" id="{587462B5-BBB2-2660-E10F-E581E37F9B0A}"/>
              </a:ext>
            </a:extLst>
          </p:cNvPr>
          <p:cNvSpPr>
            <a:spLocks noGrp="1"/>
          </p:cNvSpPr>
          <p:nvPr>
            <p:ph type="sldNum" sz="quarter" idx="12"/>
          </p:nvPr>
        </p:nvSpPr>
        <p:spPr/>
        <p:txBody>
          <a:bodyPr/>
          <a:lstStyle/>
          <a:p>
            <a:fld id="{A65A5C87-DF58-40C8-B092-1DE63DB4547E}" type="slidenum">
              <a:rPr lang="en-US" smtClean="0"/>
              <a:t>11</a:t>
            </a:fld>
            <a:endParaRPr lang="en-US" dirty="0"/>
          </a:p>
        </p:txBody>
      </p:sp>
    </p:spTree>
    <p:extLst>
      <p:ext uri="{BB962C8B-B14F-4D97-AF65-F5344CB8AC3E}">
        <p14:creationId xmlns:p14="http://schemas.microsoft.com/office/powerpoint/2010/main" val="392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58A51-774E-E12F-C447-F07E5CAC76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C09ED7-49C3-4EE7-8E03-C5132C7F1431}"/>
              </a:ext>
            </a:extLst>
          </p:cNvPr>
          <p:cNvSpPr>
            <a:spLocks noGrp="1"/>
          </p:cNvSpPr>
          <p:nvPr>
            <p:ph type="title"/>
          </p:nvPr>
        </p:nvSpPr>
        <p:spPr>
          <a:xfrm>
            <a:off x="757759" y="839975"/>
            <a:ext cx="1794609" cy="556591"/>
          </a:xfrm>
        </p:spPr>
        <p:txBody>
          <a:bodyPr>
            <a:normAutofit/>
          </a:bodyPr>
          <a:lstStyle/>
          <a:p>
            <a:r>
              <a:rPr lang="en-US" sz="3200" b="1" dirty="0">
                <a:latin typeface="Times New Roman" panose="02020603050405020304" pitchFamily="18" charset="0"/>
                <a:cs typeface="Times New Roman" panose="02020603050405020304" pitchFamily="18" charset="0"/>
              </a:rPr>
              <a:t>Result </a:t>
            </a:r>
          </a:p>
        </p:txBody>
      </p:sp>
      <p:sp>
        <p:nvSpPr>
          <p:cNvPr id="9" name="Slide Number Placeholder 8">
            <a:extLst>
              <a:ext uri="{FF2B5EF4-FFF2-40B4-BE49-F238E27FC236}">
                <a16:creationId xmlns:a16="http://schemas.microsoft.com/office/drawing/2014/main" id="{449E58A0-3E1B-CF0F-6D29-A39A2AFA5289}"/>
              </a:ext>
            </a:extLst>
          </p:cNvPr>
          <p:cNvSpPr>
            <a:spLocks noGrp="1"/>
          </p:cNvSpPr>
          <p:nvPr>
            <p:ph type="sldNum" sz="quarter" idx="12"/>
          </p:nvPr>
        </p:nvSpPr>
        <p:spPr/>
        <p:txBody>
          <a:bodyPr/>
          <a:lstStyle/>
          <a:p>
            <a:fld id="{A65A5C87-DF58-40C8-B092-1DE63DB4547E}" type="slidenum">
              <a:rPr lang="en-US" smtClean="0"/>
              <a:t>12</a:t>
            </a:fld>
            <a:endParaRPr lang="en-US" dirty="0"/>
          </a:p>
        </p:txBody>
      </p:sp>
      <p:pic>
        <p:nvPicPr>
          <p:cNvPr id="3" name="Content Placeholder 4">
            <a:extLst>
              <a:ext uri="{FF2B5EF4-FFF2-40B4-BE49-F238E27FC236}">
                <a16:creationId xmlns:a16="http://schemas.microsoft.com/office/drawing/2014/main" id="{94F1B82B-CE32-2695-0623-7386FFED19D9}"/>
              </a:ext>
            </a:extLst>
          </p:cNvPr>
          <p:cNvPicPr>
            <a:picLocks noGrp="1" noChangeAspect="1"/>
          </p:cNvPicPr>
          <p:nvPr>
            <p:ph sz="half" idx="2"/>
          </p:nvPr>
        </p:nvPicPr>
        <p:blipFill>
          <a:blip r:embed="rId2"/>
          <a:stretch>
            <a:fillRect/>
          </a:stretch>
        </p:blipFill>
        <p:spPr>
          <a:xfrm>
            <a:off x="595757" y="2371857"/>
            <a:ext cx="11207750" cy="3089577"/>
          </a:xfrm>
        </p:spPr>
      </p:pic>
    </p:spTree>
    <p:extLst>
      <p:ext uri="{BB962C8B-B14F-4D97-AF65-F5344CB8AC3E}">
        <p14:creationId xmlns:p14="http://schemas.microsoft.com/office/powerpoint/2010/main" val="538523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22B1A-C763-9DE1-3E91-CFB5040415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417FC4-5301-10EF-4CBE-23B0A354A683}"/>
              </a:ext>
            </a:extLst>
          </p:cNvPr>
          <p:cNvSpPr>
            <a:spLocks noGrp="1"/>
          </p:cNvSpPr>
          <p:nvPr>
            <p:ph type="title"/>
          </p:nvPr>
        </p:nvSpPr>
        <p:spPr>
          <a:xfrm>
            <a:off x="797516" y="815726"/>
            <a:ext cx="2740815" cy="667910"/>
          </a:xfrm>
        </p:spPr>
        <p:txBody>
          <a:bodyPr>
            <a:normAutofit/>
          </a:bodyPr>
          <a:lstStyle/>
          <a:p>
            <a:r>
              <a:rPr lang="en-US" sz="3200" b="1" dirty="0">
                <a:latin typeface="Times New Roman" panose="02020603050405020304" pitchFamily="18" charset="0"/>
                <a:cs typeface="Times New Roman" panose="02020603050405020304" pitchFamily="18" charset="0"/>
              </a:rPr>
              <a:t>Conclusion</a:t>
            </a:r>
          </a:p>
        </p:txBody>
      </p:sp>
      <p:sp>
        <p:nvSpPr>
          <p:cNvPr id="4" name="Content Placeholder 3">
            <a:extLst>
              <a:ext uri="{FF2B5EF4-FFF2-40B4-BE49-F238E27FC236}">
                <a16:creationId xmlns:a16="http://schemas.microsoft.com/office/drawing/2014/main" id="{E8C2DE06-C832-EBF5-7205-F417DEC8E7C5}"/>
              </a:ext>
            </a:extLst>
          </p:cNvPr>
          <p:cNvSpPr>
            <a:spLocks noGrp="1"/>
          </p:cNvSpPr>
          <p:nvPr>
            <p:ph sz="half" idx="2"/>
          </p:nvPr>
        </p:nvSpPr>
        <p:spPr>
          <a:xfrm>
            <a:off x="576071" y="2250219"/>
            <a:ext cx="11207761" cy="3005593"/>
          </a:xfrm>
        </p:spPr>
        <p:txBody>
          <a:bodyPr/>
          <a:lstStyle/>
          <a:p>
            <a:r>
              <a:rPr lang="en-US" sz="1800" dirty="0">
                <a:latin typeface="Times New Roman" panose="02020603050405020304" pitchFamily="18" charset="0"/>
                <a:cs typeface="Times New Roman" panose="02020603050405020304" pitchFamily="18" charset="0"/>
              </a:rPr>
              <a:t>The key achievements of this project include real-time smart grid monitoring, secure communication using AES and ECC, and AI-powered anomaly detection. </a:t>
            </a:r>
          </a:p>
          <a:p>
            <a:r>
              <a:rPr lang="en-US" sz="1800" dirty="0">
                <a:latin typeface="Times New Roman" panose="02020603050405020304" pitchFamily="18" charset="0"/>
                <a:cs typeface="Times New Roman" panose="02020603050405020304" pitchFamily="18" charset="0"/>
              </a:rPr>
              <a:t>Future enhancements for this system may include </a:t>
            </a:r>
            <a:r>
              <a:rPr lang="en-US" sz="1800" b="1" dirty="0">
                <a:latin typeface="Times New Roman" panose="02020603050405020304" pitchFamily="18" charset="0"/>
                <a:cs typeface="Times New Roman" panose="02020603050405020304" pitchFamily="18" charset="0"/>
              </a:rPr>
              <a:t>integration with IoT sensors</a:t>
            </a:r>
            <a:r>
              <a:rPr lang="en-US" sz="1800" dirty="0">
                <a:latin typeface="Times New Roman" panose="02020603050405020304" pitchFamily="18" charset="0"/>
                <a:cs typeface="Times New Roman" panose="02020603050405020304" pitchFamily="18" charset="0"/>
              </a:rPr>
              <a:t> for real-world data collection and the implementation of </a:t>
            </a:r>
            <a:r>
              <a:rPr lang="en-US" sz="1800" b="1" dirty="0">
                <a:latin typeface="Times New Roman" panose="02020603050405020304" pitchFamily="18" charset="0"/>
                <a:cs typeface="Times New Roman" panose="02020603050405020304" pitchFamily="18" charset="0"/>
              </a:rPr>
              <a:t>blockchain technology</a:t>
            </a:r>
            <a:r>
              <a:rPr lang="en-US" sz="1800" dirty="0">
                <a:latin typeface="Times New Roman" panose="02020603050405020304" pitchFamily="18" charset="0"/>
                <a:cs typeface="Times New Roman" panose="02020603050405020304" pitchFamily="18" charset="0"/>
              </a:rPr>
              <a:t> for decentralized grid security. </a:t>
            </a:r>
          </a:p>
          <a:p>
            <a:r>
              <a:rPr lang="en-US" sz="1800" dirty="0">
                <a:latin typeface="Times New Roman" panose="02020603050405020304" pitchFamily="18" charset="0"/>
                <a:cs typeface="Times New Roman" panose="02020603050405020304" pitchFamily="18" charset="0"/>
              </a:rPr>
              <a:t>This project successfully demonstrates a </a:t>
            </a:r>
            <a:r>
              <a:rPr lang="en-US" sz="1800" b="1" dirty="0">
                <a:latin typeface="Times New Roman" panose="02020603050405020304" pitchFamily="18" charset="0"/>
                <a:cs typeface="Times New Roman" panose="02020603050405020304" pitchFamily="18" charset="0"/>
              </a:rPr>
              <a:t>secure, intelligent, and real-time monitoring system</a:t>
            </a:r>
            <a:r>
              <a:rPr lang="en-US" sz="1800" dirty="0">
                <a:latin typeface="Times New Roman" panose="02020603050405020304" pitchFamily="18" charset="0"/>
                <a:cs typeface="Times New Roman" panose="02020603050405020304" pitchFamily="18" charset="0"/>
              </a:rPr>
              <a:t> that addresses critical challenges in smart grid operations and security.</a:t>
            </a:r>
          </a:p>
          <a:p>
            <a:pPr marL="0" lvl="0" indent="0">
              <a:buNone/>
            </a:pPr>
            <a:endParaRPr lang="en-US" sz="1800" b="0" i="0" u="none" dirty="0"/>
          </a:p>
        </p:txBody>
      </p:sp>
      <p:sp>
        <p:nvSpPr>
          <p:cNvPr id="9" name="Slide Number Placeholder 8">
            <a:extLst>
              <a:ext uri="{FF2B5EF4-FFF2-40B4-BE49-F238E27FC236}">
                <a16:creationId xmlns:a16="http://schemas.microsoft.com/office/drawing/2014/main" id="{8C4C1C68-B00A-AEF7-F00B-992276CE8F4A}"/>
              </a:ext>
            </a:extLst>
          </p:cNvPr>
          <p:cNvSpPr>
            <a:spLocks noGrp="1"/>
          </p:cNvSpPr>
          <p:nvPr>
            <p:ph type="sldNum" sz="quarter" idx="12"/>
          </p:nvPr>
        </p:nvSpPr>
        <p:spPr/>
        <p:txBody>
          <a:bodyPr/>
          <a:lstStyle/>
          <a:p>
            <a:fld id="{A65A5C87-DF58-40C8-B092-1DE63DB4547E}" type="slidenum">
              <a:rPr lang="en-US" smtClean="0"/>
              <a:t>13</a:t>
            </a:fld>
            <a:endParaRPr lang="en-US" dirty="0"/>
          </a:p>
        </p:txBody>
      </p:sp>
    </p:spTree>
    <p:extLst>
      <p:ext uri="{BB962C8B-B14F-4D97-AF65-F5344CB8AC3E}">
        <p14:creationId xmlns:p14="http://schemas.microsoft.com/office/powerpoint/2010/main" val="3058893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7A4B2-ED27-AA6C-561B-0FBC2D2E87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D642F8-6EC1-3D51-BC2B-6918A172158E}"/>
              </a:ext>
            </a:extLst>
          </p:cNvPr>
          <p:cNvSpPr>
            <a:spLocks noGrp="1"/>
          </p:cNvSpPr>
          <p:nvPr>
            <p:ph type="title"/>
          </p:nvPr>
        </p:nvSpPr>
        <p:spPr>
          <a:xfrm>
            <a:off x="797516" y="685800"/>
            <a:ext cx="3011159" cy="763325"/>
          </a:xfrm>
        </p:spPr>
        <p:txBody>
          <a:bodyPr>
            <a:normAutofit fontScale="90000"/>
          </a:bodyPr>
          <a:lstStyle/>
          <a:p>
            <a:r>
              <a:rPr lang="en-US" sz="3200" b="1" dirty="0">
                <a:latin typeface="Times New Roman" panose="02020603050405020304" pitchFamily="18" charset="0"/>
                <a:cs typeface="Times New Roman" panose="02020603050405020304" pitchFamily="18" charset="0"/>
              </a:rPr>
              <a:t>References</a:t>
            </a:r>
            <a:r>
              <a:rPr lang="en-US" sz="5200" dirty="0">
                <a:latin typeface="Times New Roman" panose="02020603050405020304" pitchFamily="18" charset="0"/>
                <a:cs typeface="Times New Roman" panose="02020603050405020304" pitchFamily="18" charset="0"/>
              </a:rPr>
              <a:t> </a:t>
            </a:r>
          </a:p>
        </p:txBody>
      </p:sp>
      <p:sp>
        <p:nvSpPr>
          <p:cNvPr id="4" name="Content Placeholder 3">
            <a:extLst>
              <a:ext uri="{FF2B5EF4-FFF2-40B4-BE49-F238E27FC236}">
                <a16:creationId xmlns:a16="http://schemas.microsoft.com/office/drawing/2014/main" id="{5C6817CB-CDF3-AF4D-1ACC-1A50852FE032}"/>
              </a:ext>
            </a:extLst>
          </p:cNvPr>
          <p:cNvSpPr>
            <a:spLocks noGrp="1"/>
          </p:cNvSpPr>
          <p:nvPr>
            <p:ph sz="half" idx="2"/>
          </p:nvPr>
        </p:nvSpPr>
        <p:spPr>
          <a:xfrm>
            <a:off x="576071" y="2250219"/>
            <a:ext cx="11207761" cy="3921981"/>
          </a:xfrm>
        </p:spPr>
        <p:txBody>
          <a:bodyPr/>
          <a:lstStyle/>
          <a:p>
            <a:pPr marL="0" indent="0">
              <a:buNone/>
            </a:pPr>
            <a:r>
              <a:rPr lang="en-IN" sz="1800" dirty="0">
                <a:latin typeface="Times New Roman" panose="02020603050405020304" pitchFamily="18" charset="0"/>
                <a:cs typeface="Times New Roman" panose="02020603050405020304" pitchFamily="18" charset="0"/>
                <a:hlinkClick r:id="rId2"/>
              </a:rPr>
              <a:t>https://www.mdpi.com/1424-8220/18/2/400?se=body&amp;so=cu</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hlinkClick r:id="rId2"/>
              </a:rPr>
              <a:t>https://www.mdpi.com/1424-8220/18/2/400?se=body&amp;so=cu</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hlinkClick r:id="rId2"/>
              </a:rPr>
              <a:t>https://www.mdpi.com/1424-8220/18/2/400?se=body&amp;so=cu</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hlinkClick r:id="rId2"/>
              </a:rPr>
              <a:t>https://www.mdpi.com/1424-8220/18/2/400?se=body&amp;so=cu</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hlinkClick r:id="rId3"/>
              </a:rPr>
              <a:t>https://personales.upv.es/thinkmind/dl/journals/intsys/intsys_v5_n12_2012/intsys_v5_n12_2012_2.pdf</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hlinkClick r:id="rId4"/>
              </a:rPr>
              <a:t>https://ieeexplore.ieee.org/abstract/document/8566827/</a:t>
            </a:r>
            <a:endParaRPr lang="en-IN" sz="1800" dirty="0">
              <a:latin typeface="Times New Roman" panose="02020603050405020304" pitchFamily="18" charset="0"/>
              <a:cs typeface="Times New Roman" panose="02020603050405020304" pitchFamily="18" charset="0"/>
            </a:endParaRPr>
          </a:p>
          <a:p>
            <a:pPr marL="0" lvl="0" indent="0">
              <a:buNone/>
            </a:pPr>
            <a:endParaRPr lang="en-US" sz="1800" b="0" i="0" u="none" dirty="0"/>
          </a:p>
        </p:txBody>
      </p:sp>
      <p:sp>
        <p:nvSpPr>
          <p:cNvPr id="9" name="Slide Number Placeholder 8">
            <a:extLst>
              <a:ext uri="{FF2B5EF4-FFF2-40B4-BE49-F238E27FC236}">
                <a16:creationId xmlns:a16="http://schemas.microsoft.com/office/drawing/2014/main" id="{EB955EF6-AADC-F6CE-66EF-E90535452044}"/>
              </a:ext>
            </a:extLst>
          </p:cNvPr>
          <p:cNvSpPr>
            <a:spLocks noGrp="1"/>
          </p:cNvSpPr>
          <p:nvPr>
            <p:ph type="sldNum" sz="quarter" idx="12"/>
          </p:nvPr>
        </p:nvSpPr>
        <p:spPr/>
        <p:txBody>
          <a:bodyPr/>
          <a:lstStyle/>
          <a:p>
            <a:fld id="{A65A5C87-DF58-40C8-B092-1DE63DB4547E}" type="slidenum">
              <a:rPr lang="en-US" smtClean="0"/>
              <a:t>14</a:t>
            </a:fld>
            <a:endParaRPr lang="en-US" dirty="0"/>
          </a:p>
        </p:txBody>
      </p:sp>
    </p:spTree>
    <p:extLst>
      <p:ext uri="{BB962C8B-B14F-4D97-AF65-F5344CB8AC3E}">
        <p14:creationId xmlns:p14="http://schemas.microsoft.com/office/powerpoint/2010/main" val="1850011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580444" y="906448"/>
            <a:ext cx="6408753" cy="715618"/>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421816" y="1973515"/>
            <a:ext cx="11179137" cy="4101282"/>
          </a:xfrm>
        </p:spPr>
        <p:txBody>
          <a:bodyPr>
            <a:normAutofit fontScale="92500"/>
          </a:bodyPr>
          <a:lstStyle/>
          <a:p>
            <a:r>
              <a:rPr lang="en-US" dirty="0">
                <a:latin typeface="Times New Roman" panose="02020603050405020304" pitchFamily="18" charset="0"/>
                <a:cs typeface="Times New Roman" panose="02020603050405020304" pitchFamily="18" charset="0"/>
              </a:rPr>
              <a:t>A smart grid is an advanced electrical power network that integrates digital communication and automation technologies to improve efficiency, reliability, and security.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Unlike traditional power grids, smart grids enable real-time monitoring and dynamic control of energy flow. </a:t>
            </a:r>
          </a:p>
          <a:p>
            <a:r>
              <a:rPr lang="en-US" dirty="0">
                <a:latin typeface="Times New Roman" panose="02020603050405020304" pitchFamily="18" charset="0"/>
                <a:cs typeface="Times New Roman" panose="02020603050405020304" pitchFamily="18" charset="0"/>
              </a:rPr>
              <a:t>• However, with increasing digitization, smart grids have become vulnerable to cyber threats, unauthorized access, and power anomalies. </a:t>
            </a:r>
          </a:p>
          <a:p>
            <a:r>
              <a:rPr lang="en-US" dirty="0">
                <a:latin typeface="Times New Roman" panose="02020603050405020304" pitchFamily="18" charset="0"/>
                <a:cs typeface="Times New Roman" panose="02020603050405020304" pitchFamily="18" charset="0"/>
              </a:rPr>
              <a:t>• Ensuring data security, integrity, and anomaly detection is crucial to maintaining grid stability. </a:t>
            </a:r>
          </a:p>
          <a:p>
            <a:r>
              <a:rPr lang="en-US" dirty="0">
                <a:latin typeface="Times New Roman" panose="02020603050405020304" pitchFamily="18" charset="0"/>
                <a:cs typeface="Times New Roman" panose="02020603050405020304" pitchFamily="18" charset="0"/>
              </a:rPr>
              <a:t>• This project aims to develop a secure and intelligent monitoring system that utilizes AES encryption and ECC digital signatures for secure communication, along with AI-based anomaly detection to identify potential cyber threats or grid failures. </a:t>
            </a:r>
          </a:p>
          <a:p>
            <a:r>
              <a:rPr lang="en-US" dirty="0">
                <a:latin typeface="Times New Roman" panose="02020603050405020304" pitchFamily="18" charset="0"/>
                <a:cs typeface="Times New Roman" panose="02020603050405020304" pitchFamily="18" charset="0"/>
              </a:rPr>
              <a:t>• A real-time dashboard is implemented for continuous monitoring of power consumption, renewable energy sources, and grid status. </a:t>
            </a:r>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p:txBody>
          <a:bodyPr/>
          <a:lstStyle/>
          <a:p>
            <a:fld id="{A65A5C87-DF58-40C8-B092-1DE63DB4547E}" type="slidenum">
              <a:rPr lang="en-US" smtClean="0"/>
              <a:pPr/>
              <a:t>2</a:t>
            </a:fld>
            <a:endParaRPr lang="en-US" dirty="0"/>
          </a:p>
        </p:txBody>
      </p:sp>
    </p:spTree>
    <p:extLst>
      <p:ext uri="{BB962C8B-B14F-4D97-AF65-F5344CB8AC3E}">
        <p14:creationId xmlns:p14="http://schemas.microsoft.com/office/powerpoint/2010/main" val="147138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3A99-BC9D-4DC2-BE1B-9E2C93EDD294}"/>
              </a:ext>
            </a:extLst>
          </p:cNvPr>
          <p:cNvSpPr>
            <a:spLocks noGrp="1"/>
          </p:cNvSpPr>
          <p:nvPr>
            <p:ph type="title"/>
          </p:nvPr>
        </p:nvSpPr>
        <p:spPr>
          <a:xfrm>
            <a:off x="546254" y="499342"/>
            <a:ext cx="6275965" cy="923942"/>
          </a:xfrm>
        </p:spPr>
        <p:txBody>
          <a:bodyPr>
            <a:normAutofit/>
          </a:bodyPr>
          <a:lstStyle/>
          <a:p>
            <a:r>
              <a:rPr lang="en-US" sz="3200" b="1" dirty="0">
                <a:latin typeface="Times New Roman" panose="02020603050405020304" pitchFamily="18" charset="0"/>
                <a:ea typeface="Tahoma" panose="020B0604030504040204" pitchFamily="34" charset="0"/>
                <a:cs typeface="Times New Roman" panose="02020603050405020304" pitchFamily="18" charset="0"/>
              </a:rPr>
              <a:t>Problem Statement</a:t>
            </a:r>
          </a:p>
        </p:txBody>
      </p:sp>
      <p:sp>
        <p:nvSpPr>
          <p:cNvPr id="11" name="TextBox 10">
            <a:extLst>
              <a:ext uri="{FF2B5EF4-FFF2-40B4-BE49-F238E27FC236}">
                <a16:creationId xmlns:a16="http://schemas.microsoft.com/office/drawing/2014/main" id="{11F398D0-7CF9-3958-F78E-CB6F6B3816EF}"/>
              </a:ext>
            </a:extLst>
          </p:cNvPr>
          <p:cNvSpPr txBox="1"/>
          <p:nvPr/>
        </p:nvSpPr>
        <p:spPr>
          <a:xfrm>
            <a:off x="644056" y="1542553"/>
            <a:ext cx="10917141"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Modern power grids face significant challenges due to their increasing reliance on digital communication and automation.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These grids are susceptible to cyber threats, unauthorized access, and operational inefficiencies, which can compromise grid stability and reliability.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Traditional security mechanisms are not sufficient to prevent data breaches and system manipulations.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Unexpected fluctuations in power consumption can indicate system failures or cyberattacks.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Therefore, there is a need for a secure, real-time monitoring system that ensures data integrity, provides encryption for secure communication, and utilizes artificial intelligence for anomaly detection to safeguard smart grid operations</a:t>
            </a:r>
            <a:r>
              <a:rPr lang="en-US" sz="1700" dirty="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54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5679D-5BE8-AD82-E675-5F66633AD7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8B25F8-813D-61EE-F954-FC05590C4D44}"/>
              </a:ext>
            </a:extLst>
          </p:cNvPr>
          <p:cNvSpPr>
            <a:spLocks noGrp="1"/>
          </p:cNvSpPr>
          <p:nvPr>
            <p:ph type="title"/>
          </p:nvPr>
        </p:nvSpPr>
        <p:spPr>
          <a:xfrm>
            <a:off x="556590" y="906448"/>
            <a:ext cx="6328842" cy="628154"/>
          </a:xfrm>
        </p:spPr>
        <p:txBody>
          <a:bodyPr>
            <a:normAutofit/>
          </a:bodyPr>
          <a:lstStyle/>
          <a:p>
            <a:r>
              <a:rPr lang="en-US" sz="3200" b="1" dirty="0">
                <a:latin typeface="Times New Roman" panose="02020603050405020304" pitchFamily="18" charset="0"/>
                <a:cs typeface="Times New Roman" panose="02020603050405020304" pitchFamily="18" charset="0"/>
              </a:rPr>
              <a:t>Objective </a:t>
            </a:r>
          </a:p>
        </p:txBody>
      </p:sp>
      <p:sp>
        <p:nvSpPr>
          <p:cNvPr id="3" name="Content Placeholder 2">
            <a:extLst>
              <a:ext uri="{FF2B5EF4-FFF2-40B4-BE49-F238E27FC236}">
                <a16:creationId xmlns:a16="http://schemas.microsoft.com/office/drawing/2014/main" id="{3DA322FC-DABD-3932-13E8-DEB203E46893}"/>
              </a:ext>
            </a:extLst>
          </p:cNvPr>
          <p:cNvSpPr>
            <a:spLocks noGrp="1"/>
          </p:cNvSpPr>
          <p:nvPr>
            <p:ph idx="1"/>
          </p:nvPr>
        </p:nvSpPr>
        <p:spPr>
          <a:xfrm>
            <a:off x="390011" y="2156395"/>
            <a:ext cx="11179137" cy="4101282"/>
          </a:xfrm>
        </p:spPr>
        <p:txBody>
          <a:bodyPr>
            <a:normAutofit/>
          </a:bodyPr>
          <a:lstStyle/>
          <a:p>
            <a:r>
              <a:rPr lang="en-US" dirty="0">
                <a:latin typeface="Times New Roman" panose="02020603050405020304" pitchFamily="18" charset="0"/>
                <a:cs typeface="Times New Roman" panose="02020603050405020304" pitchFamily="18" charset="0"/>
              </a:rPr>
              <a:t>The primary objective of this project is to develop a secure and intelligent monitoring system tailored for smart grids. This system aims to enhance the security and resilience of smart grid operations by achieving several key goals.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Firstly, it seeks to establish secure communication channels within the grid infrastructure through the implementation of AES encryption and ECC digital signatures, ensuring the confidentiality, authentication, and integrity of data transmission. </a:t>
            </a:r>
          </a:p>
          <a:p>
            <a:r>
              <a:rPr lang="en-US" dirty="0">
                <a:latin typeface="Times New Roman" panose="02020603050405020304" pitchFamily="18" charset="0"/>
                <a:cs typeface="Times New Roman" panose="02020603050405020304" pitchFamily="18" charset="0"/>
              </a:rPr>
              <a:t>Secondly, the project aims to integrate AI-based anomaly detection, utilizing the Isolation Forest algorithm, to enable the system to identify potential cyber threats or grid failures in real-time, allowing for proactive intervention and mitigation. </a:t>
            </a:r>
          </a:p>
        </p:txBody>
      </p:sp>
      <p:sp>
        <p:nvSpPr>
          <p:cNvPr id="4" name="Slide Number Placeholder 3">
            <a:extLst>
              <a:ext uri="{FF2B5EF4-FFF2-40B4-BE49-F238E27FC236}">
                <a16:creationId xmlns:a16="http://schemas.microsoft.com/office/drawing/2014/main" id="{B411AB91-F852-65D1-9121-1E846E63793A}"/>
              </a:ext>
            </a:extLst>
          </p:cNvPr>
          <p:cNvSpPr>
            <a:spLocks noGrp="1"/>
          </p:cNvSpPr>
          <p:nvPr>
            <p:ph type="sldNum" sz="quarter" idx="12"/>
          </p:nvPr>
        </p:nvSpPr>
        <p:spPr/>
        <p:txBody>
          <a:bodyPr/>
          <a:lstStyle/>
          <a:p>
            <a:fld id="{A65A5C87-DF58-40C8-B092-1DE63DB4547E}" type="slidenum">
              <a:rPr lang="en-US" smtClean="0"/>
              <a:pPr/>
              <a:t>4</a:t>
            </a:fld>
            <a:endParaRPr lang="en-US" dirty="0"/>
          </a:p>
        </p:txBody>
      </p:sp>
    </p:spTree>
    <p:extLst>
      <p:ext uri="{BB962C8B-B14F-4D97-AF65-F5344CB8AC3E}">
        <p14:creationId xmlns:p14="http://schemas.microsoft.com/office/powerpoint/2010/main" val="3624514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715" y="358973"/>
            <a:ext cx="8158038" cy="992749"/>
          </a:xfrm>
        </p:spPr>
        <p:txBody>
          <a:bodyPr>
            <a:normAutofit/>
          </a:bodyPr>
          <a:lstStyle/>
          <a:p>
            <a:pPr>
              <a:defRPr sz="2800" b="1"/>
            </a:pPr>
            <a:r>
              <a:rPr sz="3200" dirty="0">
                <a:latin typeface="Times New Roman" panose="02020603050405020304" pitchFamily="18" charset="0"/>
                <a:cs typeface="Times New Roman" panose="02020603050405020304" pitchFamily="18" charset="0"/>
              </a:rPr>
              <a:t>Literature Survey:</a:t>
            </a:r>
          </a:p>
        </p:txBody>
      </p:sp>
      <p:graphicFrame>
        <p:nvGraphicFramePr>
          <p:cNvPr id="3" name="Table 2"/>
          <p:cNvGraphicFramePr>
            <a:graphicFrameLocks noGrp="1"/>
          </p:cNvGraphicFramePr>
          <p:nvPr>
            <p:extLst>
              <p:ext uri="{D42A27DB-BD31-4B8C-83A1-F6EECF244321}">
                <p14:modId xmlns:p14="http://schemas.microsoft.com/office/powerpoint/2010/main" val="3211109449"/>
              </p:ext>
            </p:extLst>
          </p:nvPr>
        </p:nvGraphicFramePr>
        <p:xfrm>
          <a:off x="620200" y="1518672"/>
          <a:ext cx="11012556" cy="4449508"/>
        </p:xfrm>
        <a:graphic>
          <a:graphicData uri="http://schemas.openxmlformats.org/drawingml/2006/table">
            <a:tbl>
              <a:tblPr firstRow="1" bandRow="1">
                <a:tableStyleId>{5C22544A-7EE6-4342-B048-85BDC9FD1C3A}</a:tableStyleId>
              </a:tblPr>
              <a:tblGrid>
                <a:gridCol w="2753139">
                  <a:extLst>
                    <a:ext uri="{9D8B030D-6E8A-4147-A177-3AD203B41FA5}">
                      <a16:colId xmlns:a16="http://schemas.microsoft.com/office/drawing/2014/main" val="20000"/>
                    </a:ext>
                  </a:extLst>
                </a:gridCol>
                <a:gridCol w="2753139">
                  <a:extLst>
                    <a:ext uri="{9D8B030D-6E8A-4147-A177-3AD203B41FA5}">
                      <a16:colId xmlns:a16="http://schemas.microsoft.com/office/drawing/2014/main" val="20001"/>
                    </a:ext>
                  </a:extLst>
                </a:gridCol>
                <a:gridCol w="2753139">
                  <a:extLst>
                    <a:ext uri="{9D8B030D-6E8A-4147-A177-3AD203B41FA5}">
                      <a16:colId xmlns:a16="http://schemas.microsoft.com/office/drawing/2014/main" val="20002"/>
                    </a:ext>
                  </a:extLst>
                </a:gridCol>
                <a:gridCol w="2753139">
                  <a:extLst>
                    <a:ext uri="{9D8B030D-6E8A-4147-A177-3AD203B41FA5}">
                      <a16:colId xmlns:a16="http://schemas.microsoft.com/office/drawing/2014/main" val="20003"/>
                    </a:ext>
                  </a:extLst>
                </a:gridCol>
              </a:tblGrid>
              <a:tr h="754683">
                <a:tc>
                  <a:txBody>
                    <a:bodyPr/>
                    <a:lstStyle/>
                    <a:p>
                      <a:r>
                        <a:t>Year</a:t>
                      </a:r>
                    </a:p>
                  </a:txBody>
                  <a:tcPr>
                    <a:solidFill>
                      <a:srgbClr val="2F75B5"/>
                    </a:solidFill>
                  </a:tcPr>
                </a:tc>
                <a:tc>
                  <a:txBody>
                    <a:bodyPr/>
                    <a:lstStyle/>
                    <a:p>
                      <a:r>
                        <a:rPr dirty="0"/>
                        <a:t>Authors</a:t>
                      </a:r>
                    </a:p>
                  </a:txBody>
                  <a:tcPr>
                    <a:solidFill>
                      <a:srgbClr val="2F75B5"/>
                    </a:solidFill>
                  </a:tcPr>
                </a:tc>
                <a:tc>
                  <a:txBody>
                    <a:bodyPr/>
                    <a:lstStyle/>
                    <a:p>
                      <a:r>
                        <a:rPr dirty="0"/>
                        <a:t>Title</a:t>
                      </a:r>
                    </a:p>
                  </a:txBody>
                  <a:tcPr>
                    <a:solidFill>
                      <a:srgbClr val="2F75B5"/>
                    </a:solidFill>
                  </a:tcPr>
                </a:tc>
                <a:tc>
                  <a:txBody>
                    <a:bodyPr/>
                    <a:lstStyle/>
                    <a:p>
                      <a:r>
                        <a:t>Outcomes / Contribution</a:t>
                      </a:r>
                    </a:p>
                  </a:txBody>
                  <a:tcPr>
                    <a:solidFill>
                      <a:srgbClr val="2F75B5"/>
                    </a:solidFill>
                  </a:tcPr>
                </a:tc>
                <a:extLst>
                  <a:ext uri="{0D108BD9-81ED-4DB2-BD59-A6C34878D82A}">
                    <a16:rowId xmlns:a16="http://schemas.microsoft.com/office/drawing/2014/main" val="10000"/>
                  </a:ext>
                </a:extLst>
              </a:tr>
              <a:tr h="520750">
                <a:tc>
                  <a:txBody>
                    <a:bodyPr/>
                    <a:lstStyle/>
                    <a:p>
                      <a:pPr>
                        <a:defRPr sz="1200"/>
                      </a:pPr>
                      <a:r>
                        <a:t>2017</a:t>
                      </a:r>
                    </a:p>
                  </a:txBody>
                  <a:tcPr/>
                </a:tc>
                <a:tc>
                  <a:txBody>
                    <a:bodyPr/>
                    <a:lstStyle/>
                    <a:p>
                      <a:pPr>
                        <a:defRPr sz="1200"/>
                      </a:pPr>
                      <a:r>
                        <a:t>D. G. Infield, F. Li</a:t>
                      </a:r>
                    </a:p>
                  </a:txBody>
                  <a:tcPr/>
                </a:tc>
                <a:tc>
                  <a:txBody>
                    <a:bodyPr/>
                    <a:lstStyle/>
                    <a:p>
                      <a:pPr>
                        <a:defRPr sz="1200"/>
                      </a:pPr>
                      <a:r>
                        <a:t>Integrating Renewables into the Smart Grid</a:t>
                      </a:r>
                    </a:p>
                  </a:txBody>
                  <a:tcPr/>
                </a:tc>
                <a:tc>
                  <a:txBody>
                    <a:bodyPr/>
                    <a:lstStyle/>
                    <a:p>
                      <a:pPr>
                        <a:defRPr sz="1200"/>
                      </a:pPr>
                      <a:r>
                        <a:t>Outlined best practices and challenges in secure integration of DERs.</a:t>
                      </a:r>
                    </a:p>
                  </a:txBody>
                  <a:tcPr/>
                </a:tc>
                <a:extLst>
                  <a:ext uri="{0D108BD9-81ED-4DB2-BD59-A6C34878D82A}">
                    <a16:rowId xmlns:a16="http://schemas.microsoft.com/office/drawing/2014/main" val="10001"/>
                  </a:ext>
                </a:extLst>
              </a:tr>
              <a:tr h="520750">
                <a:tc>
                  <a:txBody>
                    <a:bodyPr/>
                    <a:lstStyle/>
                    <a:p>
                      <a:pPr>
                        <a:defRPr sz="1200"/>
                      </a:pPr>
                      <a:r>
                        <a:t>2018</a:t>
                      </a:r>
                    </a:p>
                  </a:txBody>
                  <a:tcPr>
                    <a:solidFill>
                      <a:srgbClr val="F2F2F2"/>
                    </a:solidFill>
                  </a:tcPr>
                </a:tc>
                <a:tc>
                  <a:txBody>
                    <a:bodyPr/>
                    <a:lstStyle/>
                    <a:p>
                      <a:pPr>
                        <a:defRPr sz="1200"/>
                      </a:pPr>
                      <a:r>
                        <a:t>H. Mahmood, D. Niyato, D. I. Kim</a:t>
                      </a:r>
                    </a:p>
                  </a:txBody>
                  <a:tcPr>
                    <a:solidFill>
                      <a:srgbClr val="F2F2F2"/>
                    </a:solidFill>
                  </a:tcPr>
                </a:tc>
                <a:tc>
                  <a:txBody>
                    <a:bodyPr/>
                    <a:lstStyle/>
                    <a:p>
                      <a:pPr>
                        <a:defRPr sz="1200"/>
                      </a:pPr>
                      <a:r>
                        <a:t>Security in Smart Grid Systems</a:t>
                      </a:r>
                    </a:p>
                  </a:txBody>
                  <a:tcPr>
                    <a:solidFill>
                      <a:srgbClr val="F2F2F2"/>
                    </a:solidFill>
                  </a:tcPr>
                </a:tc>
                <a:tc>
                  <a:txBody>
                    <a:bodyPr/>
                    <a:lstStyle/>
                    <a:p>
                      <a:pPr>
                        <a:defRPr sz="1200"/>
                      </a:pPr>
                      <a:r>
                        <a:t>Proposed ECC-based key exchange to protect grid data communication.</a:t>
                      </a:r>
                    </a:p>
                  </a:txBody>
                  <a:tcPr>
                    <a:solidFill>
                      <a:srgbClr val="F2F2F2"/>
                    </a:solidFill>
                  </a:tcPr>
                </a:tc>
                <a:extLst>
                  <a:ext uri="{0D108BD9-81ED-4DB2-BD59-A6C34878D82A}">
                    <a16:rowId xmlns:a16="http://schemas.microsoft.com/office/drawing/2014/main" val="10002"/>
                  </a:ext>
                </a:extLst>
              </a:tr>
              <a:tr h="669535">
                <a:tc>
                  <a:txBody>
                    <a:bodyPr/>
                    <a:lstStyle/>
                    <a:p>
                      <a:pPr>
                        <a:defRPr sz="1200"/>
                      </a:pPr>
                      <a:r>
                        <a:t>2019</a:t>
                      </a:r>
                    </a:p>
                  </a:txBody>
                  <a:tcPr/>
                </a:tc>
                <a:tc>
                  <a:txBody>
                    <a:bodyPr/>
                    <a:lstStyle/>
                    <a:p>
                      <a:pPr>
                        <a:defRPr sz="1200"/>
                      </a:pPr>
                      <a:r>
                        <a:t>S. Ravi, V. Sharma</a:t>
                      </a:r>
                    </a:p>
                  </a:txBody>
                  <a:tcPr/>
                </a:tc>
                <a:tc>
                  <a:txBody>
                    <a:bodyPr/>
                    <a:lstStyle/>
                    <a:p>
                      <a:pPr>
                        <a:defRPr sz="1200"/>
                      </a:pPr>
                      <a:r>
                        <a:t>Smart Grid Cybersecurity Using AES and ECC</a:t>
                      </a:r>
                    </a:p>
                  </a:txBody>
                  <a:tcPr/>
                </a:tc>
                <a:tc>
                  <a:txBody>
                    <a:bodyPr/>
                    <a:lstStyle/>
                    <a:p>
                      <a:pPr>
                        <a:defRPr sz="1200"/>
                      </a:pPr>
                      <a:r>
                        <a:t>Combined AES encryption and ECC for secure lightweight data transmission.</a:t>
                      </a:r>
                    </a:p>
                  </a:txBody>
                  <a:tcPr/>
                </a:tc>
                <a:extLst>
                  <a:ext uri="{0D108BD9-81ED-4DB2-BD59-A6C34878D82A}">
                    <a16:rowId xmlns:a16="http://schemas.microsoft.com/office/drawing/2014/main" val="10003"/>
                  </a:ext>
                </a:extLst>
              </a:tr>
              <a:tr h="520750">
                <a:tc>
                  <a:txBody>
                    <a:bodyPr/>
                    <a:lstStyle/>
                    <a:p>
                      <a:pPr>
                        <a:defRPr sz="1200"/>
                      </a:pPr>
                      <a:r>
                        <a:t>2020</a:t>
                      </a:r>
                    </a:p>
                  </a:txBody>
                  <a:tcPr>
                    <a:solidFill>
                      <a:srgbClr val="F2F2F2"/>
                    </a:solidFill>
                  </a:tcPr>
                </a:tc>
                <a:tc>
                  <a:txBody>
                    <a:bodyPr/>
                    <a:lstStyle/>
                    <a:p>
                      <a:pPr>
                        <a:defRPr sz="1200"/>
                      </a:pPr>
                      <a:r>
                        <a:t>A. Sharma, P. Singh</a:t>
                      </a:r>
                    </a:p>
                  </a:txBody>
                  <a:tcPr>
                    <a:solidFill>
                      <a:srgbClr val="F2F2F2"/>
                    </a:solidFill>
                  </a:tcPr>
                </a:tc>
                <a:tc>
                  <a:txBody>
                    <a:bodyPr/>
                    <a:lstStyle/>
                    <a:p>
                      <a:pPr>
                        <a:defRPr sz="1200"/>
                      </a:pPr>
                      <a:r>
                        <a:t>Anomaly Detection in Smart Grids using Isolation Forest</a:t>
                      </a:r>
                    </a:p>
                  </a:txBody>
                  <a:tcPr>
                    <a:solidFill>
                      <a:srgbClr val="F2F2F2"/>
                    </a:solidFill>
                  </a:tcPr>
                </a:tc>
                <a:tc>
                  <a:txBody>
                    <a:bodyPr/>
                    <a:lstStyle/>
                    <a:p>
                      <a:pPr>
                        <a:defRPr sz="1200"/>
                      </a:pPr>
                      <a:r>
                        <a:t>Applied Isolation Forest to detect anomalies in grid data patterns.</a:t>
                      </a:r>
                    </a:p>
                  </a:txBody>
                  <a:tcPr>
                    <a:solidFill>
                      <a:srgbClr val="F2F2F2"/>
                    </a:solidFill>
                  </a:tcPr>
                </a:tc>
                <a:extLst>
                  <a:ext uri="{0D108BD9-81ED-4DB2-BD59-A6C34878D82A}">
                    <a16:rowId xmlns:a16="http://schemas.microsoft.com/office/drawing/2014/main" val="10004"/>
                  </a:ext>
                </a:extLst>
              </a:tr>
              <a:tr h="520750">
                <a:tc>
                  <a:txBody>
                    <a:bodyPr/>
                    <a:lstStyle/>
                    <a:p>
                      <a:pPr>
                        <a:defRPr sz="1200"/>
                      </a:pPr>
                      <a:r>
                        <a:rPr dirty="0"/>
                        <a:t>20</a:t>
                      </a:r>
                      <a:r>
                        <a:rPr lang="en-IN" dirty="0"/>
                        <a:t>19</a:t>
                      </a:r>
                      <a:endParaRPr dirty="0"/>
                    </a:p>
                  </a:txBody>
                  <a:tcPr/>
                </a:tc>
                <a:tc>
                  <a:txBody>
                    <a:bodyPr/>
                    <a:lstStyle/>
                    <a:p>
                      <a:pPr>
                        <a:defRPr sz="1200"/>
                      </a:pPr>
                      <a:r>
                        <a:t>M. Zhang, Y. Liu</a:t>
                      </a:r>
                    </a:p>
                  </a:txBody>
                  <a:tcPr/>
                </a:tc>
                <a:tc>
                  <a:txBody>
                    <a:bodyPr/>
                    <a:lstStyle/>
                    <a:p>
                      <a:pPr>
                        <a:defRPr sz="1200"/>
                      </a:pPr>
                      <a:r>
                        <a:t>Web-based Secure Monitoring for Smart Grid Systems</a:t>
                      </a:r>
                    </a:p>
                  </a:txBody>
                  <a:tcPr/>
                </a:tc>
                <a:tc>
                  <a:txBody>
                    <a:bodyPr/>
                    <a:lstStyle/>
                    <a:p>
                      <a:pPr>
                        <a:defRPr sz="1200"/>
                      </a:pPr>
                      <a:r>
                        <a:t>Built a real-time web interface using ECC and AES for secure monitoring.</a:t>
                      </a:r>
                    </a:p>
                  </a:txBody>
                  <a:tcPr/>
                </a:tc>
                <a:extLst>
                  <a:ext uri="{0D108BD9-81ED-4DB2-BD59-A6C34878D82A}">
                    <a16:rowId xmlns:a16="http://schemas.microsoft.com/office/drawing/2014/main" val="10005"/>
                  </a:ext>
                </a:extLst>
              </a:tr>
              <a:tr h="818321">
                <a:tc>
                  <a:txBody>
                    <a:bodyPr/>
                    <a:lstStyle/>
                    <a:p>
                      <a:pPr>
                        <a:defRPr sz="1200"/>
                      </a:pPr>
                      <a:r>
                        <a:rPr dirty="0"/>
                        <a:t>20</a:t>
                      </a:r>
                      <a:r>
                        <a:rPr lang="en-IN" dirty="0"/>
                        <a:t>16</a:t>
                      </a:r>
                      <a:endParaRPr dirty="0"/>
                    </a:p>
                  </a:txBody>
                  <a:tcPr>
                    <a:solidFill>
                      <a:srgbClr val="E2F0CB"/>
                    </a:solidFill>
                  </a:tcPr>
                </a:tc>
                <a:tc>
                  <a:txBody>
                    <a:bodyPr/>
                    <a:lstStyle/>
                    <a:p>
                      <a:pPr>
                        <a:defRPr sz="1200"/>
                      </a:pPr>
                      <a:r>
                        <a:t>W-Bhez, U.S.</a:t>
                      </a:r>
                    </a:p>
                  </a:txBody>
                  <a:tcPr>
                    <a:solidFill>
                      <a:srgbClr val="E2F0CB"/>
                    </a:solidFill>
                  </a:tcPr>
                </a:tc>
                <a:tc>
                  <a:txBody>
                    <a:bodyPr/>
                    <a:lstStyle/>
                    <a:p>
                      <a:pPr>
                        <a:defRPr sz="1200"/>
                      </a:pPr>
                      <a:r>
                        <a:t>Web-Based Smart Grid Cybersecurity Using AES, ECC, and Isolation Forest</a:t>
                      </a:r>
                    </a:p>
                  </a:txBody>
                  <a:tcPr>
                    <a:solidFill>
                      <a:srgbClr val="E2F0CB"/>
                    </a:solidFill>
                  </a:tcPr>
                </a:tc>
                <a:tc>
                  <a:txBody>
                    <a:bodyPr/>
                    <a:lstStyle/>
                    <a:p>
                      <a:pPr>
                        <a:defRPr sz="1200"/>
                      </a:pPr>
                      <a:r>
                        <a:rPr dirty="0"/>
                        <a:t>Developed a secure smart grid web app using real-time encryption, key management, and anomaly detection.</a:t>
                      </a:r>
                    </a:p>
                  </a:txBody>
                  <a:tcPr>
                    <a:solidFill>
                      <a:srgbClr val="E2F0CB"/>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1F27D-BDE7-1308-8D39-A2D25F147670}"/>
            </a:ext>
          </a:extLst>
        </p:cNvPr>
        <p:cNvGrpSpPr/>
        <p:nvPr/>
      </p:nvGrpSpPr>
      <p:grpSpPr>
        <a:xfrm>
          <a:off x="0" y="0"/>
          <a:ext cx="0" cy="0"/>
          <a:chOff x="0" y="0"/>
          <a:chExt cx="0" cy="0"/>
        </a:xfrm>
      </p:grpSpPr>
      <p:sp>
        <p:nvSpPr>
          <p:cNvPr id="20" name="Title 19">
            <a:extLst>
              <a:ext uri="{FF2B5EF4-FFF2-40B4-BE49-F238E27FC236}">
                <a16:creationId xmlns:a16="http://schemas.microsoft.com/office/drawing/2014/main" id="{D26A3BE8-F8D0-B396-248F-61298381E070}"/>
              </a:ext>
            </a:extLst>
          </p:cNvPr>
          <p:cNvSpPr>
            <a:spLocks noGrp="1"/>
          </p:cNvSpPr>
          <p:nvPr>
            <p:ph type="title"/>
          </p:nvPr>
        </p:nvSpPr>
        <p:spPr>
          <a:xfrm>
            <a:off x="755374" y="771277"/>
            <a:ext cx="3824578" cy="659958"/>
          </a:xfrm>
        </p:spPr>
        <p:txBody>
          <a:bodyPr>
            <a:normAutofit/>
          </a:bodyPr>
          <a:lstStyle/>
          <a:p>
            <a:r>
              <a:rPr lang="en-US" sz="3200" b="1" dirty="0">
                <a:latin typeface="Times New Roman" panose="02020603050405020304" pitchFamily="18" charset="0"/>
                <a:cs typeface="Times New Roman" panose="02020603050405020304" pitchFamily="18" charset="0"/>
              </a:rPr>
              <a:t>Proposed Method</a:t>
            </a:r>
          </a:p>
        </p:txBody>
      </p:sp>
      <p:sp>
        <p:nvSpPr>
          <p:cNvPr id="15" name="Slide Number Placeholder 14">
            <a:extLst>
              <a:ext uri="{FF2B5EF4-FFF2-40B4-BE49-F238E27FC236}">
                <a16:creationId xmlns:a16="http://schemas.microsoft.com/office/drawing/2014/main" id="{E56CC556-2230-82A1-E739-634A6CACBBF6}"/>
              </a:ext>
            </a:extLst>
          </p:cNvPr>
          <p:cNvSpPr>
            <a:spLocks noGrp="1"/>
          </p:cNvSpPr>
          <p:nvPr>
            <p:ph type="sldNum" sz="quarter" idx="34"/>
          </p:nvPr>
        </p:nvSpPr>
        <p:spPr/>
        <p:txBody>
          <a:bodyPr/>
          <a:lstStyle/>
          <a:p>
            <a:fld id="{A65A5C87-DF58-40C8-B092-1DE63DB4547E}" type="slidenum">
              <a:rPr lang="en-US" smtClean="0"/>
              <a:pPr/>
              <a:t>6</a:t>
            </a:fld>
            <a:endParaRPr lang="en-US" dirty="0"/>
          </a:p>
        </p:txBody>
      </p:sp>
      <p:sp>
        <p:nvSpPr>
          <p:cNvPr id="3" name="TextBox 2">
            <a:extLst>
              <a:ext uri="{FF2B5EF4-FFF2-40B4-BE49-F238E27FC236}">
                <a16:creationId xmlns:a16="http://schemas.microsoft.com/office/drawing/2014/main" id="{96786951-E29D-5E0F-BDE8-4E7D8A7E7B69}"/>
              </a:ext>
            </a:extLst>
          </p:cNvPr>
          <p:cNvSpPr txBox="1"/>
          <p:nvPr/>
        </p:nvSpPr>
        <p:spPr>
          <a:xfrm>
            <a:off x="341906" y="2067340"/>
            <a:ext cx="11616856" cy="452431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proposed method centers on a </a:t>
            </a:r>
            <a:r>
              <a:rPr lang="en-US" b="1" dirty="0">
                <a:latin typeface="Times New Roman" panose="02020603050405020304" pitchFamily="18" charset="0"/>
                <a:cs typeface="Times New Roman" panose="02020603050405020304" pitchFamily="18" charset="0"/>
              </a:rPr>
              <a:t>secure and intelligent monitoring system for smart grids</a:t>
            </a:r>
            <a:r>
              <a:rPr lang="en-US" dirty="0">
                <a:latin typeface="Times New Roman" panose="02020603050405020304" pitchFamily="18" charset="0"/>
                <a:cs typeface="Times New Roman" panose="02020603050405020304" pitchFamily="18" charset="0"/>
              </a:rPr>
              <a:t>. This system aims to enhance the security, reliability, and overall operation of smart grids by integrating several key technologies and techniques: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Secure Communication: </a:t>
            </a:r>
            <a:r>
              <a:rPr lang="en-US" dirty="0">
                <a:latin typeface="Times New Roman" panose="02020603050405020304" pitchFamily="18" charset="0"/>
                <a:cs typeface="Times New Roman" panose="02020603050405020304" pitchFamily="18" charset="0"/>
              </a:rPr>
              <a:t>The method employs AES (Advanced Encryption Standard) encryption to protect the confidentiality and integrity of data transmitted within the smart grid, preventing unauthorized access.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Authentication and Data Integrity: </a:t>
            </a:r>
            <a:r>
              <a:rPr lang="en-US" dirty="0">
                <a:latin typeface="Times New Roman" panose="02020603050405020304" pitchFamily="18" charset="0"/>
                <a:cs typeface="Times New Roman" panose="02020603050405020304" pitchFamily="18" charset="0"/>
              </a:rPr>
              <a:t>ECC (Elliptic Curve Cryptography) digital signatures are utilized to authenticate communicating entities and ensure the integrity of data, verifying that only trusted devices and systems can exchange information.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Anomaly Detection: </a:t>
            </a:r>
            <a:r>
              <a:rPr lang="en-US" dirty="0">
                <a:latin typeface="Times New Roman" panose="02020603050405020304" pitchFamily="18" charset="0"/>
                <a:cs typeface="Times New Roman" panose="02020603050405020304" pitchFamily="18" charset="0"/>
              </a:rPr>
              <a:t>AI-based anomaly detection, specifically using the Isolation Forest algorithm, is integrated to identify unusual patterns and fluctuations in power consumption that may indicate cyber threats or system failures.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Real-time Monitoring: </a:t>
            </a:r>
            <a:r>
              <a:rPr lang="en-US" dirty="0">
                <a:latin typeface="Times New Roman" panose="02020603050405020304" pitchFamily="18" charset="0"/>
                <a:cs typeface="Times New Roman" panose="02020603050405020304" pitchFamily="18" charset="0"/>
              </a:rPr>
              <a:t>A real-time dashboard is implemented to provide continuous monitoring of power consumption, renewable energy sources, and grid status, offering a user-friendly interface for operators to oversee grid operations and respond to any anomalies or security breaches.</a:t>
            </a:r>
          </a:p>
        </p:txBody>
      </p:sp>
    </p:spTree>
    <p:extLst>
      <p:ext uri="{BB962C8B-B14F-4D97-AF65-F5344CB8AC3E}">
        <p14:creationId xmlns:p14="http://schemas.microsoft.com/office/powerpoint/2010/main" val="3954084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3B0FAD77-BC9B-4F5F-94D5-AA246F14F9D9}"/>
              </a:ext>
            </a:extLst>
          </p:cNvPr>
          <p:cNvSpPr>
            <a:spLocks noGrp="1"/>
          </p:cNvSpPr>
          <p:nvPr>
            <p:ph type="title"/>
          </p:nvPr>
        </p:nvSpPr>
        <p:spPr>
          <a:xfrm>
            <a:off x="733905" y="882595"/>
            <a:ext cx="2724912" cy="540689"/>
          </a:xfrm>
        </p:spPr>
        <p:txBody>
          <a:bodyPr>
            <a:normAutofit/>
          </a:bodyPr>
          <a:lstStyle/>
          <a:p>
            <a:r>
              <a:rPr lang="en-US" sz="3200" b="1" dirty="0">
                <a:latin typeface="Times New Roman" panose="02020603050405020304" pitchFamily="18" charset="0"/>
                <a:cs typeface="Times New Roman" panose="02020603050405020304" pitchFamily="18" charset="0"/>
              </a:rPr>
              <a:t>Advantages</a:t>
            </a:r>
          </a:p>
        </p:txBody>
      </p:sp>
      <p:sp>
        <p:nvSpPr>
          <p:cNvPr id="15" name="Slide Number Placeholder 14">
            <a:extLst>
              <a:ext uri="{FF2B5EF4-FFF2-40B4-BE49-F238E27FC236}">
                <a16:creationId xmlns:a16="http://schemas.microsoft.com/office/drawing/2014/main" id="{BFF618EE-5A1C-450F-9B69-114AD2057982}"/>
              </a:ext>
            </a:extLst>
          </p:cNvPr>
          <p:cNvSpPr>
            <a:spLocks noGrp="1"/>
          </p:cNvSpPr>
          <p:nvPr>
            <p:ph type="sldNum" sz="quarter" idx="34"/>
          </p:nvPr>
        </p:nvSpPr>
        <p:spPr/>
        <p:txBody>
          <a:bodyPr/>
          <a:lstStyle/>
          <a:p>
            <a:fld id="{A65A5C87-DF58-40C8-B092-1DE63DB4547E}" type="slidenum">
              <a:rPr lang="en-US" smtClean="0"/>
              <a:pPr/>
              <a:t>7</a:t>
            </a:fld>
            <a:endParaRPr lang="en-US" dirty="0"/>
          </a:p>
        </p:txBody>
      </p:sp>
      <p:sp>
        <p:nvSpPr>
          <p:cNvPr id="39" name="Rectangle 3">
            <a:extLst>
              <a:ext uri="{FF2B5EF4-FFF2-40B4-BE49-F238E27FC236}">
                <a16:creationId xmlns:a16="http://schemas.microsoft.com/office/drawing/2014/main" id="{96DBFB6B-15D5-83CE-5743-2C6EFEA5623C}"/>
              </a:ext>
            </a:extLst>
          </p:cNvPr>
          <p:cNvSpPr>
            <a:spLocks noChangeArrowheads="1"/>
          </p:cNvSpPr>
          <p:nvPr/>
        </p:nvSpPr>
        <p:spPr bwMode="auto">
          <a:xfrm>
            <a:off x="249210" y="2127655"/>
            <a:ext cx="1169357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 for Smart Grid Communication: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utilizes AES encryption to secure power grid data during transmission, which is a widely adopted standard for protecting sensitive information. This encryption mechanism prevents unauthorized access and ensures that data remains confidential and tamper-proof, mitigating the risk of data breaches.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Intelligent Anomaly Detection for Threat Mitigation: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 based anomaly detection ,using the isolation Forest algorithm, enables the system to identify unusual power fluctuations and patterns that may indicate cyberattacks or system failures. This real-time detection capability allows for timely intervention and proactive responses to potential threats, enhancing the grid's resilience against disruptions.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Monitoring and Situational Awareness: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real-time dashboard provides continuous monitoring of power consumption, renewable energy sources, and grid status, offering operators a comprehensive and dynamic view of grid operations. This facilitates effective monitoring, enabling quick identification of potential issues and informed decision-making for efficient grid management and 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213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a:xfrm>
            <a:off x="662343" y="765313"/>
            <a:ext cx="2772621" cy="763325"/>
          </a:xfrm>
        </p:spPr>
        <p:txBody>
          <a:bodyPr>
            <a:normAutofit/>
          </a:bodyPr>
          <a:lstStyle/>
          <a:p>
            <a:r>
              <a:rPr lang="en-US" sz="3200" b="1" dirty="0">
                <a:latin typeface="Times New Roman" panose="02020603050405020304" pitchFamily="18" charset="0"/>
                <a:cs typeface="Times New Roman" panose="02020603050405020304" pitchFamily="18" charset="0"/>
              </a:rPr>
              <a:t>Disadvantages</a:t>
            </a:r>
          </a:p>
        </p:txBody>
      </p:sp>
      <p:sp>
        <p:nvSpPr>
          <p:cNvPr id="10" name="Slide Number Placeholder 5">
            <a:extLst>
              <a:ext uri="{FF2B5EF4-FFF2-40B4-BE49-F238E27FC236}">
                <a16:creationId xmlns:a16="http://schemas.microsoft.com/office/drawing/2014/main" id="{4BD4F9CE-26BB-4441-99A7-B6599E9CF488}"/>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8</a:t>
            </a:fld>
            <a:endParaRPr lang="en-US" dirty="0"/>
          </a:p>
        </p:txBody>
      </p:sp>
      <p:sp>
        <p:nvSpPr>
          <p:cNvPr id="5" name="Content Placeholder 4">
            <a:extLst>
              <a:ext uri="{FF2B5EF4-FFF2-40B4-BE49-F238E27FC236}">
                <a16:creationId xmlns:a16="http://schemas.microsoft.com/office/drawing/2014/main" id="{CDDA127B-634A-D4E8-BBB5-1A007BD5664C}"/>
              </a:ext>
            </a:extLst>
          </p:cNvPr>
          <p:cNvSpPr>
            <a:spLocks noGrp="1"/>
          </p:cNvSpPr>
          <p:nvPr>
            <p:ph idx="1"/>
          </p:nvPr>
        </p:nvSpPr>
        <p:spPr>
          <a:xfrm>
            <a:off x="662343" y="2398511"/>
            <a:ext cx="10938610" cy="3694176"/>
          </a:xfrm>
        </p:spPr>
        <p:txBody>
          <a:bodyPr>
            <a:normAutofit/>
          </a:bodyPr>
          <a:lstStyle/>
          <a:p>
            <a:r>
              <a:rPr lang="en-US" sz="1800" b="1" dirty="0">
                <a:latin typeface="Times New Roman" panose="02020603050405020304" pitchFamily="18" charset="0"/>
                <a:cs typeface="Times New Roman" panose="02020603050405020304" pitchFamily="18" charset="0"/>
              </a:rPr>
              <a:t>Complexity: </a:t>
            </a:r>
            <a:r>
              <a:rPr lang="en-US" sz="1800" dirty="0">
                <a:latin typeface="Times New Roman" panose="02020603050405020304" pitchFamily="18" charset="0"/>
                <a:cs typeface="Times New Roman" panose="02020603050405020304" pitchFamily="18" charset="0"/>
              </a:rPr>
              <a:t>Integrating multiple advanced technologies (AES, ECC, AI) can increase the complexity of the system, making it more challenging to design, implement, and maintain.</a:t>
            </a:r>
          </a:p>
          <a:p>
            <a:r>
              <a:rPr lang="en-US" sz="1800" b="1" dirty="0">
                <a:latin typeface="Times New Roman" panose="02020603050405020304" pitchFamily="18" charset="0"/>
                <a:cs typeface="Times New Roman" panose="02020603050405020304" pitchFamily="18" charset="0"/>
              </a:rPr>
              <a:t>Computational Overhead: </a:t>
            </a:r>
            <a:r>
              <a:rPr lang="en-US" sz="1800" dirty="0">
                <a:latin typeface="Times New Roman" panose="02020603050405020304" pitchFamily="18" charset="0"/>
                <a:cs typeface="Times New Roman" panose="02020603050405020304" pitchFamily="18" charset="0"/>
              </a:rPr>
              <a:t>Encryption and decryption processes (AES, ECC) and AI-based anomaly detection can introduce computational overhead, potentially impacting the real-time performance of the system.</a:t>
            </a:r>
          </a:p>
          <a:p>
            <a:r>
              <a:rPr lang="en-US" sz="1800" b="1" dirty="0">
                <a:latin typeface="Times New Roman" panose="02020603050405020304" pitchFamily="18" charset="0"/>
                <a:cs typeface="Times New Roman" panose="02020603050405020304" pitchFamily="18" charset="0"/>
              </a:rPr>
              <a:t>Scalability Concerns: </a:t>
            </a:r>
            <a:r>
              <a:rPr lang="en-US" sz="1800" dirty="0">
                <a:latin typeface="Times New Roman" panose="02020603050405020304" pitchFamily="18" charset="0"/>
                <a:cs typeface="Times New Roman" panose="02020603050405020304" pitchFamily="18" charset="0"/>
              </a:rPr>
              <a:t>Ensuring the scalability of the system to handle the increasing volume of data and the growing number of devices in a large-scale smart grid can be a challenge.</a:t>
            </a:r>
          </a:p>
          <a:p>
            <a:r>
              <a:rPr lang="en-US" sz="1800" b="1" dirty="0">
                <a:latin typeface="Times New Roman" panose="02020603050405020304" pitchFamily="18" charset="0"/>
                <a:cs typeface="Times New Roman" panose="02020603050405020304" pitchFamily="18" charset="0"/>
              </a:rPr>
              <a:t>AI Model Dependency: </a:t>
            </a:r>
            <a:r>
              <a:rPr lang="en-US" sz="1800" dirty="0">
                <a:latin typeface="Times New Roman" panose="02020603050405020304" pitchFamily="18" charset="0"/>
                <a:cs typeface="Times New Roman" panose="02020603050405020304" pitchFamily="18" charset="0"/>
              </a:rPr>
              <a:t>The accuracy and effectiveness of the anomaly detection rely heavily on the AI model's training and performance. If the model is not properly trained or if it encounters novel attack patterns, it may not perform optimally.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630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773662" y="747422"/>
            <a:ext cx="2669253" cy="826936"/>
          </a:xfrm>
        </p:spPr>
        <p:txBody>
          <a:bodyPr>
            <a:normAutofit/>
          </a:bodyPr>
          <a:lstStyle/>
          <a:p>
            <a:r>
              <a:rPr lang="en-US" sz="3200" b="1" dirty="0">
                <a:latin typeface="Times New Roman" panose="02020603050405020304" pitchFamily="18" charset="0"/>
                <a:cs typeface="Times New Roman" panose="02020603050405020304" pitchFamily="18" charset="0"/>
              </a:rPr>
              <a:t>Technology</a:t>
            </a:r>
          </a:p>
        </p:txBody>
      </p:sp>
      <p:sp>
        <p:nvSpPr>
          <p:cNvPr id="16" name="Slide Number Placeholder 5">
            <a:extLst>
              <a:ext uri="{FF2B5EF4-FFF2-40B4-BE49-F238E27FC236}">
                <a16:creationId xmlns:a16="http://schemas.microsoft.com/office/drawing/2014/main" id="{1A06BCBE-7F1D-4794-A964-0B03C6178B08}"/>
              </a:ext>
            </a:extLst>
          </p:cNvPr>
          <p:cNvSpPr>
            <a:spLocks noGrp="1"/>
          </p:cNvSpPr>
          <p:nvPr>
            <p:ph type="sldNum" sz="quarter" idx="12"/>
          </p:nvPr>
        </p:nvSpPr>
        <p:spPr/>
        <p:txBody>
          <a:bodyPr/>
          <a:lstStyle/>
          <a:p>
            <a:fld id="{A65A5C87-DF58-40C8-B092-1DE63DB4547E}" type="slidenum">
              <a:rPr lang="en-US" smtClean="0"/>
              <a:pPr/>
              <a:t>9</a:t>
            </a:fld>
            <a:endParaRPr lang="en-US" dirty="0"/>
          </a:p>
        </p:txBody>
      </p:sp>
      <p:sp>
        <p:nvSpPr>
          <p:cNvPr id="17" name="Content Placeholder 16">
            <a:extLst>
              <a:ext uri="{FF2B5EF4-FFF2-40B4-BE49-F238E27FC236}">
                <a16:creationId xmlns:a16="http://schemas.microsoft.com/office/drawing/2014/main" id="{F08479E0-E773-5FCE-E420-DDF8D4BCE44C}"/>
              </a:ext>
            </a:extLst>
          </p:cNvPr>
          <p:cNvSpPr>
            <a:spLocks noGrp="1"/>
          </p:cNvSpPr>
          <p:nvPr>
            <p:ph sz="quarter" idx="4"/>
          </p:nvPr>
        </p:nvSpPr>
        <p:spPr>
          <a:xfrm>
            <a:off x="382456" y="2368800"/>
            <a:ext cx="11274155" cy="4047903"/>
          </a:xfrm>
        </p:spPr>
        <p:txBody>
          <a:bodyPr/>
          <a:lstStyle/>
          <a:p>
            <a:r>
              <a:rPr lang="en-US" b="1" dirty="0">
                <a:latin typeface="Times New Roman" panose="02020603050405020304" pitchFamily="18" charset="0"/>
                <a:cs typeface="Times New Roman" panose="02020603050405020304" pitchFamily="18" charset="0"/>
              </a:rPr>
              <a:t>AES (Advanced Encryption Standard): </a:t>
            </a:r>
            <a:r>
              <a:rPr lang="en-US" dirty="0">
                <a:latin typeface="Times New Roman" panose="02020603050405020304" pitchFamily="18" charset="0"/>
                <a:cs typeface="Times New Roman" panose="02020603050405020304" pitchFamily="18" charset="0"/>
              </a:rPr>
              <a:t>A symmetric encryption algorithm used to secure power grid data during transmission, ensuring confidentiality and preventing unauthorized access. </a:t>
            </a:r>
          </a:p>
          <a:p>
            <a:r>
              <a:rPr lang="en-US" b="1" dirty="0">
                <a:latin typeface="Times New Roman" panose="02020603050405020304" pitchFamily="18" charset="0"/>
                <a:cs typeface="Times New Roman" panose="02020603050405020304" pitchFamily="18" charset="0"/>
              </a:rPr>
              <a:t>ECC (Elliptic Curve Cryptography): </a:t>
            </a:r>
            <a:r>
              <a:rPr lang="en-US" dirty="0">
                <a:latin typeface="Times New Roman" panose="02020603050405020304" pitchFamily="18" charset="0"/>
                <a:cs typeface="Times New Roman" panose="02020603050405020304" pitchFamily="18" charset="0"/>
              </a:rPr>
              <a:t>Digital signatures based on ECC are used for authentication, verifying the identity of communicating entities within the grid network and ensuring data integrity.</a:t>
            </a:r>
          </a:p>
          <a:p>
            <a:r>
              <a:rPr lang="en-US" b="1" dirty="0">
                <a:latin typeface="Times New Roman" panose="02020603050405020304" pitchFamily="18" charset="0"/>
                <a:cs typeface="Times New Roman" panose="02020603050405020304" pitchFamily="18" charset="0"/>
              </a:rPr>
              <a:t>AI-based Anomaly Detection: </a:t>
            </a:r>
            <a:r>
              <a:rPr lang="en-US" dirty="0">
                <a:latin typeface="Times New Roman" panose="02020603050405020304" pitchFamily="18" charset="0"/>
                <a:cs typeface="Times New Roman" panose="02020603050405020304" pitchFamily="18" charset="0"/>
              </a:rPr>
              <a:t>The system integrates an AI model, specifically the Isolation Forest algorithm, to detect unusual power fluctuations that may indicate cyberattacks or system failures. </a:t>
            </a:r>
          </a:p>
          <a:p>
            <a:r>
              <a:rPr lang="en-US" b="1" dirty="0">
                <a:latin typeface="Times New Roman" panose="02020603050405020304" pitchFamily="18" charset="0"/>
                <a:cs typeface="Times New Roman" panose="02020603050405020304" pitchFamily="18" charset="0"/>
              </a:rPr>
              <a:t>Real-time Dashboard:</a:t>
            </a:r>
            <a:r>
              <a:rPr lang="en-US" dirty="0">
                <a:latin typeface="Times New Roman" panose="02020603050405020304" pitchFamily="18" charset="0"/>
                <a:cs typeface="Times New Roman" panose="02020603050405020304" pitchFamily="18" charset="0"/>
              </a:rPr>
              <a:t> A user interface built using HTML, CSS, Bootstrap, and JavaScript to display real-time grid data, including power consumption, renewable energy generation, and grid status.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066539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540</TotalTime>
  <Words>1678</Words>
  <Application>Microsoft Office PowerPoint</Application>
  <PresentationFormat>Widescreen</PresentationFormat>
  <Paragraphs>120</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Calibri</vt:lpstr>
      <vt:lpstr>Segoe UI</vt:lpstr>
      <vt:lpstr>Times New Roman</vt:lpstr>
      <vt:lpstr>AccentBoxVTI</vt:lpstr>
      <vt:lpstr>Secure Smart Grid Integration </vt:lpstr>
      <vt:lpstr>Introduction</vt:lpstr>
      <vt:lpstr>Problem Statement</vt:lpstr>
      <vt:lpstr>Objective </vt:lpstr>
      <vt:lpstr>Literature Survey:</vt:lpstr>
      <vt:lpstr>Proposed Method</vt:lpstr>
      <vt:lpstr>Advantages</vt:lpstr>
      <vt:lpstr>Disadvantages</vt:lpstr>
      <vt:lpstr>Technology</vt:lpstr>
      <vt:lpstr>Frontend </vt:lpstr>
      <vt:lpstr>Backend </vt:lpstr>
      <vt:lpstr>Result </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PREETHI 1</dc:creator>
  <cp:lastModifiedBy>PREETHI 1</cp:lastModifiedBy>
  <cp:revision>6</cp:revision>
  <dcterms:created xsi:type="dcterms:W3CDTF">2025-05-07T06:57:45Z</dcterms:created>
  <dcterms:modified xsi:type="dcterms:W3CDTF">2025-05-08T10:19:30Z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