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BF84-A35A-45E8-9E20-4532E26FBB7F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4D865-4D01-4FB4-B0E2-04B9A75A2A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2F7F"/>
                </a:solidFill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39240" y="1097280"/>
            <a:ext cx="9113520" cy="0"/>
          </a:xfrm>
          <a:prstGeom prst="line">
            <a:avLst/>
          </a:prstGeom>
          <a:ln>
            <a:solidFill>
              <a:srgbClr val="002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original-5020f484b6ed04d5590f080abfb6261e"/>
          <p:cNvPicPr>
            <a:picLocks noChangeAspect="1"/>
          </p:cNvPicPr>
          <p:nvPr/>
        </p:nvPicPr>
        <p:blipFill>
          <a:blip r:embed="rId3">
            <a:alphaModFix amt="15000"/>
          </a:blip>
          <a:srcRect t="9127" b="33758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9080" y="3413125"/>
            <a:ext cx="7962265" cy="15855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ADVENTURE WORKS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MV Boli" panose="02000500030200090000" charset="0"/>
              <a:cs typeface="MV Boli" panose="02000500030200090000" charset="0"/>
            </a:endParaRPr>
          </a:p>
          <a:p>
            <a:pPr algn="l"/>
            <a:endParaRPr lang="en-US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75120" y="49986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75120" y="5105400"/>
            <a:ext cx="3741420" cy="6477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Presented by Group - 4</a:t>
            </a:r>
            <a:endParaRPr lang="en-US" altLang="en-US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ym typeface="+mn-ea"/>
              </a:rPr>
              <a:t>Top Product categories with best dealer price</a:t>
            </a:r>
            <a:endParaRPr lang="id-ID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608330" y="1343025"/>
            <a:ext cx="6464935" cy="424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sz="2800" dirty="0">
                <a:sym typeface="+mn-ea"/>
              </a:rPr>
              <a:t>This KPI clubbed different products into different categories accordingly and the results shows a high demand for mountain bicycles and road bicycles followed by other categories when compared with dealer price.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5" y="1020445"/>
            <a:ext cx="4584700" cy="573214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Content Placeholder 98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210820"/>
            <a:ext cx="11969115" cy="6534150"/>
          </a:xfr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0E081C9-FF7D-3ABA-B6F3-A24B5D68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26" y="686926"/>
            <a:ext cx="11969114" cy="6067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00E43F-BD90-D2C9-CB51-CCFE86510A04}"/>
              </a:ext>
            </a:extLst>
          </p:cNvPr>
          <p:cNvSpPr txBox="1"/>
          <p:nvPr/>
        </p:nvSpPr>
        <p:spPr>
          <a:xfrm>
            <a:off x="3048000" y="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F7F"/>
                </a:solidFill>
              </a:rPr>
              <a:t>Excel Dashboard</a:t>
            </a:r>
            <a:endParaRPr lang="en-US" sz="4400" dirty="0">
              <a:solidFill>
                <a:srgbClr val="002F7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Content Placeholder 40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119380"/>
            <a:ext cx="11990070" cy="6637655"/>
          </a:xfr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81275A48-CB0D-742B-DA1D-6E342EF87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8" y="681037"/>
            <a:ext cx="11952463" cy="6055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69DC7-1F40-FE6D-6504-C12F6F82324F}"/>
              </a:ext>
            </a:extLst>
          </p:cNvPr>
          <p:cNvSpPr txBox="1"/>
          <p:nvPr/>
        </p:nvSpPr>
        <p:spPr>
          <a:xfrm>
            <a:off x="3047999" y="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F7F"/>
                </a:solidFill>
              </a:rPr>
              <a:t>Tableau Dashboard</a:t>
            </a:r>
            <a:endParaRPr lang="en-US" sz="4400" dirty="0">
              <a:solidFill>
                <a:srgbClr val="002F7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82562"/>
            <a:ext cx="11779046" cy="6492875"/>
          </a:xfr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45B6EB7-5ED3-8072-3FCD-FD36ECE1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82562"/>
            <a:ext cx="11779046" cy="649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Content Placeholder 3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0" y="163830"/>
            <a:ext cx="11973560" cy="6590665"/>
          </a:xfr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FC6222FA-ABBA-1BD9-4E45-D569C96C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57" y="549275"/>
            <a:ext cx="11973485" cy="6195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FE126-2625-64FE-7742-C0D1A6E6DF84}"/>
              </a:ext>
            </a:extLst>
          </p:cNvPr>
          <p:cNvSpPr txBox="1"/>
          <p:nvPr/>
        </p:nvSpPr>
        <p:spPr>
          <a:xfrm>
            <a:off x="3047999" y="-10600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F7F"/>
                </a:solidFill>
              </a:rPr>
              <a:t>Power BI Dashboard</a:t>
            </a:r>
            <a:endParaRPr lang="en-US" sz="4400" dirty="0">
              <a:solidFill>
                <a:srgbClr val="002F7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86360"/>
            <a:ext cx="11779250" cy="6666230"/>
          </a:xfr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81230CB-4918-F883-29B7-0E7EE1EE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6" y="207399"/>
            <a:ext cx="11779047" cy="6443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id-ID" dirty="0"/>
              <a:t>CONCLUSION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81608" y="1431608"/>
            <a:ext cx="11007012" cy="459066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The Adventure Works database allows users to experience and manipulate data as it would appear in a real business environment, making the learning experience much more applicable to real-world scenarios.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The database is used widely across different platforms and technologies, demonstrating its adaptability and relevance in various IT environments and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Adventure Works has not only provided a benchmark for comparing database tools and performance but has also fostered a community of learners, educators, and professionals. This collective group continues to evolve, contributing to improvements and innovations in database technologies and methodologies.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The Adventure Works project underscores the importance of practical, hands-on experience in learning and professional development. Moving forward, it could be expanded to include more diverse scenarios, and continue serving as a cornerstone for educational endeavors in database management and business intelligence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7440" y="4114293"/>
            <a:ext cx="49485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9174" y="308877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200" dirty="0">
                <a:solidFill>
                  <a:srgbClr val="002F7F"/>
                </a:solidFill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69174" y="3849690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200" dirty="0">
                <a:solidFill>
                  <a:srgbClr val="002F7F"/>
                </a:solidFill>
              </a:rPr>
              <a:t>OBJECTIVE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9060" y="4610735"/>
            <a:ext cx="4852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200" dirty="0">
                <a:solidFill>
                  <a:srgbClr val="002F7F"/>
                </a:solidFill>
              </a:rPr>
              <a:t>PROBLEM STATEMENT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9174" y="5371522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200" dirty="0">
                <a:solidFill>
                  <a:srgbClr val="002F7F"/>
                </a:solidFill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 rot="2702889">
            <a:off x="6368508" y="4056609"/>
            <a:ext cx="48958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6600" b="1" dirty="0">
                <a:solidFill>
                  <a:schemeClr val="bg1"/>
                </a:solidFill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254635" y="0"/>
            <a:ext cx="11937365" cy="6857365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9320" y="1373395"/>
            <a:ext cx="52425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353050" y="2357655"/>
            <a:ext cx="62026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iginal-5020f484b6ed04d5590f080abfb6261e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174625" y="187960"/>
            <a:ext cx="9606915" cy="6348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8895" y="2990215"/>
            <a:ext cx="8103870" cy="3237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Adventure Works is rapidly growing multinational company with a core business of bicycle manufacturing.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The Company manufactures &amp; sells metal and composite bicycles to North American, European and Asian commercial markets.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Adventure Works involves analyzing and visualizing sales and customer data.</a:t>
            </a:r>
            <a:endParaRPr lang="en-US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Objective</a:t>
            </a:r>
            <a:endParaRPr lang="id-ID" dirty="0"/>
          </a:p>
        </p:txBody>
      </p:sp>
      <p:sp>
        <p:nvSpPr>
          <p:cNvPr id="3" name="Text Box 2"/>
          <p:cNvSpPr txBox="1"/>
          <p:nvPr/>
        </p:nvSpPr>
        <p:spPr>
          <a:xfrm>
            <a:off x="995045" y="1665605"/>
            <a:ext cx="10358755" cy="4412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Wingdings" panose="05000000000000000000" charset="0"/>
              <a:buChar char="§"/>
            </a:pPr>
            <a:r>
              <a:rPr lang="en-US" sz="2800" dirty="0">
                <a:sym typeface="+mn-ea"/>
              </a:rPr>
              <a:t>Adventure Works offers a complex yet understandable database schema that mimics a real-world business.</a:t>
            </a:r>
          </a:p>
          <a:p>
            <a:pPr marL="457200" indent="-457200" algn="just">
              <a:buFont typeface="Wingdings" panose="05000000000000000000" charset="0"/>
              <a:buChar char="§"/>
            </a:pPr>
            <a:r>
              <a:rPr lang="en-US" sz="2800" dirty="0">
                <a:sym typeface="+mn-ea"/>
              </a:rPr>
              <a:t>It includes various business domains such as sales, manufacturing, and human resources, allowing users to explore relationships across diverse business functions.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Problem Statement</a:t>
            </a:r>
            <a:endParaRPr lang="id-ID" dirty="0"/>
          </a:p>
        </p:txBody>
      </p:sp>
      <p:sp>
        <p:nvSpPr>
          <p:cNvPr id="49" name="Freeform 17"/>
          <p:cNvSpPr/>
          <p:nvPr/>
        </p:nvSpPr>
        <p:spPr bwMode="auto">
          <a:xfrm>
            <a:off x="5701030" y="2209800"/>
            <a:ext cx="814705" cy="4424045"/>
          </a:xfrm>
          <a:custGeom>
            <a:avLst/>
            <a:gdLst>
              <a:gd name="T0" fmla="*/ 513 w 513"/>
              <a:gd name="T1" fmla="*/ 273 h 3288"/>
              <a:gd name="T2" fmla="*/ 258 w 513"/>
              <a:gd name="T3" fmla="*/ 0 h 3288"/>
              <a:gd name="T4" fmla="*/ 0 w 513"/>
              <a:gd name="T5" fmla="*/ 273 h 3288"/>
              <a:gd name="T6" fmla="*/ 157 w 513"/>
              <a:gd name="T7" fmla="*/ 273 h 3288"/>
              <a:gd name="T8" fmla="*/ 157 w 513"/>
              <a:gd name="T9" fmla="*/ 3288 h 3288"/>
              <a:gd name="T10" fmla="*/ 359 w 513"/>
              <a:gd name="T11" fmla="*/ 3288 h 3288"/>
              <a:gd name="T12" fmla="*/ 359 w 513"/>
              <a:gd name="T13" fmla="*/ 273 h 3288"/>
              <a:gd name="T14" fmla="*/ 513 w 513"/>
              <a:gd name="T15" fmla="*/ 273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3288">
                <a:moveTo>
                  <a:pt x="513" y="273"/>
                </a:moveTo>
                <a:lnTo>
                  <a:pt x="258" y="0"/>
                </a:lnTo>
                <a:lnTo>
                  <a:pt x="0" y="273"/>
                </a:lnTo>
                <a:lnTo>
                  <a:pt x="157" y="273"/>
                </a:lnTo>
                <a:lnTo>
                  <a:pt x="157" y="3288"/>
                </a:lnTo>
                <a:lnTo>
                  <a:pt x="359" y="3288"/>
                </a:lnTo>
                <a:lnTo>
                  <a:pt x="359" y="273"/>
                </a:lnTo>
                <a:lnTo>
                  <a:pt x="513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0" name="Freeform 14"/>
          <p:cNvSpPr/>
          <p:nvPr/>
        </p:nvSpPr>
        <p:spPr bwMode="auto">
          <a:xfrm>
            <a:off x="3124835" y="2976880"/>
            <a:ext cx="2858135" cy="3656965"/>
          </a:xfrm>
          <a:custGeom>
            <a:avLst/>
            <a:gdLst>
              <a:gd name="T0" fmla="*/ 91 w 599"/>
              <a:gd name="T1" fmla="*/ 0 h 911"/>
              <a:gd name="T2" fmla="*/ 0 w 599"/>
              <a:gd name="T3" fmla="*/ 92 h 911"/>
              <a:gd name="T4" fmla="*/ 91 w 599"/>
              <a:gd name="T5" fmla="*/ 183 h 911"/>
              <a:gd name="T6" fmla="*/ 91 w 599"/>
              <a:gd name="T7" fmla="*/ 124 h 911"/>
              <a:gd name="T8" fmla="*/ 113 w 599"/>
              <a:gd name="T9" fmla="*/ 124 h 911"/>
              <a:gd name="T10" fmla="*/ 345 w 599"/>
              <a:gd name="T11" fmla="*/ 173 h 911"/>
              <a:gd name="T12" fmla="*/ 445 w 599"/>
              <a:gd name="T13" fmla="*/ 254 h 911"/>
              <a:gd name="T14" fmla="*/ 516 w 599"/>
              <a:gd name="T15" fmla="*/ 401 h 911"/>
              <a:gd name="T16" fmla="*/ 530 w 599"/>
              <a:gd name="T17" fmla="*/ 515 h 911"/>
              <a:gd name="T18" fmla="*/ 529 w 599"/>
              <a:gd name="T19" fmla="*/ 911 h 911"/>
              <a:gd name="T20" fmla="*/ 597 w 599"/>
              <a:gd name="T21" fmla="*/ 911 h 911"/>
              <a:gd name="T22" fmla="*/ 598 w 599"/>
              <a:gd name="T23" fmla="*/ 594 h 911"/>
              <a:gd name="T24" fmla="*/ 586 w 599"/>
              <a:gd name="T25" fmla="*/ 402 h 911"/>
              <a:gd name="T26" fmla="*/ 547 w 599"/>
              <a:gd name="T27" fmla="*/ 288 h 911"/>
              <a:gd name="T28" fmla="*/ 401 w 599"/>
              <a:gd name="T29" fmla="*/ 127 h 911"/>
              <a:gd name="T30" fmla="*/ 113 w 599"/>
              <a:gd name="T31" fmla="*/ 55 h 911"/>
              <a:gd name="T32" fmla="*/ 91 w 599"/>
              <a:gd name="T33" fmla="*/ 56 h 911"/>
              <a:gd name="T34" fmla="*/ 91 w 599"/>
              <a:gd name="T35" fmla="*/ 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9" h="911">
                <a:moveTo>
                  <a:pt x="91" y="0"/>
                </a:moveTo>
                <a:cubicBezTo>
                  <a:pt x="0" y="92"/>
                  <a:pt x="0" y="92"/>
                  <a:pt x="0" y="92"/>
                </a:cubicBezTo>
                <a:cubicBezTo>
                  <a:pt x="91" y="183"/>
                  <a:pt x="91" y="183"/>
                  <a:pt x="91" y="183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98" y="124"/>
                  <a:pt x="105" y="124"/>
                  <a:pt x="113" y="124"/>
                </a:cubicBezTo>
                <a:cubicBezTo>
                  <a:pt x="214" y="124"/>
                  <a:pt x="289" y="143"/>
                  <a:pt x="345" y="173"/>
                </a:cubicBezTo>
                <a:cubicBezTo>
                  <a:pt x="387" y="195"/>
                  <a:pt x="420" y="223"/>
                  <a:pt x="445" y="254"/>
                </a:cubicBezTo>
                <a:cubicBezTo>
                  <a:pt x="482" y="300"/>
                  <a:pt x="504" y="353"/>
                  <a:pt x="516" y="401"/>
                </a:cubicBezTo>
                <a:cubicBezTo>
                  <a:pt x="528" y="448"/>
                  <a:pt x="530" y="478"/>
                  <a:pt x="530" y="515"/>
                </a:cubicBezTo>
                <a:cubicBezTo>
                  <a:pt x="530" y="565"/>
                  <a:pt x="529" y="911"/>
                  <a:pt x="529" y="911"/>
                </a:cubicBezTo>
                <a:cubicBezTo>
                  <a:pt x="597" y="911"/>
                  <a:pt x="597" y="911"/>
                  <a:pt x="597" y="911"/>
                </a:cubicBezTo>
                <a:cubicBezTo>
                  <a:pt x="597" y="911"/>
                  <a:pt x="598" y="607"/>
                  <a:pt x="598" y="594"/>
                </a:cubicBezTo>
                <a:cubicBezTo>
                  <a:pt x="599" y="465"/>
                  <a:pt x="592" y="426"/>
                  <a:pt x="586" y="402"/>
                </a:cubicBezTo>
                <a:cubicBezTo>
                  <a:pt x="578" y="367"/>
                  <a:pt x="566" y="328"/>
                  <a:pt x="547" y="288"/>
                </a:cubicBezTo>
                <a:cubicBezTo>
                  <a:pt x="518" y="229"/>
                  <a:pt x="472" y="170"/>
                  <a:pt x="401" y="127"/>
                </a:cubicBezTo>
                <a:cubicBezTo>
                  <a:pt x="330" y="83"/>
                  <a:pt x="236" y="55"/>
                  <a:pt x="113" y="55"/>
                </a:cubicBezTo>
                <a:cubicBezTo>
                  <a:pt x="105" y="55"/>
                  <a:pt x="98" y="56"/>
                  <a:pt x="91" y="56"/>
                </a:cubicBezTo>
                <a:lnTo>
                  <a:pt x="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1" name="Freeform 16"/>
          <p:cNvSpPr/>
          <p:nvPr/>
        </p:nvSpPr>
        <p:spPr bwMode="auto">
          <a:xfrm>
            <a:off x="6257925" y="2976880"/>
            <a:ext cx="2802890" cy="3657600"/>
          </a:xfrm>
          <a:custGeom>
            <a:avLst/>
            <a:gdLst>
              <a:gd name="T0" fmla="*/ 508 w 600"/>
              <a:gd name="T1" fmla="*/ 0 h 911"/>
              <a:gd name="T2" fmla="*/ 600 w 600"/>
              <a:gd name="T3" fmla="*/ 92 h 911"/>
              <a:gd name="T4" fmla="*/ 508 w 600"/>
              <a:gd name="T5" fmla="*/ 183 h 911"/>
              <a:gd name="T6" fmla="*/ 508 w 600"/>
              <a:gd name="T7" fmla="*/ 124 h 911"/>
              <a:gd name="T8" fmla="*/ 487 w 600"/>
              <a:gd name="T9" fmla="*/ 124 h 911"/>
              <a:gd name="T10" fmla="*/ 254 w 600"/>
              <a:gd name="T11" fmla="*/ 173 h 911"/>
              <a:gd name="T12" fmla="*/ 154 w 600"/>
              <a:gd name="T13" fmla="*/ 254 h 911"/>
              <a:gd name="T14" fmla="*/ 83 w 600"/>
              <a:gd name="T15" fmla="*/ 401 h 911"/>
              <a:gd name="T16" fmla="*/ 69 w 600"/>
              <a:gd name="T17" fmla="*/ 515 h 911"/>
              <a:gd name="T18" fmla="*/ 70 w 600"/>
              <a:gd name="T19" fmla="*/ 911 h 911"/>
              <a:gd name="T20" fmla="*/ 2 w 600"/>
              <a:gd name="T21" fmla="*/ 911 h 911"/>
              <a:gd name="T22" fmla="*/ 1 w 600"/>
              <a:gd name="T23" fmla="*/ 594 h 911"/>
              <a:gd name="T24" fmla="*/ 13 w 600"/>
              <a:gd name="T25" fmla="*/ 402 h 911"/>
              <a:gd name="T26" fmla="*/ 52 w 600"/>
              <a:gd name="T27" fmla="*/ 288 h 911"/>
              <a:gd name="T28" fmla="*/ 198 w 600"/>
              <a:gd name="T29" fmla="*/ 127 h 911"/>
              <a:gd name="T30" fmla="*/ 487 w 600"/>
              <a:gd name="T31" fmla="*/ 55 h 911"/>
              <a:gd name="T32" fmla="*/ 508 w 600"/>
              <a:gd name="T33" fmla="*/ 56 h 911"/>
              <a:gd name="T34" fmla="*/ 508 w 600"/>
              <a:gd name="T35" fmla="*/ 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0" h="911">
                <a:moveTo>
                  <a:pt x="508" y="0"/>
                </a:moveTo>
                <a:cubicBezTo>
                  <a:pt x="600" y="92"/>
                  <a:pt x="600" y="92"/>
                  <a:pt x="600" y="92"/>
                </a:cubicBezTo>
                <a:cubicBezTo>
                  <a:pt x="508" y="183"/>
                  <a:pt x="508" y="183"/>
                  <a:pt x="508" y="183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1" y="124"/>
                  <a:pt x="494" y="124"/>
                  <a:pt x="487" y="124"/>
                </a:cubicBezTo>
                <a:cubicBezTo>
                  <a:pt x="386" y="124"/>
                  <a:pt x="311" y="143"/>
                  <a:pt x="254" y="173"/>
                </a:cubicBezTo>
                <a:cubicBezTo>
                  <a:pt x="212" y="195"/>
                  <a:pt x="179" y="223"/>
                  <a:pt x="154" y="254"/>
                </a:cubicBezTo>
                <a:cubicBezTo>
                  <a:pt x="117" y="300"/>
                  <a:pt x="95" y="353"/>
                  <a:pt x="83" y="401"/>
                </a:cubicBezTo>
                <a:cubicBezTo>
                  <a:pt x="72" y="448"/>
                  <a:pt x="70" y="478"/>
                  <a:pt x="69" y="515"/>
                </a:cubicBezTo>
                <a:cubicBezTo>
                  <a:pt x="69" y="565"/>
                  <a:pt x="70" y="911"/>
                  <a:pt x="70" y="911"/>
                </a:cubicBezTo>
                <a:cubicBezTo>
                  <a:pt x="2" y="911"/>
                  <a:pt x="2" y="911"/>
                  <a:pt x="2" y="911"/>
                </a:cubicBezTo>
                <a:cubicBezTo>
                  <a:pt x="2" y="911"/>
                  <a:pt x="1" y="607"/>
                  <a:pt x="1" y="594"/>
                </a:cubicBezTo>
                <a:cubicBezTo>
                  <a:pt x="0" y="465"/>
                  <a:pt x="8" y="426"/>
                  <a:pt x="13" y="402"/>
                </a:cubicBezTo>
                <a:cubicBezTo>
                  <a:pt x="21" y="367"/>
                  <a:pt x="33" y="328"/>
                  <a:pt x="52" y="288"/>
                </a:cubicBezTo>
                <a:cubicBezTo>
                  <a:pt x="81" y="229"/>
                  <a:pt x="127" y="170"/>
                  <a:pt x="198" y="127"/>
                </a:cubicBezTo>
                <a:cubicBezTo>
                  <a:pt x="269" y="83"/>
                  <a:pt x="363" y="55"/>
                  <a:pt x="487" y="55"/>
                </a:cubicBezTo>
                <a:cubicBezTo>
                  <a:pt x="494" y="55"/>
                  <a:pt x="501" y="56"/>
                  <a:pt x="508" y="56"/>
                </a:cubicBezTo>
                <a:lnTo>
                  <a:pt x="5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2" name="Freeform 13"/>
          <p:cNvSpPr/>
          <p:nvPr/>
        </p:nvSpPr>
        <p:spPr bwMode="auto">
          <a:xfrm>
            <a:off x="4140835" y="4953635"/>
            <a:ext cx="1533525" cy="1680845"/>
          </a:xfrm>
          <a:custGeom>
            <a:avLst/>
            <a:gdLst>
              <a:gd name="T0" fmla="*/ 0 w 328"/>
              <a:gd name="T1" fmla="*/ 91 h 491"/>
              <a:gd name="T2" fmla="*/ 92 w 328"/>
              <a:gd name="T3" fmla="*/ 183 h 491"/>
              <a:gd name="T4" fmla="*/ 92 w 328"/>
              <a:gd name="T5" fmla="*/ 128 h 491"/>
              <a:gd name="T6" fmla="*/ 209 w 328"/>
              <a:gd name="T7" fmla="*/ 128 h 491"/>
              <a:gd name="T8" fmla="*/ 245 w 328"/>
              <a:gd name="T9" fmla="*/ 143 h 491"/>
              <a:gd name="T10" fmla="*/ 260 w 328"/>
              <a:gd name="T11" fmla="*/ 179 h 491"/>
              <a:gd name="T12" fmla="*/ 260 w 328"/>
              <a:gd name="T13" fmla="*/ 491 h 491"/>
              <a:gd name="T14" fmla="*/ 328 w 328"/>
              <a:gd name="T15" fmla="*/ 491 h 491"/>
              <a:gd name="T16" fmla="*/ 328 w 328"/>
              <a:gd name="T17" fmla="*/ 179 h 491"/>
              <a:gd name="T18" fmla="*/ 293 w 328"/>
              <a:gd name="T19" fmla="*/ 95 h 491"/>
              <a:gd name="T20" fmla="*/ 209 w 328"/>
              <a:gd name="T21" fmla="*/ 60 h 491"/>
              <a:gd name="T22" fmla="*/ 92 w 328"/>
              <a:gd name="T23" fmla="*/ 60 h 491"/>
              <a:gd name="T24" fmla="*/ 92 w 328"/>
              <a:gd name="T25" fmla="*/ 0 h 491"/>
              <a:gd name="T26" fmla="*/ 0 w 328"/>
              <a:gd name="T27" fmla="*/ 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" h="491">
                <a:moveTo>
                  <a:pt x="0" y="91"/>
                </a:moveTo>
                <a:cubicBezTo>
                  <a:pt x="92" y="183"/>
                  <a:pt x="92" y="183"/>
                  <a:pt x="92" y="183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209" y="128"/>
                  <a:pt x="209" y="128"/>
                  <a:pt x="209" y="128"/>
                </a:cubicBezTo>
                <a:cubicBezTo>
                  <a:pt x="223" y="128"/>
                  <a:pt x="236" y="134"/>
                  <a:pt x="245" y="143"/>
                </a:cubicBezTo>
                <a:cubicBezTo>
                  <a:pt x="254" y="152"/>
                  <a:pt x="260" y="165"/>
                  <a:pt x="260" y="179"/>
                </a:cubicBezTo>
                <a:cubicBezTo>
                  <a:pt x="260" y="491"/>
                  <a:pt x="260" y="491"/>
                  <a:pt x="260" y="491"/>
                </a:cubicBezTo>
                <a:cubicBezTo>
                  <a:pt x="328" y="491"/>
                  <a:pt x="328" y="491"/>
                  <a:pt x="328" y="491"/>
                </a:cubicBezTo>
                <a:cubicBezTo>
                  <a:pt x="328" y="179"/>
                  <a:pt x="328" y="179"/>
                  <a:pt x="328" y="179"/>
                </a:cubicBezTo>
                <a:cubicBezTo>
                  <a:pt x="328" y="146"/>
                  <a:pt x="315" y="116"/>
                  <a:pt x="293" y="95"/>
                </a:cubicBezTo>
                <a:cubicBezTo>
                  <a:pt x="272" y="73"/>
                  <a:pt x="242" y="60"/>
                  <a:pt x="209" y="60"/>
                </a:cubicBezTo>
                <a:cubicBezTo>
                  <a:pt x="92" y="60"/>
                  <a:pt x="92" y="60"/>
                  <a:pt x="92" y="60"/>
                </a:cubicBezTo>
                <a:cubicBezTo>
                  <a:pt x="92" y="0"/>
                  <a:pt x="92" y="0"/>
                  <a:pt x="92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3" name="Freeform 15"/>
          <p:cNvSpPr/>
          <p:nvPr/>
        </p:nvSpPr>
        <p:spPr bwMode="auto">
          <a:xfrm>
            <a:off x="6583680" y="4953635"/>
            <a:ext cx="1471930" cy="1680210"/>
          </a:xfrm>
          <a:custGeom>
            <a:avLst/>
            <a:gdLst>
              <a:gd name="T0" fmla="*/ 328 w 328"/>
              <a:gd name="T1" fmla="*/ 91 h 491"/>
              <a:gd name="T2" fmla="*/ 236 w 328"/>
              <a:gd name="T3" fmla="*/ 183 h 491"/>
              <a:gd name="T4" fmla="*/ 236 w 328"/>
              <a:gd name="T5" fmla="*/ 128 h 491"/>
              <a:gd name="T6" fmla="*/ 119 w 328"/>
              <a:gd name="T7" fmla="*/ 128 h 491"/>
              <a:gd name="T8" fmla="*/ 83 w 328"/>
              <a:gd name="T9" fmla="*/ 143 h 491"/>
              <a:gd name="T10" fmla="*/ 68 w 328"/>
              <a:gd name="T11" fmla="*/ 179 h 491"/>
              <a:gd name="T12" fmla="*/ 68 w 328"/>
              <a:gd name="T13" fmla="*/ 491 h 491"/>
              <a:gd name="T14" fmla="*/ 0 w 328"/>
              <a:gd name="T15" fmla="*/ 491 h 491"/>
              <a:gd name="T16" fmla="*/ 0 w 328"/>
              <a:gd name="T17" fmla="*/ 179 h 491"/>
              <a:gd name="T18" fmla="*/ 35 w 328"/>
              <a:gd name="T19" fmla="*/ 95 h 491"/>
              <a:gd name="T20" fmla="*/ 119 w 328"/>
              <a:gd name="T21" fmla="*/ 60 h 491"/>
              <a:gd name="T22" fmla="*/ 236 w 328"/>
              <a:gd name="T23" fmla="*/ 60 h 491"/>
              <a:gd name="T24" fmla="*/ 236 w 328"/>
              <a:gd name="T25" fmla="*/ 0 h 491"/>
              <a:gd name="T26" fmla="*/ 328 w 328"/>
              <a:gd name="T27" fmla="*/ 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" h="491">
                <a:moveTo>
                  <a:pt x="328" y="91"/>
                </a:moveTo>
                <a:cubicBezTo>
                  <a:pt x="236" y="183"/>
                  <a:pt x="236" y="183"/>
                  <a:pt x="236" y="183"/>
                </a:cubicBezTo>
                <a:cubicBezTo>
                  <a:pt x="236" y="128"/>
                  <a:pt x="236" y="128"/>
                  <a:pt x="236" y="128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05" y="128"/>
                  <a:pt x="93" y="134"/>
                  <a:pt x="83" y="143"/>
                </a:cubicBezTo>
                <a:cubicBezTo>
                  <a:pt x="74" y="152"/>
                  <a:pt x="68" y="165"/>
                  <a:pt x="68" y="179"/>
                </a:cubicBezTo>
                <a:cubicBezTo>
                  <a:pt x="68" y="491"/>
                  <a:pt x="68" y="491"/>
                  <a:pt x="68" y="491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6"/>
                  <a:pt x="13" y="116"/>
                  <a:pt x="35" y="95"/>
                </a:cubicBezTo>
                <a:cubicBezTo>
                  <a:pt x="56" y="73"/>
                  <a:pt x="86" y="60"/>
                  <a:pt x="119" y="60"/>
                </a:cubicBezTo>
                <a:cubicBezTo>
                  <a:pt x="236" y="60"/>
                  <a:pt x="236" y="60"/>
                  <a:pt x="236" y="60"/>
                </a:cubicBezTo>
                <a:cubicBezTo>
                  <a:pt x="236" y="0"/>
                  <a:pt x="236" y="0"/>
                  <a:pt x="236" y="0"/>
                </a:cubicBezTo>
                <a:lnTo>
                  <a:pt x="328" y="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60815" y="2901315"/>
            <a:ext cx="2556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ym typeface="+mn-ea"/>
              </a:rPr>
              <a:t>Sales amount V/S Production Cost</a:t>
            </a:r>
            <a:endParaRPr lang="en-US" sz="2000" dirty="0"/>
          </a:p>
          <a:p>
            <a:endParaRPr lang="en-US" sz="20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23438" y="4954093"/>
            <a:ext cx="2962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ym typeface="+mn-ea"/>
              </a:rPr>
              <a:t>Country wise Profit</a:t>
            </a:r>
            <a:endParaRPr lang="en-US" sz="2400" dirty="0"/>
          </a:p>
          <a:p>
            <a:endParaRPr lang="en-US" sz="2400" b="1" dirty="0">
              <a:latin typeface="+mj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0409" y="3216990"/>
            <a:ext cx="206295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id-ID" sz="1400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08150" y="4953635"/>
            <a:ext cx="2233295" cy="9271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2000" dirty="0">
                <a:sym typeface="+mn-ea"/>
              </a:rPr>
              <a:t>Top product categories with</a:t>
            </a:r>
          </a:p>
          <a:p>
            <a:pPr algn="r"/>
            <a:r>
              <a:rPr lang="en-US" sz="2000" dirty="0">
                <a:sym typeface="+mn-ea"/>
              </a:rPr>
              <a:t> best dealer price</a:t>
            </a:r>
            <a:endParaRPr lang="en-US" sz="2000" b="1" dirty="0">
              <a:latin typeface="+mj-lt"/>
              <a:sym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45198" y="1804207"/>
            <a:ext cx="23501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ym typeface="+mn-ea"/>
              </a:rPr>
              <a:t>Year wise Sales</a:t>
            </a:r>
            <a:endParaRPr lang="en-US" sz="2400" dirty="0"/>
          </a:p>
          <a:p>
            <a:pPr algn="ctr"/>
            <a:endParaRPr lang="id-ID" sz="2400" b="1" dirty="0">
              <a:latin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2991485"/>
            <a:ext cx="21672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ym typeface="+mn-ea"/>
              </a:rPr>
              <a:t>Yearly Income Distribution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0" grpId="0"/>
      <p:bldP spid="62" grpId="0"/>
      <p:bldP spid="65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419735" cy="1327355"/>
          </a:xfrm>
        </p:spPr>
        <p:txBody>
          <a:bodyPr>
            <a:normAutofit/>
          </a:bodyPr>
          <a:lstStyle/>
          <a:p>
            <a:br>
              <a:rPr lang="en-US" sz="4400" dirty="0">
                <a:sym typeface="+mn-ea"/>
              </a:rPr>
            </a:br>
            <a:endParaRPr lang="id-ID" dirty="0"/>
          </a:p>
        </p:txBody>
      </p:sp>
      <p:sp>
        <p:nvSpPr>
          <p:cNvPr id="49" name="Text Box 48"/>
          <p:cNvSpPr txBox="1"/>
          <p:nvPr/>
        </p:nvSpPr>
        <p:spPr>
          <a:xfrm>
            <a:off x="161925" y="1597660"/>
            <a:ext cx="6050915" cy="4257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just">
              <a:buNone/>
            </a:pPr>
            <a:endParaRPr lang="en-US" sz="2400" dirty="0"/>
          </a:p>
          <a:p>
            <a:pPr algn="just"/>
            <a:r>
              <a:rPr lang="en-US" sz="2400" dirty="0">
                <a:sym typeface="+mn-ea"/>
              </a:rPr>
              <a:t>The bar chart effectively visualizes the differences in sales across the year, with taller bars indicating higher sales and shorter bars reflecting lower sales periods.</a:t>
            </a:r>
          </a:p>
          <a:p>
            <a:pPr algn="just"/>
            <a:endParaRPr lang="en-US" sz="2400" dirty="0">
              <a:sym typeface="+mn-ea"/>
            </a:endParaRPr>
          </a:p>
          <a:p>
            <a:pPr algn="just"/>
            <a:r>
              <a:rPr lang="en-US" sz="2400" dirty="0">
                <a:sym typeface="+mn-ea"/>
              </a:rPr>
              <a:t>This visual representation helps identify seasonal trends and performance peaks, aiding in strategic planning and analysis.</a:t>
            </a:r>
          </a:p>
        </p:txBody>
      </p:sp>
      <p:pic>
        <p:nvPicPr>
          <p:cNvPr id="50" name="Content Placeholder 4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486535"/>
            <a:ext cx="5426075" cy="47605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F3B3B-460F-BB5E-8057-05136EAB393B}"/>
              </a:ext>
            </a:extLst>
          </p:cNvPr>
          <p:cNvSpPr txBox="1"/>
          <p:nvPr/>
        </p:nvSpPr>
        <p:spPr>
          <a:xfrm>
            <a:off x="2149577" y="388292"/>
            <a:ext cx="7796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F7F"/>
                </a:solidFill>
              </a:rPr>
              <a:t>Year wise Sales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Monthly Sales V/S Production Cost</a:t>
            </a:r>
            <a:endParaRPr lang="id-ID" dirty="0"/>
          </a:p>
        </p:txBody>
      </p:sp>
      <p:sp>
        <p:nvSpPr>
          <p:cNvPr id="39" name="Text Box 38"/>
          <p:cNvSpPr txBox="1"/>
          <p:nvPr/>
        </p:nvSpPr>
        <p:spPr>
          <a:xfrm>
            <a:off x="650240" y="1354455"/>
            <a:ext cx="1083818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ym typeface="+mn-ea"/>
              </a:rPr>
              <a:t>The Bar chart segment display sum of sales amount while the overlaid Line chart tracks Production cost over the same period, providing a dual perspective on financial performance and marketing expansion.</a:t>
            </a:r>
          </a:p>
        </p:txBody>
      </p:sp>
      <p:pic>
        <p:nvPicPr>
          <p:cNvPr id="40" name="Content Placeholder 3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2" y="2823733"/>
            <a:ext cx="11218606" cy="348507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Country wise Profit status</a:t>
            </a:r>
            <a:endParaRPr lang="id-ID" dirty="0"/>
          </a:p>
        </p:txBody>
      </p:sp>
      <p:sp>
        <p:nvSpPr>
          <p:cNvPr id="40" name="Content Placeholder 19"/>
          <p:cNvSpPr txBox="1"/>
          <p:nvPr/>
        </p:nvSpPr>
        <p:spPr>
          <a:xfrm>
            <a:off x="425873" y="5094064"/>
            <a:ext cx="2029769" cy="685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1400" dirty="0">
              <a:solidFill>
                <a:schemeClr val="tx2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1304290"/>
            <a:ext cx="10297160" cy="83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sz="2000" dirty="0">
                <a:sym typeface="+mn-ea"/>
              </a:rPr>
              <a:t>This KPI represented country wise profits across the globe and the highest profits across the globe are in the United States followed by Australia and others.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153285"/>
            <a:ext cx="10445115" cy="443293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Yearly Income Distribution</a:t>
            </a:r>
            <a:endParaRPr lang="id-ID" dirty="0"/>
          </a:p>
        </p:txBody>
      </p:sp>
      <p:sp>
        <p:nvSpPr>
          <p:cNvPr id="21" name="Text Box 20"/>
          <p:cNvSpPr txBox="1"/>
          <p:nvPr/>
        </p:nvSpPr>
        <p:spPr>
          <a:xfrm>
            <a:off x="838200" y="1219200"/>
            <a:ext cx="105625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dirty="0">
                <a:sym typeface="+mn-ea"/>
              </a:rPr>
              <a:t>A series of histograms comparing yearly income distribution across different years can illustrate changes in economic conditions and shifts in wealth over time. Each histogram represents a specific year, with income ranges on the horizontal axis and the frequency of earners in those ranges on the vertical axis.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77" y="2607679"/>
            <a:ext cx="8760543" cy="369349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499</Words>
  <Application>Microsoft Office PowerPoint</Application>
  <PresentationFormat>Widescreen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MV Boli</vt:lpstr>
      <vt:lpstr>Wingdings</vt:lpstr>
      <vt:lpstr>Office 主题</vt:lpstr>
      <vt:lpstr>PowerPoint Presentation</vt:lpstr>
      <vt:lpstr>PowerPoint Presentation</vt:lpstr>
      <vt:lpstr>PowerPoint Presentation</vt:lpstr>
      <vt:lpstr>Objective</vt:lpstr>
      <vt:lpstr>Problem Statement</vt:lpstr>
      <vt:lpstr> </vt:lpstr>
      <vt:lpstr>Monthly Sales V/S Production Cost</vt:lpstr>
      <vt:lpstr>Country wise Profit status</vt:lpstr>
      <vt:lpstr>Yearly Income Distribution</vt:lpstr>
      <vt:lpstr>Top Product categories with best dealer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preethi mp</cp:lastModifiedBy>
  <cp:revision>41</cp:revision>
  <dcterms:created xsi:type="dcterms:W3CDTF">2015-12-24T07:33:00Z</dcterms:created>
  <dcterms:modified xsi:type="dcterms:W3CDTF">2024-05-09T07:17:36Z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CFFFF3E663E444528738A35268D634F9</vt:lpwstr>
  </property>
</Properties>
</file>