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20468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C2E6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20468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C2E6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20468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46207" y="3468875"/>
            <a:ext cx="7404734" cy="5182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rgbClr val="20468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792" y="1026794"/>
            <a:ext cx="1579689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rgbClr val="20468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569" y="3146456"/>
            <a:ext cx="16328860" cy="590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C2E6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03299" y="9502532"/>
            <a:ext cx="125793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724884" y="9509848"/>
            <a:ext cx="52641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C2E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4D9F0">
              <a:alpha val="9018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5125" y="0"/>
            <a:ext cx="10544173" cy="76081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899" y="2881578"/>
            <a:ext cx="8096884" cy="4409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600" spc="969">
                <a:solidFill>
                  <a:srgbClr val="3781C2"/>
                </a:solidFill>
              </a:rPr>
              <a:t>Springboard </a:t>
            </a:r>
            <a:r>
              <a:rPr dirty="0" sz="9600" spc="860">
                <a:solidFill>
                  <a:srgbClr val="3781C2"/>
                </a:solidFill>
              </a:rPr>
              <a:t>5.0</a:t>
            </a:r>
            <a:endParaRPr sz="9600"/>
          </a:p>
          <a:p>
            <a:pPr marL="12700">
              <a:lnSpc>
                <a:spcPts val="11480"/>
              </a:lnSpc>
            </a:pPr>
            <a:r>
              <a:rPr dirty="0" sz="9600" spc="1120">
                <a:solidFill>
                  <a:srgbClr val="3781C2"/>
                </a:solidFill>
              </a:rPr>
              <a:t>Internship</a:t>
            </a:r>
            <a:endParaRPr sz="9600"/>
          </a:p>
        </p:txBody>
      </p:sp>
      <p:sp>
        <p:nvSpPr>
          <p:cNvPr id="5" name="object 5" descr=""/>
          <p:cNvSpPr txBox="1"/>
          <p:nvPr/>
        </p:nvSpPr>
        <p:spPr>
          <a:xfrm>
            <a:off x="1003299" y="7903580"/>
            <a:ext cx="34550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0" b="1">
                <a:solidFill>
                  <a:srgbClr val="3781C2"/>
                </a:solidFill>
                <a:latin typeface="Arial"/>
                <a:cs typeface="Arial"/>
              </a:rPr>
              <a:t>Presented</a:t>
            </a:r>
            <a:r>
              <a:rPr dirty="0" sz="2100" spc="-175" b="1">
                <a:solidFill>
                  <a:srgbClr val="3781C2"/>
                </a:solidFill>
                <a:latin typeface="Arial"/>
                <a:cs typeface="Arial"/>
              </a:rPr>
              <a:t> </a:t>
            </a:r>
            <a:r>
              <a:rPr dirty="0" sz="2100" spc="-90" b="1">
                <a:solidFill>
                  <a:srgbClr val="3781C2"/>
                </a:solidFill>
                <a:latin typeface="Arial"/>
                <a:cs typeface="Arial"/>
              </a:rPr>
              <a:t>to:</a:t>
            </a:r>
            <a:r>
              <a:rPr dirty="0" sz="2100" spc="-175" b="1">
                <a:solidFill>
                  <a:srgbClr val="3781C2"/>
                </a:solidFill>
                <a:latin typeface="Arial"/>
                <a:cs typeface="Arial"/>
              </a:rPr>
              <a:t> </a:t>
            </a:r>
            <a:r>
              <a:rPr dirty="0" sz="2100" spc="-105" b="1">
                <a:solidFill>
                  <a:srgbClr val="3781C2"/>
                </a:solidFill>
                <a:latin typeface="Arial"/>
                <a:cs typeface="Arial"/>
              </a:rPr>
              <a:t>INFOSYS</a:t>
            </a:r>
            <a:r>
              <a:rPr dirty="0" sz="2100" spc="-170" b="1">
                <a:solidFill>
                  <a:srgbClr val="3781C2"/>
                </a:solidFill>
                <a:latin typeface="Arial"/>
                <a:cs typeface="Arial"/>
              </a:rPr>
              <a:t> </a:t>
            </a:r>
            <a:r>
              <a:rPr dirty="0" sz="2100" spc="-55" b="1">
                <a:solidFill>
                  <a:srgbClr val="3781C2"/>
                </a:solidFill>
                <a:latin typeface="Arial"/>
                <a:cs typeface="Arial"/>
              </a:rPr>
              <a:t>TEAM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929869" y="8971946"/>
            <a:ext cx="982344" cy="58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781C2"/>
                </a:solidFill>
                <a:latin typeface="Arial"/>
                <a:cs typeface="Arial"/>
              </a:rPr>
              <a:t>Date: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b="1">
                <a:solidFill>
                  <a:srgbClr val="3781C2"/>
                </a:solidFill>
                <a:latin typeface="Arial"/>
                <a:cs typeface="Arial"/>
              </a:rPr>
              <a:t>Feb</a:t>
            </a:r>
            <a:r>
              <a:rPr dirty="0" sz="1800" spc="-125" b="1">
                <a:solidFill>
                  <a:srgbClr val="3781C2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3781C2"/>
                </a:solidFill>
                <a:latin typeface="Arial MT"/>
                <a:cs typeface="Arial MT"/>
              </a:rPr>
              <a:t>2025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3299" y="9001759"/>
            <a:ext cx="422148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3781C2"/>
                </a:solidFill>
                <a:latin typeface="Arial"/>
                <a:cs typeface="Arial"/>
              </a:rPr>
              <a:t>Project</a:t>
            </a:r>
            <a:r>
              <a:rPr dirty="0" sz="1800" spc="-100" b="1">
                <a:solidFill>
                  <a:srgbClr val="3781C2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3781C2"/>
                </a:solidFill>
                <a:latin typeface="Arial"/>
                <a:cs typeface="Arial"/>
              </a:rPr>
              <a:t>Name: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209"/>
              </a:spcBef>
            </a:pPr>
            <a:r>
              <a:rPr dirty="0" sz="1800" spc="-10">
                <a:solidFill>
                  <a:srgbClr val="3781C2"/>
                </a:solidFill>
                <a:latin typeface="Arial MT"/>
                <a:cs typeface="Arial MT"/>
              </a:rPr>
              <a:t>Regulatory</a:t>
            </a:r>
            <a:r>
              <a:rPr dirty="0" sz="1800" spc="-5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781C2"/>
                </a:solidFill>
                <a:latin typeface="Arial MT"/>
                <a:cs typeface="Arial MT"/>
              </a:rPr>
              <a:t>Compliance</a:t>
            </a:r>
            <a:r>
              <a:rPr dirty="0" sz="1800" spc="-5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781C2"/>
                </a:solidFill>
                <a:latin typeface="Arial MT"/>
                <a:cs typeface="Arial MT"/>
              </a:rPr>
              <a:t>Checker</a:t>
            </a:r>
            <a:r>
              <a:rPr dirty="0" sz="1800" spc="-5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781C2"/>
                </a:solidFill>
                <a:latin typeface="Arial MT"/>
                <a:cs typeface="Arial MT"/>
              </a:rPr>
              <a:t>for</a:t>
            </a:r>
            <a:r>
              <a:rPr dirty="0" sz="1800" spc="-5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781C2"/>
                </a:solidFill>
                <a:latin typeface="Arial MT"/>
                <a:cs typeface="Arial MT"/>
              </a:rPr>
              <a:t>Legal </a:t>
            </a:r>
            <a:r>
              <a:rPr dirty="0" sz="1800">
                <a:solidFill>
                  <a:srgbClr val="3781C2"/>
                </a:solidFill>
                <a:latin typeface="Arial MT"/>
                <a:cs typeface="Arial MT"/>
              </a:rPr>
              <a:t>Contracts</a:t>
            </a:r>
            <a:r>
              <a:rPr dirty="0" sz="1800" spc="-10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781C2"/>
                </a:solidFill>
                <a:latin typeface="Arial MT"/>
                <a:cs typeface="Arial MT"/>
              </a:rPr>
              <a:t>with</a:t>
            </a:r>
            <a:r>
              <a:rPr dirty="0" sz="1800" spc="-10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781C2"/>
                </a:solidFill>
                <a:latin typeface="Arial MT"/>
                <a:cs typeface="Arial MT"/>
              </a:rPr>
              <a:t>leveraging</a:t>
            </a:r>
            <a:r>
              <a:rPr dirty="0" sz="1800" spc="-100">
                <a:solidFill>
                  <a:srgbClr val="3781C2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781C2"/>
                </a:solidFill>
                <a:latin typeface="Arial MT"/>
                <a:cs typeface="Arial MT"/>
              </a:rPr>
              <a:t>Al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97" y="1257300"/>
            <a:ext cx="4495799" cy="1800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686"/>
            <a:ext cx="18288000" cy="10232390"/>
          </a:xfrm>
          <a:custGeom>
            <a:avLst/>
            <a:gdLst/>
            <a:ahLst/>
            <a:cxnLst/>
            <a:rect l="l" t="t" r="r" b="b"/>
            <a:pathLst>
              <a:path w="18288000" h="10232390">
                <a:moveTo>
                  <a:pt x="18287998" y="10232312"/>
                </a:moveTo>
                <a:lnTo>
                  <a:pt x="0" y="10232312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32312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27822" y="3328651"/>
            <a:ext cx="15391765" cy="3888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ts val="5100"/>
              </a:lnSpc>
              <a:spcBef>
                <a:spcPts val="120"/>
              </a:spcBef>
            </a:pP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4100" spc="90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Regulatory</a:t>
            </a:r>
            <a:r>
              <a:rPr dirty="0" sz="4100" spc="90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4100" spc="905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Checker</a:t>
            </a:r>
            <a:r>
              <a:rPr dirty="0" sz="4100" spc="90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4100" spc="905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Legal</a:t>
            </a:r>
            <a:r>
              <a:rPr dirty="0" sz="4100" spc="90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 spc="-10">
                <a:solidFill>
                  <a:srgbClr val="0C2E6B"/>
                </a:solidFill>
                <a:latin typeface="Arial MT"/>
                <a:cs typeface="Arial MT"/>
              </a:rPr>
              <a:t>Contracts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successfully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streamlines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process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of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ensuring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adherence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4100" spc="-25">
                <a:solidFill>
                  <a:srgbClr val="0C2E6B"/>
                </a:solidFill>
                <a:latin typeface="Arial MT"/>
                <a:cs typeface="Arial MT"/>
              </a:rPr>
              <a:t>to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laws</a:t>
            </a:r>
            <a:r>
              <a:rPr dirty="0" sz="4100" spc="16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4100" spc="1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regulations</a:t>
            </a:r>
            <a:r>
              <a:rPr dirty="0" sz="4100" spc="16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using</a:t>
            </a:r>
            <a:r>
              <a:rPr dirty="0" sz="4100" spc="1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AI.</a:t>
            </a:r>
            <a:r>
              <a:rPr dirty="0" sz="4100" spc="16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It</a:t>
            </a:r>
            <a:r>
              <a:rPr dirty="0" sz="4100" spc="1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minimizes</a:t>
            </a:r>
            <a:r>
              <a:rPr dirty="0" sz="4100" spc="16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manual</a:t>
            </a:r>
            <a:r>
              <a:rPr dirty="0" sz="4100" spc="1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effort,</a:t>
            </a:r>
            <a:r>
              <a:rPr dirty="0" sz="4100" spc="1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 spc="-10">
                <a:solidFill>
                  <a:srgbClr val="0C2E6B"/>
                </a:solidFill>
                <a:latin typeface="Arial MT"/>
                <a:cs typeface="Arial MT"/>
              </a:rPr>
              <a:t>reduces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risks,</a:t>
            </a:r>
            <a:r>
              <a:rPr dirty="0" sz="4100" spc="-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enhances</a:t>
            </a:r>
            <a:r>
              <a:rPr dirty="0" sz="4100" spc="-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accuracy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in</a:t>
            </a:r>
            <a:r>
              <a:rPr dirty="0" sz="4100" spc="-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contract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 spc="-10">
                <a:solidFill>
                  <a:srgbClr val="0C2E6B"/>
                </a:solidFill>
                <a:latin typeface="Arial MT"/>
                <a:cs typeface="Arial MT"/>
              </a:rPr>
              <a:t>reviews.</a:t>
            </a:r>
            <a:endParaRPr sz="4100">
              <a:latin typeface="Arial MT"/>
              <a:cs typeface="Arial MT"/>
            </a:endParaRPr>
          </a:p>
          <a:p>
            <a:pPr algn="just" marL="12700" marR="5080">
              <a:lnSpc>
                <a:spcPts val="5100"/>
              </a:lnSpc>
            </a:pP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This</a:t>
            </a:r>
            <a:r>
              <a:rPr dirty="0" sz="4100" spc="8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tool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empowers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businesses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maintain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legal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integrity</a:t>
            </a:r>
            <a:r>
              <a:rPr dirty="0" sz="4100" spc="8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 spc="-20">
                <a:solidFill>
                  <a:srgbClr val="0C2E6B"/>
                </a:solidFill>
                <a:latin typeface="Arial MT"/>
                <a:cs typeface="Arial MT"/>
              </a:rPr>
              <a:t>while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improving</a:t>
            </a:r>
            <a:r>
              <a:rPr dirty="0" sz="4100" spc="-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efficiency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41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4100" spc="-10">
                <a:solidFill>
                  <a:srgbClr val="0C2E6B"/>
                </a:solidFill>
                <a:latin typeface="Arial MT"/>
                <a:cs typeface="Arial MT"/>
              </a:rPr>
              <a:t>cost-effectiveness.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95"/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4D9F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3865" y="0"/>
            <a:ext cx="10220324" cy="72632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7822" y="3691000"/>
            <a:ext cx="13463905" cy="2616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0" spc="2095">
                <a:solidFill>
                  <a:srgbClr val="3781C2"/>
                </a:solidFill>
              </a:rPr>
              <a:t>Thank</a:t>
            </a:r>
            <a:r>
              <a:rPr dirty="0" sz="17000" spc="1155">
                <a:solidFill>
                  <a:srgbClr val="3781C2"/>
                </a:solidFill>
              </a:rPr>
              <a:t> </a:t>
            </a:r>
            <a:r>
              <a:rPr dirty="0" sz="17000" spc="1630">
                <a:solidFill>
                  <a:srgbClr val="3781C2"/>
                </a:solidFill>
              </a:rPr>
              <a:t>You!</a:t>
            </a:r>
            <a:endParaRPr sz="170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46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7792" y="1026794"/>
            <a:ext cx="12802870" cy="3018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19"/>
              </a:lnSpc>
              <a:spcBef>
                <a:spcPts val="100"/>
              </a:spcBef>
            </a:pPr>
            <a:r>
              <a:rPr dirty="0" spc="1455">
                <a:solidFill>
                  <a:srgbClr val="F6FBF1"/>
                </a:solidFill>
              </a:rPr>
              <a:t>Introduction</a:t>
            </a:r>
          </a:p>
          <a:p>
            <a:pPr marL="136525" marR="5080">
              <a:lnSpc>
                <a:spcPts val="4730"/>
              </a:lnSpc>
            </a:pPr>
            <a:r>
              <a:rPr dirty="0" sz="4000" spc="-20">
                <a:solidFill>
                  <a:srgbClr val="F6FBF1"/>
                </a:solidFill>
              </a:rPr>
              <a:t>Regulatory</a:t>
            </a:r>
            <a:r>
              <a:rPr dirty="0" sz="4000" spc="-210">
                <a:solidFill>
                  <a:srgbClr val="F6FBF1"/>
                </a:solidFill>
              </a:rPr>
              <a:t> </a:t>
            </a:r>
            <a:r>
              <a:rPr dirty="0" sz="4000" spc="-20">
                <a:solidFill>
                  <a:srgbClr val="F6FBF1"/>
                </a:solidFill>
              </a:rPr>
              <a:t>Compliance</a:t>
            </a:r>
            <a:r>
              <a:rPr dirty="0" sz="4000" spc="-210">
                <a:solidFill>
                  <a:srgbClr val="F6FBF1"/>
                </a:solidFill>
              </a:rPr>
              <a:t> </a:t>
            </a:r>
            <a:r>
              <a:rPr dirty="0" sz="4000">
                <a:solidFill>
                  <a:srgbClr val="F6FBF1"/>
                </a:solidFill>
              </a:rPr>
              <a:t>Checker</a:t>
            </a:r>
            <a:r>
              <a:rPr dirty="0" sz="4000" spc="-210">
                <a:solidFill>
                  <a:srgbClr val="F6FBF1"/>
                </a:solidFill>
              </a:rPr>
              <a:t> </a:t>
            </a:r>
            <a:r>
              <a:rPr dirty="0" sz="4000">
                <a:solidFill>
                  <a:srgbClr val="F6FBF1"/>
                </a:solidFill>
              </a:rPr>
              <a:t>for</a:t>
            </a:r>
            <a:r>
              <a:rPr dirty="0" sz="4000" spc="-210">
                <a:solidFill>
                  <a:srgbClr val="F6FBF1"/>
                </a:solidFill>
              </a:rPr>
              <a:t> </a:t>
            </a:r>
            <a:r>
              <a:rPr dirty="0" sz="4000">
                <a:solidFill>
                  <a:srgbClr val="F6FBF1"/>
                </a:solidFill>
              </a:rPr>
              <a:t>Legal</a:t>
            </a:r>
            <a:r>
              <a:rPr dirty="0" sz="4000" spc="-204">
                <a:solidFill>
                  <a:srgbClr val="F6FBF1"/>
                </a:solidFill>
              </a:rPr>
              <a:t> </a:t>
            </a:r>
            <a:r>
              <a:rPr dirty="0" sz="4000" spc="-10">
                <a:solidFill>
                  <a:srgbClr val="F6FBF1"/>
                </a:solidFill>
              </a:rPr>
              <a:t>Contracts</a:t>
            </a:r>
            <a:r>
              <a:rPr dirty="0" sz="4000" spc="-210">
                <a:solidFill>
                  <a:srgbClr val="F6FBF1"/>
                </a:solidFill>
              </a:rPr>
              <a:t> </a:t>
            </a:r>
            <a:r>
              <a:rPr dirty="0" sz="4000" spc="-20">
                <a:solidFill>
                  <a:srgbClr val="F6FBF1"/>
                </a:solidFill>
              </a:rPr>
              <a:t>with leveraging</a:t>
            </a:r>
            <a:r>
              <a:rPr dirty="0" sz="4000" spc="-200">
                <a:solidFill>
                  <a:srgbClr val="F6FBF1"/>
                </a:solidFill>
              </a:rPr>
              <a:t> </a:t>
            </a:r>
            <a:r>
              <a:rPr dirty="0" sz="4000" spc="-25">
                <a:solidFill>
                  <a:srgbClr val="F6FBF1"/>
                </a:solidFill>
              </a:rPr>
              <a:t>Al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961947" y="4808089"/>
            <a:ext cx="9715500" cy="17094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155" b="1">
                <a:solidFill>
                  <a:srgbClr val="F6FBF1"/>
                </a:solidFill>
                <a:latin typeface="Arial"/>
                <a:cs typeface="Arial"/>
              </a:rPr>
              <a:t>Overview</a:t>
            </a:r>
            <a:r>
              <a:rPr dirty="0" sz="2800" spc="-28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F6FBF1"/>
                </a:solidFill>
                <a:latin typeface="Arial"/>
                <a:cs typeface="Arial"/>
              </a:rPr>
              <a:t>of</a:t>
            </a:r>
            <a:r>
              <a:rPr dirty="0" sz="2800" spc="-28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F6FBF1"/>
                </a:solidFill>
                <a:latin typeface="Arial"/>
                <a:cs typeface="Arial"/>
              </a:rPr>
              <a:t>the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F6FBF1"/>
                </a:solidFill>
                <a:latin typeface="Arial"/>
                <a:cs typeface="Arial"/>
              </a:rPr>
              <a:t>project</a:t>
            </a:r>
            <a:r>
              <a:rPr dirty="0" sz="2800" spc="-28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F6FBF1"/>
                </a:solidFill>
                <a:latin typeface="Arial"/>
                <a:cs typeface="Arial"/>
              </a:rPr>
              <a:t>goal</a:t>
            </a:r>
            <a:r>
              <a:rPr dirty="0" sz="2800" spc="-28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95" b="1">
                <a:solidFill>
                  <a:srgbClr val="F6FBF1"/>
                </a:solidFill>
                <a:latin typeface="Arial"/>
                <a:cs typeface="Arial"/>
              </a:rPr>
              <a:t>is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F6FBF1"/>
                </a:solidFill>
                <a:latin typeface="Arial"/>
                <a:cs typeface="Arial"/>
              </a:rPr>
              <a:t>The</a:t>
            </a:r>
            <a:r>
              <a:rPr dirty="0" sz="2800" spc="-28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6FBF1"/>
                </a:solidFill>
                <a:latin typeface="Arial"/>
                <a:cs typeface="Arial"/>
              </a:rPr>
              <a:t>Regulatory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6FBF1"/>
                </a:solidFill>
                <a:latin typeface="Arial"/>
                <a:cs typeface="Arial"/>
              </a:rPr>
              <a:t>Compliance </a:t>
            </a:r>
            <a:r>
              <a:rPr dirty="0" sz="2800" spc="-160" b="1">
                <a:solidFill>
                  <a:srgbClr val="F6FBF1"/>
                </a:solidFill>
                <a:latin typeface="Arial"/>
                <a:cs typeface="Arial"/>
              </a:rPr>
              <a:t>Checker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25" b="1">
                <a:solidFill>
                  <a:srgbClr val="F6FBF1"/>
                </a:solidFill>
                <a:latin typeface="Arial"/>
                <a:cs typeface="Arial"/>
              </a:rPr>
              <a:t>for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50" b="1">
                <a:solidFill>
                  <a:srgbClr val="F6FBF1"/>
                </a:solidFill>
                <a:latin typeface="Arial"/>
                <a:cs typeface="Arial"/>
              </a:rPr>
              <a:t>Legal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6FBF1"/>
                </a:solidFill>
                <a:latin typeface="Arial"/>
                <a:cs typeface="Arial"/>
              </a:rPr>
              <a:t>Contracts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F6FBF1"/>
                </a:solidFill>
                <a:latin typeface="Arial"/>
                <a:cs typeface="Arial"/>
              </a:rPr>
              <a:t>leverages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F6FBF1"/>
                </a:solidFill>
                <a:latin typeface="Arial"/>
                <a:cs typeface="Arial"/>
              </a:rPr>
              <a:t>AI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F6FBF1"/>
                </a:solidFill>
                <a:latin typeface="Arial"/>
                <a:cs typeface="Arial"/>
              </a:rPr>
              <a:t>to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6FBF1"/>
                </a:solidFill>
                <a:latin typeface="Arial"/>
                <a:cs typeface="Arial"/>
              </a:rPr>
              <a:t>automatically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65" b="1">
                <a:solidFill>
                  <a:srgbClr val="F6FBF1"/>
                </a:solidFill>
                <a:latin typeface="Arial"/>
                <a:cs typeface="Arial"/>
              </a:rPr>
              <a:t>review </a:t>
            </a:r>
            <a:r>
              <a:rPr dirty="0" sz="2800" spc="-130" b="1">
                <a:solidFill>
                  <a:srgbClr val="F6FBF1"/>
                </a:solidFill>
                <a:latin typeface="Arial"/>
                <a:cs typeface="Arial"/>
              </a:rPr>
              <a:t>and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F6FBF1"/>
                </a:solidFill>
                <a:latin typeface="Arial"/>
                <a:cs typeface="Arial"/>
              </a:rPr>
              <a:t>ensure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F6FBF1"/>
                </a:solidFill>
                <a:latin typeface="Arial"/>
                <a:cs typeface="Arial"/>
              </a:rPr>
              <a:t>that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6FBF1"/>
                </a:solidFill>
                <a:latin typeface="Arial"/>
                <a:cs typeface="Arial"/>
              </a:rPr>
              <a:t>contracts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F6FBF1"/>
                </a:solidFill>
                <a:latin typeface="Arial"/>
                <a:cs typeface="Arial"/>
              </a:rPr>
              <a:t>adhere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F6FBF1"/>
                </a:solidFill>
                <a:latin typeface="Arial"/>
                <a:cs typeface="Arial"/>
              </a:rPr>
              <a:t>to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F6FBF1"/>
                </a:solidFill>
                <a:latin typeface="Arial"/>
                <a:cs typeface="Arial"/>
              </a:rPr>
              <a:t>relevant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40" b="1">
                <a:solidFill>
                  <a:srgbClr val="F6FBF1"/>
                </a:solidFill>
                <a:latin typeface="Arial"/>
                <a:cs typeface="Arial"/>
              </a:rPr>
              <a:t>laws,</a:t>
            </a:r>
            <a:r>
              <a:rPr dirty="0" sz="2800" spc="-28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F6FBF1"/>
                </a:solidFill>
                <a:latin typeface="Arial"/>
                <a:cs typeface="Arial"/>
              </a:rPr>
              <a:t>regulations, </a:t>
            </a:r>
            <a:r>
              <a:rPr dirty="0" sz="2800" spc="-130" b="1">
                <a:solidFill>
                  <a:srgbClr val="F6FBF1"/>
                </a:solidFill>
                <a:latin typeface="Arial"/>
                <a:cs typeface="Arial"/>
              </a:rPr>
              <a:t>and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F6FBF1"/>
                </a:solidFill>
                <a:latin typeface="Arial"/>
                <a:cs typeface="Arial"/>
              </a:rPr>
              <a:t>industry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6FBF1"/>
                </a:solidFill>
                <a:latin typeface="Arial"/>
                <a:cs typeface="Arial"/>
              </a:rPr>
              <a:t>standards,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60" b="1">
                <a:solidFill>
                  <a:srgbClr val="F6FBF1"/>
                </a:solidFill>
                <a:latin typeface="Arial"/>
                <a:cs typeface="Arial"/>
              </a:rPr>
              <a:t>reducing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F6FBF1"/>
                </a:solidFill>
                <a:latin typeface="Arial"/>
                <a:cs typeface="Arial"/>
              </a:rPr>
              <a:t>risk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30" b="1">
                <a:solidFill>
                  <a:srgbClr val="F6FBF1"/>
                </a:solidFill>
                <a:latin typeface="Arial"/>
                <a:cs typeface="Arial"/>
              </a:rPr>
              <a:t>and</a:t>
            </a:r>
            <a:r>
              <a:rPr dirty="0" sz="2800" spc="-270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55" b="1">
                <a:solidFill>
                  <a:srgbClr val="F6FBF1"/>
                </a:solidFill>
                <a:latin typeface="Arial"/>
                <a:cs typeface="Arial"/>
              </a:rPr>
              <a:t>saving</a:t>
            </a:r>
            <a:r>
              <a:rPr dirty="0" sz="2800" spc="-275" b="1">
                <a:solidFill>
                  <a:srgbClr val="F6FBF1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6FBF1"/>
                </a:solidFill>
                <a:latin typeface="Arial"/>
                <a:cs typeface="Arial"/>
              </a:rPr>
              <a:t>time.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4055" y="4822257"/>
            <a:ext cx="7048499" cy="281936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386809" y="9238666"/>
            <a:ext cx="52641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20">
                <a:solidFill>
                  <a:srgbClr val="F6FBF1"/>
                </a:solidFill>
                <a:latin typeface="Arial MT"/>
                <a:cs typeface="Arial MT"/>
              </a:rPr>
              <a:t>2025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3299" y="9251073"/>
            <a:ext cx="125793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z="1800" spc="-75" b="1">
                <a:solidFill>
                  <a:srgbClr val="F6FBF1"/>
                </a:solidFill>
                <a:latin typeface="Arial"/>
                <a:cs typeface="Arial"/>
              </a:rPr>
              <a:t>Infosys.com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4307" y="3318547"/>
            <a:ext cx="5893435" cy="1151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15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01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dirty="0" sz="3200" spc="-160" b="1">
                <a:solidFill>
                  <a:srgbClr val="0C2E6B"/>
                </a:solidFill>
                <a:latin typeface="Arial"/>
                <a:cs typeface="Arial"/>
              </a:rPr>
              <a:t>Automated</a:t>
            </a:r>
            <a:r>
              <a:rPr dirty="0" sz="3200" spc="-25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60" b="1">
                <a:solidFill>
                  <a:srgbClr val="0C2E6B"/>
                </a:solidFill>
                <a:latin typeface="Arial"/>
                <a:cs typeface="Arial"/>
              </a:rPr>
              <a:t>Compliance</a:t>
            </a:r>
            <a:r>
              <a:rPr dirty="0" sz="3200" spc="-25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14" b="1">
                <a:solidFill>
                  <a:srgbClr val="0C2E6B"/>
                </a:solidFill>
                <a:latin typeface="Arial"/>
                <a:cs typeface="Arial"/>
              </a:rPr>
              <a:t>Analysis: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84307" y="4490122"/>
            <a:ext cx="7339330" cy="37687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just" marL="12700" marR="5080">
              <a:lnSpc>
                <a:spcPts val="2330"/>
              </a:lnSpc>
              <a:spcBef>
                <a:spcPts val="235"/>
              </a:spcBef>
            </a:pP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Develop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an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AI-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driven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tool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that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17375D"/>
                </a:solidFill>
                <a:latin typeface="Arial"/>
                <a:cs typeface="Arial"/>
              </a:rPr>
              <a:t>automatically</a:t>
            </a:r>
            <a:r>
              <a:rPr dirty="0" sz="2000" spc="35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analyzes</a:t>
            </a:r>
            <a:r>
              <a:rPr dirty="0" sz="2000" spc="3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legal </a:t>
            </a:r>
            <a:r>
              <a:rPr dirty="0" sz="2000" spc="-35" b="1">
                <a:solidFill>
                  <a:srgbClr val="17375D"/>
                </a:solidFill>
                <a:latin typeface="Arial"/>
                <a:cs typeface="Arial"/>
              </a:rPr>
              <a:t>contracts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to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ensure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17375D"/>
                </a:solidFill>
                <a:latin typeface="Arial"/>
                <a:cs typeface="Arial"/>
              </a:rPr>
              <a:t>compliance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with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relevant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17375D"/>
                </a:solidFill>
                <a:latin typeface="Arial"/>
                <a:cs typeface="Arial"/>
              </a:rPr>
              <a:t>regulations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and </a:t>
            </a:r>
            <a:r>
              <a:rPr dirty="0" sz="2000" spc="-30" b="1">
                <a:solidFill>
                  <a:srgbClr val="17375D"/>
                </a:solidFill>
                <a:latin typeface="Arial"/>
                <a:cs typeface="Arial"/>
              </a:rPr>
              <a:t>standards.</a:t>
            </a:r>
            <a:r>
              <a:rPr dirty="0" sz="2000" spc="1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This</a:t>
            </a:r>
            <a:r>
              <a:rPr dirty="0" sz="2000" spc="1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includes</a:t>
            </a:r>
            <a:r>
              <a:rPr dirty="0" sz="2000" spc="10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35" b="1">
                <a:solidFill>
                  <a:srgbClr val="17375D"/>
                </a:solidFill>
                <a:latin typeface="Arial"/>
                <a:cs typeface="Arial"/>
              </a:rPr>
              <a:t>identifying</a:t>
            </a:r>
            <a:r>
              <a:rPr dirty="0" sz="2000" spc="1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clauses</a:t>
            </a:r>
            <a:r>
              <a:rPr dirty="0" sz="2000" spc="10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that</a:t>
            </a:r>
            <a:r>
              <a:rPr dirty="0" sz="2000" spc="1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may</a:t>
            </a:r>
            <a:r>
              <a:rPr dirty="0" sz="2000" spc="10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violate </a:t>
            </a:r>
            <a:r>
              <a:rPr dirty="0" sz="2000" spc="-110" b="1">
                <a:solidFill>
                  <a:srgbClr val="17375D"/>
                </a:solidFill>
                <a:latin typeface="Arial"/>
                <a:cs typeface="Arial"/>
              </a:rPr>
              <a:t>regulatory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  <a:p>
            <a:pPr marL="103505">
              <a:lnSpc>
                <a:spcPts val="5150"/>
              </a:lnSpc>
              <a:spcBef>
                <a:spcPts val="1415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03</a:t>
            </a:r>
            <a:endParaRPr sz="4400">
              <a:latin typeface="Arial"/>
              <a:cs typeface="Arial"/>
            </a:endParaRPr>
          </a:p>
          <a:p>
            <a:pPr marL="103505">
              <a:lnSpc>
                <a:spcPts val="3715"/>
              </a:lnSpc>
            </a:pPr>
            <a:r>
              <a:rPr dirty="0" sz="3200" spc="-204" b="1">
                <a:solidFill>
                  <a:srgbClr val="0C2E6B"/>
                </a:solidFill>
                <a:latin typeface="Arial"/>
                <a:cs typeface="Arial"/>
              </a:rPr>
              <a:t>User-</a:t>
            </a:r>
            <a:r>
              <a:rPr dirty="0" sz="3200" spc="-175" b="1">
                <a:solidFill>
                  <a:srgbClr val="0C2E6B"/>
                </a:solidFill>
                <a:latin typeface="Arial"/>
                <a:cs typeface="Arial"/>
              </a:rPr>
              <a:t>Friendly</a:t>
            </a:r>
            <a:r>
              <a:rPr dirty="0" sz="3200" spc="-27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75" b="1">
                <a:solidFill>
                  <a:srgbClr val="0C2E6B"/>
                </a:solidFill>
                <a:latin typeface="Arial"/>
                <a:cs typeface="Arial"/>
              </a:rPr>
              <a:t>Interface:</a:t>
            </a:r>
            <a:endParaRPr sz="3200">
              <a:latin typeface="Arial"/>
              <a:cs typeface="Arial"/>
            </a:endParaRPr>
          </a:p>
          <a:p>
            <a:pPr algn="just" marL="103505" marR="95250">
              <a:lnSpc>
                <a:spcPts val="2320"/>
              </a:lnSpc>
              <a:spcBef>
                <a:spcPts val="505"/>
              </a:spcBef>
            </a:pP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Create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17375D"/>
                </a:solidFill>
                <a:latin typeface="Arial"/>
                <a:cs typeface="Arial"/>
              </a:rPr>
              <a:t>an</a:t>
            </a:r>
            <a:r>
              <a:rPr dirty="0" sz="2000" spc="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intuitive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17375D"/>
                </a:solidFill>
                <a:latin typeface="Arial"/>
                <a:cs typeface="Arial"/>
              </a:rPr>
              <a:t>user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interface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17375D"/>
                </a:solidFill>
                <a:latin typeface="Arial"/>
                <a:cs typeface="Arial"/>
              </a:rPr>
              <a:t>that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allows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17375D"/>
                </a:solidFill>
                <a:latin typeface="Arial"/>
                <a:cs typeface="Arial"/>
              </a:rPr>
              <a:t>users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17375D"/>
                </a:solidFill>
                <a:latin typeface="Arial"/>
                <a:cs typeface="Arial"/>
              </a:rPr>
              <a:t>to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easily</a:t>
            </a:r>
            <a:r>
              <a:rPr dirty="0" sz="2000" spc="3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upload </a:t>
            </a: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contracts,</a:t>
            </a:r>
            <a:r>
              <a:rPr dirty="0" sz="2000" spc="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17375D"/>
                </a:solidFill>
                <a:latin typeface="Arial"/>
                <a:cs typeface="Arial"/>
              </a:rPr>
              <a:t>view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compliance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reports,</a:t>
            </a:r>
            <a:r>
              <a:rPr dirty="0" sz="2000" spc="3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85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000" spc="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50" b="1">
                <a:solidFill>
                  <a:srgbClr val="17375D"/>
                </a:solidFill>
                <a:latin typeface="Arial"/>
                <a:cs typeface="Arial"/>
              </a:rPr>
              <a:t>access</a:t>
            </a:r>
            <a:r>
              <a:rPr dirty="0" sz="2000" spc="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17375D"/>
                </a:solidFill>
                <a:latin typeface="Arial"/>
                <a:cs typeface="Arial"/>
              </a:rPr>
              <a:t>recommendations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for</a:t>
            </a:r>
            <a:r>
              <a:rPr dirty="0" sz="2000" spc="1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7375D"/>
                </a:solidFill>
                <a:latin typeface="Arial"/>
                <a:cs typeface="Arial"/>
              </a:rPr>
              <a:t>improvements.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The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UI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should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be</a:t>
            </a:r>
            <a:r>
              <a:rPr dirty="0" sz="2000" spc="1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designed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with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best</a:t>
            </a:r>
            <a:r>
              <a:rPr dirty="0" sz="2000" spc="1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UX </a:t>
            </a:r>
            <a:r>
              <a:rPr dirty="0" sz="2000" spc="-120" b="1">
                <a:solidFill>
                  <a:srgbClr val="17375D"/>
                </a:solidFill>
                <a:latin typeface="Arial"/>
                <a:cs typeface="Arial"/>
              </a:rPr>
              <a:t>practices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7375D"/>
                </a:solidFill>
                <a:latin typeface="Arial"/>
                <a:cs typeface="Arial"/>
              </a:rPr>
              <a:t>to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ensure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a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17375D"/>
                </a:solidFill>
                <a:latin typeface="Arial"/>
                <a:cs typeface="Arial"/>
              </a:rPr>
              <a:t>seamless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experience.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41739" y="3290191"/>
            <a:ext cx="8916035" cy="499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15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dirty="0" sz="3200" spc="-175" b="1">
                <a:solidFill>
                  <a:srgbClr val="0C2E6B"/>
                </a:solidFill>
                <a:latin typeface="Arial"/>
                <a:cs typeface="Arial"/>
              </a:rPr>
              <a:t>Natural</a:t>
            </a:r>
            <a:r>
              <a:rPr dirty="0" sz="3200" spc="-3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75" b="1">
                <a:solidFill>
                  <a:srgbClr val="0C2E6B"/>
                </a:solidFill>
                <a:latin typeface="Arial"/>
                <a:cs typeface="Arial"/>
              </a:rPr>
              <a:t>Language</a:t>
            </a:r>
            <a:r>
              <a:rPr dirty="0" sz="3200" spc="-3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80" b="1">
                <a:solidFill>
                  <a:srgbClr val="0C2E6B"/>
                </a:solidFill>
                <a:latin typeface="Arial"/>
                <a:cs typeface="Arial"/>
              </a:rPr>
              <a:t>Processing</a:t>
            </a:r>
            <a:r>
              <a:rPr dirty="0" sz="3200" spc="-3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70" b="1">
                <a:solidFill>
                  <a:srgbClr val="0C2E6B"/>
                </a:solidFill>
                <a:latin typeface="Arial"/>
                <a:cs typeface="Arial"/>
              </a:rPr>
              <a:t>(NLP)</a:t>
            </a:r>
            <a:r>
              <a:rPr dirty="0" sz="3200" spc="-3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0C2E6B"/>
                </a:solidFill>
                <a:latin typeface="Arial"/>
                <a:cs typeface="Arial"/>
              </a:rPr>
              <a:t>Capabilities:</a:t>
            </a:r>
            <a:endParaRPr sz="3200">
              <a:latin typeface="Arial"/>
              <a:cs typeface="Arial"/>
            </a:endParaRPr>
          </a:p>
          <a:p>
            <a:pPr algn="just" marL="12700" marR="5080">
              <a:lnSpc>
                <a:spcPts val="2330"/>
              </a:lnSpc>
              <a:spcBef>
                <a:spcPts val="495"/>
              </a:spcBef>
            </a:pPr>
            <a:r>
              <a:rPr dirty="0" sz="2000" spc="-110" b="1">
                <a:solidFill>
                  <a:srgbClr val="17375D"/>
                </a:solidFill>
                <a:latin typeface="Arial"/>
                <a:cs typeface="Arial"/>
              </a:rPr>
              <a:t>Implement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advanced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17375D"/>
                </a:solidFill>
                <a:latin typeface="Arial"/>
                <a:cs typeface="Arial"/>
              </a:rPr>
              <a:t>NLP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techniques</a:t>
            </a:r>
            <a:r>
              <a:rPr dirty="0" sz="2000" spc="-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to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accurately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17375D"/>
                </a:solidFill>
                <a:latin typeface="Arial"/>
                <a:cs typeface="Arial"/>
              </a:rPr>
              <a:t>interpret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000" spc="-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17375D"/>
                </a:solidFill>
                <a:latin typeface="Arial"/>
                <a:cs typeface="Arial"/>
              </a:rPr>
              <a:t>extract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relevant </a:t>
            </a:r>
            <a:r>
              <a:rPr dirty="0" sz="2000" spc="-85" b="1">
                <a:solidFill>
                  <a:srgbClr val="17375D"/>
                </a:solidFill>
                <a:latin typeface="Arial"/>
                <a:cs typeface="Arial"/>
              </a:rPr>
              <a:t>information</a:t>
            </a:r>
            <a:r>
              <a:rPr dirty="0" sz="2000" spc="-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from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legal</a:t>
            </a:r>
            <a:r>
              <a:rPr dirty="0" sz="2000" spc="-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texts.</a:t>
            </a:r>
            <a:r>
              <a:rPr dirty="0" sz="2000" spc="-4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This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will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7375D"/>
                </a:solidFill>
                <a:latin typeface="Arial"/>
                <a:cs typeface="Arial"/>
              </a:rPr>
              <a:t>enhance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the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tool's </a:t>
            </a:r>
            <a:r>
              <a:rPr dirty="0" sz="2000" spc="-65" b="1">
                <a:solidFill>
                  <a:srgbClr val="17375D"/>
                </a:solidFill>
                <a:latin typeface="Arial"/>
                <a:cs typeface="Arial"/>
              </a:rPr>
              <a:t>ability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to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17375D"/>
                </a:solidFill>
                <a:latin typeface="Arial"/>
                <a:cs typeface="Arial"/>
              </a:rPr>
              <a:t>understand </a:t>
            </a:r>
            <a:r>
              <a:rPr dirty="0" sz="2000" spc="-120" b="1">
                <a:solidFill>
                  <a:srgbClr val="17375D"/>
                </a:solidFill>
                <a:latin typeface="Arial"/>
                <a:cs typeface="Arial"/>
              </a:rPr>
              <a:t>context</a:t>
            </a:r>
            <a:r>
              <a:rPr dirty="0" sz="2000" spc="-21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17375D"/>
                </a:solidFill>
                <a:latin typeface="Arial"/>
                <a:cs typeface="Arial"/>
              </a:rPr>
              <a:t>nuances</a:t>
            </a:r>
            <a:r>
              <a:rPr dirty="0" sz="2000" spc="-19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17375D"/>
                </a:solidFill>
                <a:latin typeface="Arial"/>
                <a:cs typeface="Arial"/>
              </a:rPr>
              <a:t>in</a:t>
            </a:r>
            <a:r>
              <a:rPr dirty="0" sz="2000" spc="-2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17375D"/>
                </a:solidFill>
                <a:latin typeface="Arial"/>
                <a:cs typeface="Arial"/>
              </a:rPr>
              <a:t>legal</a:t>
            </a:r>
            <a:r>
              <a:rPr dirty="0" sz="2000" spc="-19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7375D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ts val="5150"/>
              </a:lnSpc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04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715"/>
              </a:lnSpc>
            </a:pPr>
            <a:r>
              <a:rPr dirty="0" sz="3200" spc="-180" b="1">
                <a:solidFill>
                  <a:srgbClr val="0C2E6B"/>
                </a:solidFill>
                <a:latin typeface="Arial"/>
                <a:cs typeface="Arial"/>
              </a:rPr>
              <a:t>Reporting</a:t>
            </a:r>
            <a:r>
              <a:rPr dirty="0" sz="3200" spc="-33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35" b="1">
                <a:solidFill>
                  <a:srgbClr val="0C2E6B"/>
                </a:solidFill>
                <a:latin typeface="Arial"/>
                <a:cs typeface="Arial"/>
              </a:rPr>
              <a:t>and</a:t>
            </a:r>
            <a:r>
              <a:rPr dirty="0" sz="3200" spc="-32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10" b="1">
                <a:solidFill>
                  <a:srgbClr val="0C2E6B"/>
                </a:solidFill>
                <a:latin typeface="Arial"/>
                <a:cs typeface="Arial"/>
              </a:rPr>
              <a:t>Documentation:</a:t>
            </a:r>
            <a:endParaRPr sz="3200">
              <a:latin typeface="Arial"/>
              <a:cs typeface="Arial"/>
            </a:endParaRPr>
          </a:p>
          <a:p>
            <a:pPr algn="just" marL="12700" marR="1671955">
              <a:lnSpc>
                <a:spcPts val="2330"/>
              </a:lnSpc>
              <a:spcBef>
                <a:spcPts val="495"/>
              </a:spcBef>
            </a:pPr>
            <a:r>
              <a:rPr dirty="0" sz="2000" spc="-95" b="1">
                <a:solidFill>
                  <a:srgbClr val="17375D"/>
                </a:solidFill>
                <a:latin typeface="Arial"/>
                <a:cs typeface="Arial"/>
              </a:rPr>
              <a:t>Generate</a:t>
            </a:r>
            <a:r>
              <a:rPr dirty="0" sz="2000" spc="-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17375D"/>
                </a:solidFill>
                <a:latin typeface="Arial"/>
                <a:cs typeface="Arial"/>
              </a:rPr>
              <a:t>comprehensive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17375D"/>
                </a:solidFill>
                <a:latin typeface="Arial"/>
                <a:cs typeface="Arial"/>
              </a:rPr>
              <a:t>reports</a:t>
            </a:r>
            <a:r>
              <a:rPr dirty="0" sz="2000" spc="-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35" b="1">
                <a:solidFill>
                  <a:srgbClr val="17375D"/>
                </a:solidFill>
                <a:latin typeface="Arial"/>
                <a:cs typeface="Arial"/>
              </a:rPr>
              <a:t>that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17375D"/>
                </a:solidFill>
                <a:latin typeface="Arial"/>
                <a:cs typeface="Arial"/>
              </a:rPr>
              <a:t>detail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17375D"/>
                </a:solidFill>
                <a:latin typeface="Arial"/>
                <a:cs typeface="Arial"/>
              </a:rPr>
              <a:t>compliance</a:t>
            </a:r>
            <a:r>
              <a:rPr dirty="0" sz="2000" spc="-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17375D"/>
                </a:solidFill>
                <a:latin typeface="Arial"/>
                <a:cs typeface="Arial"/>
              </a:rPr>
              <a:t>findings, </a:t>
            </a:r>
            <a:r>
              <a:rPr dirty="0" sz="2000" spc="-95" b="1">
                <a:solidFill>
                  <a:srgbClr val="17375D"/>
                </a:solidFill>
                <a:latin typeface="Arial"/>
                <a:cs typeface="Arial"/>
              </a:rPr>
              <a:t>potential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65" b="1">
                <a:solidFill>
                  <a:srgbClr val="17375D"/>
                </a:solidFill>
                <a:latin typeface="Arial"/>
                <a:cs typeface="Arial"/>
              </a:rPr>
              <a:t>risks,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17375D"/>
                </a:solidFill>
                <a:latin typeface="Arial"/>
                <a:cs typeface="Arial"/>
              </a:rPr>
              <a:t>suggested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17375D"/>
                </a:solidFill>
                <a:latin typeface="Arial"/>
                <a:cs typeface="Arial"/>
              </a:rPr>
              <a:t>actions.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17375D"/>
                </a:solidFill>
                <a:latin typeface="Arial"/>
                <a:cs typeface="Arial"/>
              </a:rPr>
              <a:t>These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17375D"/>
                </a:solidFill>
                <a:latin typeface="Arial"/>
                <a:cs typeface="Arial"/>
              </a:rPr>
              <a:t>reports</a:t>
            </a:r>
            <a:r>
              <a:rPr dirty="0" sz="2000" spc="-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17375D"/>
                </a:solidFill>
                <a:latin typeface="Arial"/>
                <a:cs typeface="Arial"/>
              </a:rPr>
              <a:t>should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 be </a:t>
            </a:r>
            <a:r>
              <a:rPr dirty="0" sz="2000" spc="-130" b="1">
                <a:solidFill>
                  <a:srgbClr val="17375D"/>
                </a:solidFill>
                <a:latin typeface="Arial"/>
                <a:cs typeface="Arial"/>
              </a:rPr>
              <a:t>easily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exportable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40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provide</a:t>
            </a:r>
            <a:r>
              <a:rPr dirty="0" sz="2000" spc="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valuable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17375D"/>
                </a:solidFill>
                <a:latin typeface="Arial"/>
                <a:cs typeface="Arial"/>
              </a:rPr>
              <a:t>insights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17375D"/>
                </a:solidFill>
                <a:latin typeface="Arial"/>
                <a:cs typeface="Arial"/>
              </a:rPr>
              <a:t>for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17375D"/>
                </a:solidFill>
                <a:latin typeface="Arial"/>
                <a:cs typeface="Arial"/>
              </a:rPr>
              <a:t>legal</a:t>
            </a:r>
            <a:r>
              <a:rPr dirty="0" sz="2000" spc="2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130" b="1">
                <a:solidFill>
                  <a:srgbClr val="17375D"/>
                </a:solidFill>
                <a:latin typeface="Arial"/>
                <a:cs typeface="Arial"/>
              </a:rPr>
              <a:t>teams</a:t>
            </a:r>
            <a:r>
              <a:rPr dirty="0" sz="2000" spc="2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7375D"/>
                </a:solidFill>
                <a:latin typeface="Arial"/>
                <a:cs typeface="Arial"/>
              </a:rPr>
              <a:t>and </a:t>
            </a:r>
            <a:r>
              <a:rPr dirty="0" sz="2000" spc="-45" b="1">
                <a:solidFill>
                  <a:srgbClr val="17375D"/>
                </a:solidFill>
                <a:latin typeface="Arial"/>
                <a:cs typeface="Arial"/>
              </a:rPr>
              <a:t>stakeholders.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5"/>
              <a:t>Project</a:t>
            </a:r>
            <a:r>
              <a:rPr dirty="0" spc="685"/>
              <a:t> </a:t>
            </a:r>
            <a:r>
              <a:rPr dirty="0" spc="1370"/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41739" y="3321748"/>
            <a:ext cx="64389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41739" y="4007548"/>
            <a:ext cx="7235825" cy="364362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>
              <a:lnSpc>
                <a:spcPts val="2700"/>
              </a:lnSpc>
              <a:spcBef>
                <a:spcPts val="240"/>
              </a:spcBef>
            </a:pP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Compliance</a:t>
            </a:r>
            <a:r>
              <a:rPr dirty="0" sz="2300" spc="37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Analysis</a:t>
            </a:r>
            <a:r>
              <a:rPr dirty="0" sz="2300" spc="37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Engine:</a:t>
            </a:r>
            <a:r>
              <a:rPr dirty="0" sz="2300" spc="37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37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heart</a:t>
            </a:r>
            <a:r>
              <a:rPr dirty="0" sz="2300" spc="37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of</a:t>
            </a:r>
            <a:r>
              <a:rPr dirty="0" sz="2300" spc="37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37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tool,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this</a:t>
            </a:r>
            <a:r>
              <a:rPr dirty="0" sz="230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module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will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utilize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AI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NLP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techniques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30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analyze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contracts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with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relevant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regulations.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It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will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identify</a:t>
            </a:r>
            <a:r>
              <a:rPr dirty="0" sz="2300" spc="27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key</a:t>
            </a:r>
            <a:r>
              <a:rPr dirty="0" sz="2300" spc="27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clauses,</a:t>
            </a:r>
            <a:r>
              <a:rPr dirty="0" sz="2300" spc="27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flag</a:t>
            </a:r>
            <a:r>
              <a:rPr dirty="0" sz="2300" spc="27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potential</a:t>
            </a:r>
            <a:r>
              <a:rPr dirty="0" sz="2300" spc="275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violations,</a:t>
            </a:r>
            <a:r>
              <a:rPr dirty="0" sz="2300" spc="270">
                <a:solidFill>
                  <a:srgbClr val="0C2E6B"/>
                </a:solidFill>
                <a:latin typeface="Arial MT"/>
                <a:cs typeface="Arial MT"/>
              </a:rPr>
              <a:t> 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and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provide</a:t>
            </a:r>
            <a:r>
              <a:rPr dirty="0" sz="230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insights</a:t>
            </a:r>
            <a:r>
              <a:rPr dirty="0" sz="230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based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on</a:t>
            </a:r>
            <a:r>
              <a:rPr dirty="0" sz="230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analysis</a:t>
            </a: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.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04</a:t>
            </a:r>
            <a:endParaRPr sz="4400">
              <a:latin typeface="Arial"/>
              <a:cs typeface="Arial"/>
            </a:endParaRPr>
          </a:p>
          <a:p>
            <a:pPr algn="just" marL="12700" marR="5080">
              <a:lnSpc>
                <a:spcPts val="2700"/>
              </a:lnSpc>
              <a:spcBef>
                <a:spcPts val="259"/>
              </a:spcBef>
            </a:pPr>
            <a:r>
              <a:rPr dirty="0" sz="2300" b="1">
                <a:solidFill>
                  <a:srgbClr val="17375D"/>
                </a:solidFill>
                <a:latin typeface="Arial"/>
                <a:cs typeface="Arial"/>
              </a:rPr>
              <a:t>Reporting</a:t>
            </a:r>
            <a:r>
              <a:rPr dirty="0" sz="2300" spc="245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17375D"/>
                </a:solidFill>
                <a:latin typeface="Arial"/>
                <a:cs typeface="Arial"/>
              </a:rPr>
              <a:t>and</a:t>
            </a:r>
            <a:r>
              <a:rPr dirty="0" sz="2300" spc="2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17375D"/>
                </a:solidFill>
                <a:latin typeface="Arial"/>
                <a:cs typeface="Arial"/>
              </a:rPr>
              <a:t>Documentation</a:t>
            </a:r>
            <a:r>
              <a:rPr dirty="0" sz="2300" spc="250" b="1">
                <a:solidFill>
                  <a:srgbClr val="17375D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17375D"/>
                </a:solidFill>
                <a:latin typeface="Arial"/>
                <a:cs typeface="Arial"/>
              </a:rPr>
              <a:t>Module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:</a:t>
            </a:r>
            <a:r>
              <a:rPr dirty="0" sz="2300" spc="245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This</a:t>
            </a:r>
            <a:r>
              <a:rPr dirty="0" sz="2300" spc="250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module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will</a:t>
            </a:r>
            <a:r>
              <a:rPr dirty="0" sz="2300" spc="150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generate</a:t>
            </a:r>
            <a:r>
              <a:rPr dirty="0" sz="2300" spc="155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detailed</a:t>
            </a:r>
            <a:r>
              <a:rPr dirty="0" sz="2300" spc="150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compliance</a:t>
            </a:r>
            <a:r>
              <a:rPr dirty="0" sz="2300" spc="155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reports</a:t>
            </a:r>
            <a:r>
              <a:rPr dirty="0" sz="2300" spc="155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based</a:t>
            </a:r>
            <a:r>
              <a:rPr dirty="0" sz="2300" spc="150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on</a:t>
            </a:r>
            <a:r>
              <a:rPr dirty="0" sz="2300" spc="155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the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analysis</a:t>
            </a:r>
            <a:r>
              <a:rPr dirty="0" sz="2300" spc="5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conducted</a:t>
            </a:r>
            <a:r>
              <a:rPr dirty="0" sz="2300" spc="10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by</a:t>
            </a:r>
            <a:r>
              <a:rPr dirty="0" sz="2300" spc="5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the</a:t>
            </a:r>
            <a:r>
              <a:rPr dirty="0" sz="2300" spc="10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engine.</a:t>
            </a:r>
            <a:r>
              <a:rPr dirty="0" sz="2300" spc="5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It</a:t>
            </a:r>
            <a:r>
              <a:rPr dirty="0" sz="2300" spc="10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should</a:t>
            </a:r>
            <a:r>
              <a:rPr dirty="0" sz="2300" spc="5">
                <a:solidFill>
                  <a:srgbClr val="17375D"/>
                </a:solidFill>
                <a:latin typeface="Arial MT"/>
                <a:cs typeface="Arial MT"/>
              </a:rPr>
              <a:t>  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provide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41739" y="7618129"/>
            <a:ext cx="472186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  <a:tab pos="2411095" algn="l"/>
              </a:tabLst>
            </a:pP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clear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insights,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recommendations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689148" y="7618129"/>
            <a:ext cx="2388235" cy="7188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205740">
              <a:lnSpc>
                <a:spcPts val="2700"/>
              </a:lnSpc>
              <a:spcBef>
                <a:spcPts val="240"/>
              </a:spcBef>
              <a:tabLst>
                <a:tab pos="913130" algn="l"/>
                <a:tab pos="1033144" algn="l"/>
                <a:tab pos="2149475" algn="l"/>
              </a:tabLst>
            </a:pP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for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20">
                <a:solidFill>
                  <a:srgbClr val="17375D"/>
                </a:solidFill>
                <a:latin typeface="Arial MT"/>
                <a:cs typeface="Arial MT"/>
              </a:rPr>
              <a:t>compliance 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export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	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reports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in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41739" y="7961029"/>
            <a:ext cx="4655820" cy="7188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  <a:tabLst>
                <a:tab pos="2124710" algn="l"/>
                <a:tab pos="2826385" algn="l"/>
                <a:tab pos="3446145" algn="l"/>
                <a:tab pos="4400550" algn="l"/>
              </a:tabLst>
            </a:pP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improvements,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and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the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ability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17375D"/>
                </a:solidFill>
                <a:latin typeface="Arial MT"/>
                <a:cs typeface="Arial MT"/>
              </a:rPr>
              <a:t>to </a:t>
            </a:r>
            <a:r>
              <a:rPr dirty="0" sz="2300">
                <a:solidFill>
                  <a:srgbClr val="17375D"/>
                </a:solidFill>
                <a:latin typeface="Arial MT"/>
                <a:cs typeface="Arial MT"/>
              </a:rPr>
              <a:t>various</a:t>
            </a:r>
            <a:r>
              <a:rPr dirty="0" sz="2300" spc="-130">
                <a:solidFill>
                  <a:srgbClr val="17375D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17375D"/>
                </a:solidFill>
                <a:latin typeface="Arial MT"/>
                <a:cs typeface="Arial MT"/>
              </a:rPr>
              <a:t>formats.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01</a:t>
            </a:r>
          </a:p>
          <a:p>
            <a:pPr algn="just" marL="50800" marR="43180">
              <a:lnSpc>
                <a:spcPts val="2700"/>
              </a:lnSpc>
              <a:spcBef>
                <a:spcPts val="259"/>
              </a:spcBef>
            </a:pPr>
            <a:r>
              <a:rPr dirty="0" u="none" sz="2300"/>
              <a:t>Contract</a:t>
            </a:r>
            <a:r>
              <a:rPr dirty="0" u="none" sz="2300" spc="484"/>
              <a:t> </a:t>
            </a:r>
            <a:r>
              <a:rPr dirty="0" u="none" sz="2300"/>
              <a:t>Upload</a:t>
            </a:r>
            <a:r>
              <a:rPr dirty="0" u="none" sz="2300" spc="484"/>
              <a:t> </a:t>
            </a:r>
            <a:r>
              <a:rPr dirty="0" u="none" sz="2300"/>
              <a:t>and</a:t>
            </a:r>
            <a:r>
              <a:rPr dirty="0" u="none" sz="2300" spc="484"/>
              <a:t> </a:t>
            </a:r>
            <a:r>
              <a:rPr dirty="0" u="none" sz="2300"/>
              <a:t>Storage</a:t>
            </a:r>
            <a:r>
              <a:rPr dirty="0" u="none" sz="2300" spc="484"/>
              <a:t> </a:t>
            </a:r>
            <a:r>
              <a:rPr dirty="0" u="none" sz="2300"/>
              <a:t>Module:</a:t>
            </a:r>
            <a:r>
              <a:rPr dirty="0" u="none" sz="2300" spc="484"/>
              <a:t> </a:t>
            </a:r>
            <a:r>
              <a:rPr dirty="0" u="none" sz="2300" b="0">
                <a:latin typeface="Arial MT"/>
                <a:cs typeface="Arial MT"/>
              </a:rPr>
              <a:t>This</a:t>
            </a:r>
            <a:r>
              <a:rPr dirty="0" u="none" sz="2300" spc="484" b="0">
                <a:latin typeface="Arial MT"/>
                <a:cs typeface="Arial MT"/>
              </a:rPr>
              <a:t> </a:t>
            </a:r>
            <a:r>
              <a:rPr dirty="0" u="none" sz="2300" spc="-10" b="0">
                <a:latin typeface="Arial MT"/>
                <a:cs typeface="Arial MT"/>
              </a:rPr>
              <a:t>module </a:t>
            </a:r>
            <a:r>
              <a:rPr dirty="0" u="none" sz="2300" b="0">
                <a:latin typeface="Arial MT"/>
                <a:cs typeface="Arial MT"/>
              </a:rPr>
              <a:t>will</a:t>
            </a:r>
            <a:r>
              <a:rPr dirty="0" u="none" sz="2300" spc="47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handle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the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uploading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and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secure</a:t>
            </a:r>
            <a:r>
              <a:rPr dirty="0" u="none" sz="2300" spc="47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storage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of</a:t>
            </a:r>
            <a:r>
              <a:rPr dirty="0" u="none" sz="2300" spc="475" b="0">
                <a:latin typeface="Arial MT"/>
                <a:cs typeface="Arial MT"/>
              </a:rPr>
              <a:t> </a:t>
            </a:r>
            <a:r>
              <a:rPr dirty="0" u="none" sz="2300" spc="-10" b="0">
                <a:latin typeface="Arial MT"/>
                <a:cs typeface="Arial MT"/>
              </a:rPr>
              <a:t>legal </a:t>
            </a:r>
            <a:r>
              <a:rPr dirty="0" u="none" sz="2300" b="0">
                <a:latin typeface="Arial MT"/>
                <a:cs typeface="Arial MT"/>
              </a:rPr>
              <a:t>contracts.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It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should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support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various</a:t>
            </a:r>
            <a:r>
              <a:rPr dirty="0" u="none" sz="2300" spc="6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file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formats</a:t>
            </a:r>
            <a:r>
              <a:rPr dirty="0" u="none" sz="2300" spc="60" b="0">
                <a:latin typeface="Arial MT"/>
                <a:cs typeface="Arial MT"/>
              </a:rPr>
              <a:t>  </a:t>
            </a:r>
            <a:r>
              <a:rPr dirty="0" u="none" sz="2300" spc="-25" b="0">
                <a:latin typeface="Arial MT"/>
                <a:cs typeface="Arial MT"/>
              </a:rPr>
              <a:t>and </a:t>
            </a:r>
            <a:r>
              <a:rPr dirty="0" u="none" sz="2300" b="0">
                <a:latin typeface="Arial MT"/>
                <a:cs typeface="Arial MT"/>
              </a:rPr>
              <a:t>ensure</a:t>
            </a:r>
            <a:r>
              <a:rPr dirty="0" u="none" sz="2300" spc="-9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that</a:t>
            </a:r>
            <a:r>
              <a:rPr dirty="0" u="none" sz="2300" spc="-9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sensitive</a:t>
            </a:r>
            <a:r>
              <a:rPr dirty="0" u="none" sz="2300" spc="-90" b="0">
                <a:latin typeface="Arial MT"/>
                <a:cs typeface="Arial MT"/>
              </a:rPr>
              <a:t> </a:t>
            </a:r>
            <a:r>
              <a:rPr dirty="0" u="none" sz="2300" spc="-10" b="0">
                <a:latin typeface="Arial MT"/>
                <a:cs typeface="Arial MT"/>
              </a:rPr>
              <a:t>information</a:t>
            </a:r>
            <a:r>
              <a:rPr dirty="0" u="none" sz="2300" spc="-9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is</a:t>
            </a:r>
            <a:r>
              <a:rPr dirty="0" u="none" sz="2300" spc="-90" b="0">
                <a:latin typeface="Arial MT"/>
                <a:cs typeface="Arial MT"/>
              </a:rPr>
              <a:t> </a:t>
            </a:r>
            <a:r>
              <a:rPr dirty="0" u="none" sz="2300" spc="-10" b="0">
                <a:latin typeface="Arial MT"/>
                <a:cs typeface="Arial MT"/>
              </a:rPr>
              <a:t>protected.</a:t>
            </a:r>
            <a:endParaRPr sz="2300">
              <a:latin typeface="Arial MT"/>
              <a:cs typeface="Arial MT"/>
            </a:endParaRPr>
          </a:p>
          <a:p>
            <a:pPr marL="141605">
              <a:lnSpc>
                <a:spcPct val="100000"/>
              </a:lnSpc>
              <a:spcBef>
                <a:spcPts val="2600"/>
              </a:spcBef>
            </a:pPr>
            <a:r>
              <a:rPr dirty="0" spc="-25"/>
              <a:t>03</a:t>
            </a:r>
          </a:p>
          <a:p>
            <a:pPr algn="just" marL="141605" marR="133985">
              <a:lnSpc>
                <a:spcPts val="2700"/>
              </a:lnSpc>
              <a:spcBef>
                <a:spcPts val="260"/>
              </a:spcBef>
            </a:pPr>
            <a:r>
              <a:rPr dirty="0" u="none" sz="2300"/>
              <a:t>User</a:t>
            </a:r>
            <a:r>
              <a:rPr dirty="0" u="none" sz="2300" spc="240"/>
              <a:t> </a:t>
            </a:r>
            <a:r>
              <a:rPr dirty="0" u="none" sz="2300"/>
              <a:t>Interface</a:t>
            </a:r>
            <a:r>
              <a:rPr dirty="0" u="none" sz="2300" spc="345"/>
              <a:t> </a:t>
            </a:r>
            <a:r>
              <a:rPr dirty="0" u="none" sz="2300"/>
              <a:t>Module:</a:t>
            </a:r>
            <a:r>
              <a:rPr dirty="0" u="none" sz="2300" spc="350"/>
              <a:t> </a:t>
            </a:r>
            <a:r>
              <a:rPr dirty="0" u="none" sz="2300" b="0">
                <a:latin typeface="Arial MT"/>
                <a:cs typeface="Arial MT"/>
              </a:rPr>
              <a:t>A</a:t>
            </a:r>
            <a:r>
              <a:rPr dirty="0" u="none" sz="2300" spc="345" b="0">
                <a:latin typeface="Arial MT"/>
                <a:cs typeface="Arial MT"/>
              </a:rPr>
              <a:t> </a:t>
            </a:r>
            <a:r>
              <a:rPr dirty="0" u="none" sz="2300" spc="-15" b="0">
                <a:latin typeface="Arial MT"/>
                <a:cs typeface="Arial MT"/>
              </a:rPr>
              <a:t>user-</a:t>
            </a:r>
            <a:r>
              <a:rPr dirty="0" u="none" sz="2300" b="0">
                <a:latin typeface="Arial MT"/>
                <a:cs typeface="Arial MT"/>
              </a:rPr>
              <a:t>friendly</a:t>
            </a:r>
            <a:r>
              <a:rPr dirty="0" u="none" sz="2300" spc="345" b="0">
                <a:latin typeface="Arial MT"/>
                <a:cs typeface="Arial MT"/>
              </a:rPr>
              <a:t> </a:t>
            </a:r>
            <a:r>
              <a:rPr dirty="0" u="none" sz="2300" spc="-35" b="0">
                <a:latin typeface="Arial MT"/>
                <a:cs typeface="Arial MT"/>
              </a:rPr>
              <a:t>i</a:t>
            </a:r>
            <a:r>
              <a:rPr dirty="0" u="none" sz="2300" spc="-30" b="0">
                <a:latin typeface="Arial MT"/>
                <a:cs typeface="Arial MT"/>
              </a:rPr>
              <a:t>nterf</a:t>
            </a:r>
            <a:r>
              <a:rPr dirty="0" u="none" sz="2300" spc="-975" b="0">
                <a:latin typeface="Arial MT"/>
                <a:cs typeface="Arial MT"/>
              </a:rPr>
              <a:t>a</a:t>
            </a:r>
            <a:r>
              <a:rPr dirty="0" u="none" baseline="37037" sz="2700" spc="-22" b="0">
                <a:latin typeface="Arial MT"/>
                <a:cs typeface="Arial MT"/>
              </a:rPr>
              <a:t>.</a:t>
            </a:r>
            <a:r>
              <a:rPr dirty="0" u="none" baseline="37037" sz="2700" spc="3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ce</a:t>
            </a:r>
            <a:r>
              <a:rPr dirty="0" u="none" sz="2300" spc="345" b="0">
                <a:latin typeface="Arial MT"/>
                <a:cs typeface="Arial MT"/>
              </a:rPr>
              <a:t> </a:t>
            </a:r>
            <a:r>
              <a:rPr dirty="0" u="none" sz="2300" spc="-20" b="0">
                <a:latin typeface="Arial MT"/>
                <a:cs typeface="Arial MT"/>
              </a:rPr>
              <a:t>that </a:t>
            </a:r>
            <a:r>
              <a:rPr dirty="0" u="none" sz="2300" b="0">
                <a:latin typeface="Arial MT"/>
                <a:cs typeface="Arial MT"/>
              </a:rPr>
              <a:t>allows</a:t>
            </a:r>
            <a:r>
              <a:rPr dirty="0" u="none" sz="2300" spc="4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users</a:t>
            </a:r>
            <a:r>
              <a:rPr dirty="0" u="none" sz="2300" spc="5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to</a:t>
            </a:r>
            <a:r>
              <a:rPr dirty="0" u="none" sz="2300" spc="4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interact</a:t>
            </a:r>
            <a:r>
              <a:rPr dirty="0" u="none" sz="2300" spc="5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with</a:t>
            </a:r>
            <a:r>
              <a:rPr dirty="0" u="none" sz="2300" spc="4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the</a:t>
            </a:r>
            <a:r>
              <a:rPr dirty="0" u="none" sz="2300" spc="5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tool.</a:t>
            </a:r>
            <a:r>
              <a:rPr dirty="0" u="none" sz="2300" spc="4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This</a:t>
            </a:r>
            <a:r>
              <a:rPr dirty="0" u="none" sz="2300" spc="50" b="0">
                <a:latin typeface="Arial MT"/>
                <a:cs typeface="Arial MT"/>
              </a:rPr>
              <a:t>  </a:t>
            </a:r>
            <a:r>
              <a:rPr dirty="0" u="none" sz="2300" spc="-10" b="0">
                <a:latin typeface="Arial MT"/>
                <a:cs typeface="Arial MT"/>
              </a:rPr>
              <a:t>module </a:t>
            </a:r>
            <a:r>
              <a:rPr dirty="0" u="none" sz="2300" b="0">
                <a:latin typeface="Arial MT"/>
                <a:cs typeface="Arial MT"/>
              </a:rPr>
              <a:t>should</a:t>
            </a:r>
            <a:r>
              <a:rPr dirty="0" u="none" sz="2300" spc="21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facilitate</a:t>
            </a:r>
            <a:r>
              <a:rPr dirty="0" u="none" sz="2300" spc="21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contract</a:t>
            </a:r>
            <a:r>
              <a:rPr dirty="0" u="none" sz="2300" spc="215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uploads,</a:t>
            </a:r>
            <a:r>
              <a:rPr dirty="0" u="none" sz="2300" spc="210" b="0">
                <a:latin typeface="Arial MT"/>
                <a:cs typeface="Arial MT"/>
              </a:rPr>
              <a:t>  </a:t>
            </a:r>
            <a:r>
              <a:rPr dirty="0" u="none" sz="2300" b="0">
                <a:latin typeface="Arial MT"/>
                <a:cs typeface="Arial MT"/>
              </a:rPr>
              <a:t>display</a:t>
            </a:r>
            <a:r>
              <a:rPr dirty="0" u="none" sz="2300" spc="210" b="0">
                <a:latin typeface="Arial MT"/>
                <a:cs typeface="Arial MT"/>
              </a:rPr>
              <a:t>  </a:t>
            </a:r>
            <a:r>
              <a:rPr dirty="0" u="none" sz="2300" spc="-10" b="0">
                <a:latin typeface="Arial MT"/>
                <a:cs typeface="Arial MT"/>
              </a:rPr>
              <a:t>analysis </a:t>
            </a:r>
            <a:r>
              <a:rPr dirty="0" u="none" sz="2300" b="0">
                <a:latin typeface="Arial MT"/>
                <a:cs typeface="Arial MT"/>
              </a:rPr>
              <a:t>results,</a:t>
            </a:r>
            <a:r>
              <a:rPr dirty="0" u="none" sz="2300" spc="1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and</a:t>
            </a:r>
            <a:r>
              <a:rPr dirty="0" u="none" sz="2300" spc="2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generate</a:t>
            </a:r>
            <a:r>
              <a:rPr dirty="0" u="none" sz="2300" spc="2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reports.</a:t>
            </a:r>
            <a:r>
              <a:rPr dirty="0" u="none" sz="2300" spc="15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It</a:t>
            </a:r>
            <a:r>
              <a:rPr dirty="0" u="none" sz="2300" spc="2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should</a:t>
            </a:r>
            <a:r>
              <a:rPr dirty="0" u="none" sz="2300" spc="2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be</a:t>
            </a:r>
            <a:r>
              <a:rPr dirty="0" u="none" sz="2300" spc="2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designed</a:t>
            </a:r>
            <a:r>
              <a:rPr dirty="0" u="none" sz="2300" spc="15" b="0">
                <a:latin typeface="Arial MT"/>
                <a:cs typeface="Arial MT"/>
              </a:rPr>
              <a:t> </a:t>
            </a:r>
            <a:r>
              <a:rPr dirty="0" u="none" sz="2300" spc="-25" b="0">
                <a:latin typeface="Arial MT"/>
                <a:cs typeface="Arial MT"/>
              </a:rPr>
              <a:t>for </a:t>
            </a:r>
            <a:r>
              <a:rPr dirty="0" u="none" sz="2300" b="0">
                <a:latin typeface="Arial MT"/>
                <a:cs typeface="Arial MT"/>
              </a:rPr>
              <a:t>ease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of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use,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ensuring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that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users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can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navigate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b="0">
                <a:latin typeface="Arial MT"/>
                <a:cs typeface="Arial MT"/>
              </a:rPr>
              <a:t>the</a:t>
            </a:r>
            <a:r>
              <a:rPr dirty="0" u="none" sz="2300" spc="160" b="0">
                <a:latin typeface="Arial MT"/>
                <a:cs typeface="Arial MT"/>
              </a:rPr>
              <a:t> </a:t>
            </a:r>
            <a:r>
              <a:rPr dirty="0" u="none" sz="2300" spc="-20" b="0">
                <a:latin typeface="Arial MT"/>
                <a:cs typeface="Arial MT"/>
              </a:rPr>
              <a:t>tool </a:t>
            </a:r>
            <a:r>
              <a:rPr dirty="0" u="none" sz="2300" spc="-10" b="0">
                <a:latin typeface="Arial MT"/>
                <a:cs typeface="Arial MT"/>
              </a:rPr>
              <a:t>effortlessly.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301" y="691835"/>
            <a:ext cx="11145520" cy="243395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260"/>
              </a:spcBef>
            </a:pPr>
            <a:r>
              <a:rPr dirty="0" sz="5300" spc="490"/>
              <a:t>Core</a:t>
            </a:r>
            <a:r>
              <a:rPr dirty="0" sz="5300" spc="310"/>
              <a:t> </a:t>
            </a:r>
            <a:r>
              <a:rPr dirty="0" sz="5300" spc="565"/>
              <a:t>Modules</a:t>
            </a:r>
            <a:r>
              <a:rPr dirty="0" sz="5300" spc="310"/>
              <a:t> </a:t>
            </a:r>
            <a:r>
              <a:rPr dirty="0" sz="5300" spc="565"/>
              <a:t>of</a:t>
            </a:r>
            <a:r>
              <a:rPr dirty="0" sz="5300" spc="310"/>
              <a:t> </a:t>
            </a:r>
            <a:r>
              <a:rPr dirty="0" sz="5300" spc="555"/>
              <a:t>Regulatory </a:t>
            </a:r>
            <a:r>
              <a:rPr dirty="0" sz="5300" spc="600"/>
              <a:t>Compliance</a:t>
            </a:r>
            <a:r>
              <a:rPr dirty="0" sz="5300" spc="300"/>
              <a:t> </a:t>
            </a:r>
            <a:r>
              <a:rPr dirty="0" sz="5300" spc="610"/>
              <a:t>Checker</a:t>
            </a:r>
            <a:r>
              <a:rPr dirty="0" sz="5300" spc="300"/>
              <a:t> </a:t>
            </a:r>
            <a:r>
              <a:rPr dirty="0" sz="5300" spc="570"/>
              <a:t>for</a:t>
            </a:r>
            <a:r>
              <a:rPr dirty="0" sz="5300" spc="300"/>
              <a:t> </a:t>
            </a:r>
            <a:r>
              <a:rPr dirty="0" sz="5300" spc="555"/>
              <a:t>Legal </a:t>
            </a:r>
            <a:r>
              <a:rPr dirty="0" sz="5300" spc="635"/>
              <a:t>Contracts</a:t>
            </a:r>
            <a:r>
              <a:rPr dirty="0" sz="5300" spc="300"/>
              <a:t> </a:t>
            </a:r>
            <a:r>
              <a:rPr dirty="0" sz="5300" spc="790"/>
              <a:t>with</a:t>
            </a:r>
            <a:r>
              <a:rPr dirty="0" sz="5300" spc="300"/>
              <a:t> </a:t>
            </a:r>
            <a:r>
              <a:rPr dirty="0" sz="5300" spc="570"/>
              <a:t>leveraging</a:t>
            </a:r>
            <a:r>
              <a:rPr dirty="0" sz="5300" spc="305"/>
              <a:t> </a:t>
            </a:r>
            <a:r>
              <a:rPr dirty="0" sz="5300" spc="550"/>
              <a:t>Al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28462" y="3921759"/>
            <a:ext cx="626745" cy="47625"/>
          </a:xfrm>
          <a:custGeom>
            <a:avLst/>
            <a:gdLst/>
            <a:ahLst/>
            <a:cxnLst/>
            <a:rect l="l" t="t" r="r" b="b"/>
            <a:pathLst>
              <a:path w="626744" h="47625">
                <a:moveTo>
                  <a:pt x="626193" y="47624"/>
                </a:moveTo>
                <a:lnTo>
                  <a:pt x="0" y="47624"/>
                </a:lnTo>
                <a:lnTo>
                  <a:pt x="0" y="0"/>
                </a:lnTo>
                <a:lnTo>
                  <a:pt x="626193" y="0"/>
                </a:lnTo>
                <a:lnTo>
                  <a:pt x="626193" y="47624"/>
                </a:lnTo>
                <a:close/>
              </a:path>
            </a:pathLst>
          </a:custGeom>
          <a:solidFill>
            <a:srgbClr val="0C2E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84307" y="3321748"/>
            <a:ext cx="16865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Step</a:t>
            </a:r>
            <a:r>
              <a:rPr dirty="0" sz="4400" spc="-2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4400" spc="-50" b="1">
                <a:solidFill>
                  <a:srgbClr val="0C2E6B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4307" y="3969448"/>
            <a:ext cx="7341234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dirty="0" u="heavy" sz="2300" spc="-9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File</a:t>
            </a:r>
            <a:r>
              <a:rPr dirty="0" u="heavy" sz="2300" spc="-22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300" spc="-11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Upload</a:t>
            </a:r>
            <a:r>
              <a:rPr dirty="0" u="heavy" sz="2300" spc="-21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300" spc="-8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and</a:t>
            </a:r>
            <a:r>
              <a:rPr dirty="0" u="heavy" sz="2300" spc="-21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300" spc="-1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Parsing</a:t>
            </a:r>
            <a:r>
              <a:rPr dirty="0" u="heavy" sz="2300" spc="-10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 MT"/>
                <a:cs typeface="Arial MT"/>
              </a:rPr>
              <a:t>: </a:t>
            </a:r>
            <a:endParaRPr sz="2300">
              <a:latin typeface="Arial MT"/>
              <a:cs typeface="Arial MT"/>
            </a:endParaRPr>
          </a:p>
          <a:p>
            <a:pPr algn="just" marL="12700" marR="5080">
              <a:lnSpc>
                <a:spcPts val="2700"/>
              </a:lnSpc>
              <a:spcBef>
                <a:spcPts val="110"/>
              </a:spcBef>
            </a:pPr>
            <a:r>
              <a:rPr dirty="0" sz="2300" spc="-55">
                <a:solidFill>
                  <a:srgbClr val="0C2E6B"/>
                </a:solidFill>
                <a:latin typeface="Arial MT"/>
                <a:cs typeface="Arial MT"/>
              </a:rPr>
              <a:t>Users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65">
                <a:solidFill>
                  <a:srgbClr val="0C2E6B"/>
                </a:solidFill>
                <a:latin typeface="Arial MT"/>
                <a:cs typeface="Arial MT"/>
              </a:rPr>
              <a:t>upload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55">
                <a:solidFill>
                  <a:srgbClr val="0C2E6B"/>
                </a:solidFill>
                <a:latin typeface="Arial MT"/>
                <a:cs typeface="Arial MT"/>
              </a:rPr>
              <a:t>legal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contracts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through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a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web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5">
                <a:solidFill>
                  <a:srgbClr val="0C2E6B"/>
                </a:solidFill>
                <a:latin typeface="Arial MT"/>
                <a:cs typeface="Arial MT"/>
              </a:rPr>
              <a:t>interface,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30">
                <a:solidFill>
                  <a:srgbClr val="0C2E6B"/>
                </a:solidFill>
                <a:latin typeface="Arial MT"/>
                <a:cs typeface="Arial MT"/>
              </a:rPr>
              <a:t>where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application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0C2E6B"/>
                </a:solidFill>
                <a:latin typeface="Arial MT"/>
                <a:cs typeface="Arial MT"/>
              </a:rPr>
              <a:t>securely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C2E6B"/>
                </a:solidFill>
                <a:latin typeface="Arial MT"/>
                <a:cs typeface="Arial MT"/>
              </a:rPr>
              <a:t>stores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C2E6B"/>
                </a:solidFill>
                <a:latin typeface="Arial MT"/>
                <a:cs typeface="Arial MT"/>
              </a:rPr>
              <a:t>parses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60">
                <a:solidFill>
                  <a:srgbClr val="0C2E6B"/>
                </a:solidFill>
                <a:latin typeface="Arial MT"/>
                <a:cs typeface="Arial MT"/>
              </a:rPr>
              <a:t>document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to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extract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text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relevant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clauses</a:t>
            </a: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19902" y="6474357"/>
            <a:ext cx="626745" cy="47625"/>
          </a:xfrm>
          <a:custGeom>
            <a:avLst/>
            <a:gdLst/>
            <a:ahLst/>
            <a:cxnLst/>
            <a:rect l="l" t="t" r="r" b="b"/>
            <a:pathLst>
              <a:path w="626744" h="47625">
                <a:moveTo>
                  <a:pt x="626193" y="47624"/>
                </a:moveTo>
                <a:lnTo>
                  <a:pt x="0" y="47624"/>
                </a:lnTo>
                <a:lnTo>
                  <a:pt x="0" y="0"/>
                </a:lnTo>
                <a:lnTo>
                  <a:pt x="626193" y="0"/>
                </a:lnTo>
                <a:lnTo>
                  <a:pt x="626193" y="47624"/>
                </a:lnTo>
                <a:close/>
              </a:path>
            </a:pathLst>
          </a:custGeom>
          <a:solidFill>
            <a:srgbClr val="0C2E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75747" y="5874345"/>
            <a:ext cx="16865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Step</a:t>
            </a:r>
            <a:r>
              <a:rPr dirty="0" sz="4400" spc="-2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4400" spc="-50" b="1">
                <a:solidFill>
                  <a:srgbClr val="0C2E6B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75747" y="6491489"/>
            <a:ext cx="6692900" cy="14732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300" spc="-125" b="1">
                <a:solidFill>
                  <a:srgbClr val="0C2E6B"/>
                </a:solidFill>
                <a:latin typeface="Arial"/>
                <a:cs typeface="Arial"/>
              </a:rPr>
              <a:t>Results</a:t>
            </a:r>
            <a:r>
              <a:rPr dirty="0" sz="2300" spc="-2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55" b="1">
                <a:solidFill>
                  <a:srgbClr val="0C2E6B"/>
                </a:solidFill>
                <a:latin typeface="Arial"/>
                <a:cs typeface="Arial"/>
              </a:rPr>
              <a:t>Presentation: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380"/>
              </a:spcBef>
            </a:pP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5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analysis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results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are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presented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user,</a:t>
            </a:r>
            <a:r>
              <a:rPr dirty="0" sz="2300" spc="-25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50">
                <a:solidFill>
                  <a:srgbClr val="0C2E6B"/>
                </a:solidFill>
                <a:latin typeface="Arial MT"/>
                <a:cs typeface="Arial MT"/>
              </a:rPr>
              <a:t>highlighting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compliant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5">
                <a:solidFill>
                  <a:srgbClr val="0C2E6B"/>
                </a:solidFill>
                <a:latin typeface="Arial MT"/>
                <a:cs typeface="Arial MT"/>
              </a:rPr>
              <a:t>non-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compliant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clauses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along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with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5">
                <a:solidFill>
                  <a:srgbClr val="0C2E6B"/>
                </a:solidFill>
                <a:latin typeface="Arial MT"/>
                <a:cs typeface="Arial MT"/>
              </a:rPr>
              <a:t>actionable </a:t>
            </a:r>
            <a:r>
              <a:rPr dirty="0" sz="2300" spc="-135">
                <a:solidFill>
                  <a:srgbClr val="0C2E6B"/>
                </a:solidFill>
                <a:latin typeface="Arial MT"/>
                <a:cs typeface="Arial MT"/>
              </a:rPr>
              <a:t>recommendations</a:t>
            </a:r>
            <a:r>
              <a:rPr dirty="0" sz="2300" spc="-2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 spc="-20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50">
                <a:solidFill>
                  <a:srgbClr val="0C2E6B"/>
                </a:solidFill>
                <a:latin typeface="Arial MT"/>
                <a:cs typeface="Arial MT"/>
              </a:rPr>
              <a:t>improvements.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885895" y="3893403"/>
            <a:ext cx="626745" cy="47625"/>
          </a:xfrm>
          <a:custGeom>
            <a:avLst/>
            <a:gdLst/>
            <a:ahLst/>
            <a:cxnLst/>
            <a:rect l="l" t="t" r="r" b="b"/>
            <a:pathLst>
              <a:path w="626745" h="47625">
                <a:moveTo>
                  <a:pt x="626192" y="47624"/>
                </a:moveTo>
                <a:lnTo>
                  <a:pt x="0" y="47624"/>
                </a:lnTo>
                <a:lnTo>
                  <a:pt x="0" y="0"/>
                </a:lnTo>
                <a:lnTo>
                  <a:pt x="626192" y="0"/>
                </a:lnTo>
                <a:lnTo>
                  <a:pt x="626192" y="47624"/>
                </a:lnTo>
                <a:close/>
              </a:path>
            </a:pathLst>
          </a:custGeom>
          <a:solidFill>
            <a:srgbClr val="0C2E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41739" y="3293392"/>
            <a:ext cx="16865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Step</a:t>
            </a:r>
            <a:r>
              <a:rPr dirty="0" sz="4400" spc="-2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4400" spc="-50" b="1">
                <a:solidFill>
                  <a:srgbClr val="0C2E6B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25"/>
              <a:t>How</a:t>
            </a:r>
            <a:r>
              <a:rPr dirty="0" spc="690"/>
              <a:t> </a:t>
            </a:r>
            <a:r>
              <a:rPr dirty="0" spc="1120"/>
              <a:t>Does</a:t>
            </a:r>
            <a:r>
              <a:rPr dirty="0" spc="695"/>
              <a:t> </a:t>
            </a:r>
            <a:r>
              <a:rPr dirty="0" spc="1655"/>
              <a:t>it</a:t>
            </a:r>
            <a:r>
              <a:rPr dirty="0" spc="690"/>
              <a:t> </a:t>
            </a:r>
            <a:r>
              <a:rPr dirty="0" spc="1135"/>
              <a:t>Work?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9825492" y="6474357"/>
            <a:ext cx="626745" cy="47625"/>
          </a:xfrm>
          <a:custGeom>
            <a:avLst/>
            <a:gdLst/>
            <a:ahLst/>
            <a:cxnLst/>
            <a:rect l="l" t="t" r="r" b="b"/>
            <a:pathLst>
              <a:path w="626745" h="47625">
                <a:moveTo>
                  <a:pt x="626192" y="47624"/>
                </a:moveTo>
                <a:lnTo>
                  <a:pt x="0" y="47624"/>
                </a:lnTo>
                <a:lnTo>
                  <a:pt x="0" y="0"/>
                </a:lnTo>
                <a:lnTo>
                  <a:pt x="626192" y="0"/>
                </a:lnTo>
                <a:lnTo>
                  <a:pt x="626192" y="47624"/>
                </a:lnTo>
                <a:close/>
              </a:path>
            </a:pathLst>
          </a:custGeom>
          <a:solidFill>
            <a:srgbClr val="0C2E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781337" y="3941092"/>
            <a:ext cx="7235190" cy="402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>
              <a:lnSpc>
                <a:spcPts val="2730"/>
              </a:lnSpc>
              <a:spcBef>
                <a:spcPts val="100"/>
              </a:spcBef>
            </a:pPr>
            <a:r>
              <a:rPr dirty="0" sz="2300" spc="-135" b="1">
                <a:solidFill>
                  <a:srgbClr val="0C2E6B"/>
                </a:solidFill>
                <a:latin typeface="Arial"/>
                <a:cs typeface="Arial"/>
              </a:rPr>
              <a:t>Compliance</a:t>
            </a:r>
            <a:r>
              <a:rPr dirty="0" sz="2300" spc="-17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Analysis:</a:t>
            </a:r>
            <a:endParaRPr sz="2300">
              <a:latin typeface="Arial"/>
              <a:cs typeface="Arial"/>
            </a:endParaRPr>
          </a:p>
          <a:p>
            <a:pPr marL="73025" marR="5080">
              <a:lnSpc>
                <a:spcPts val="2700"/>
              </a:lnSpc>
              <a:spcBef>
                <a:spcPts val="110"/>
              </a:spcBef>
            </a:pP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extracted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text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is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analyzed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using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5">
                <a:solidFill>
                  <a:srgbClr val="0C2E6B"/>
                </a:solidFill>
                <a:latin typeface="Arial MT"/>
                <a:cs typeface="Arial MT"/>
              </a:rPr>
              <a:t>AI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Natural</a:t>
            </a:r>
            <a:r>
              <a:rPr dirty="0" sz="230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Language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Processing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(NLP)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techniques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evaluate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with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predefined</a:t>
            </a:r>
            <a:r>
              <a:rPr dirty="0" sz="2300" spc="-20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regulatory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5">
                <a:solidFill>
                  <a:srgbClr val="0C2E6B"/>
                </a:solidFill>
                <a:latin typeface="Arial MT"/>
                <a:cs typeface="Arial MT"/>
              </a:rPr>
              <a:t>requirements,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identifying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key</a:t>
            </a:r>
            <a:r>
              <a:rPr dirty="0" sz="2300" spc="-2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clauses</a:t>
            </a:r>
            <a:r>
              <a:rPr dirty="0" sz="2300" spc="-20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and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potential</a:t>
            </a:r>
            <a:r>
              <a:rPr dirty="0" sz="2300" spc="-1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40">
                <a:solidFill>
                  <a:srgbClr val="0C2E6B"/>
                </a:solidFill>
                <a:latin typeface="Arial MT"/>
                <a:cs typeface="Arial MT"/>
              </a:rPr>
              <a:t>violations.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ts val="5190"/>
              </a:lnSpc>
              <a:spcBef>
                <a:spcPts val="1580"/>
              </a:spcBef>
            </a:pPr>
            <a:r>
              <a:rPr dirty="0" u="sng" sz="440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Step</a:t>
            </a:r>
            <a:r>
              <a:rPr dirty="0" sz="4400" spc="-2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4400" spc="-50" b="1">
                <a:solidFill>
                  <a:srgbClr val="0C2E6B"/>
                </a:solidFill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dirty="0" sz="2300" spc="-130" b="1">
                <a:solidFill>
                  <a:srgbClr val="0C2E6B"/>
                </a:solidFill>
                <a:latin typeface="Arial"/>
                <a:cs typeface="Arial"/>
              </a:rPr>
              <a:t>Reporting</a:t>
            </a:r>
            <a:r>
              <a:rPr dirty="0" sz="2300" spc="-23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90" b="1">
                <a:solidFill>
                  <a:srgbClr val="0C2E6B"/>
                </a:solidFill>
                <a:latin typeface="Arial"/>
                <a:cs typeface="Arial"/>
              </a:rPr>
              <a:t>and</a:t>
            </a:r>
            <a:r>
              <a:rPr dirty="0" sz="2300" spc="-23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35" b="1">
                <a:solidFill>
                  <a:srgbClr val="0C2E6B"/>
                </a:solidFill>
                <a:latin typeface="Arial"/>
                <a:cs typeface="Arial"/>
              </a:rPr>
              <a:t>Integration</a:t>
            </a:r>
            <a:endParaRPr sz="2300">
              <a:latin typeface="Arial"/>
              <a:cs typeface="Arial"/>
            </a:endParaRPr>
          </a:p>
          <a:p>
            <a:pPr marL="12700" marR="240029">
              <a:lnSpc>
                <a:spcPts val="2700"/>
              </a:lnSpc>
              <a:spcBef>
                <a:spcPts val="380"/>
              </a:spcBef>
            </a:pP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Users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can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generate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detailed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reports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summarizing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findings,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system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can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integrate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with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external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databases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stay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updated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on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regulatory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changes.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8364"/>
            <a:ext cx="6655334" cy="626744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293676" y="1993498"/>
            <a:ext cx="12994640" cy="6311265"/>
            <a:chOff x="5293676" y="1993498"/>
            <a:chExt cx="12994640" cy="631126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4056" y="2008365"/>
              <a:ext cx="6143942" cy="62960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3676" y="1993498"/>
              <a:ext cx="8229599" cy="62960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4245" y="304417"/>
            <a:ext cx="8526145" cy="1504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700" spc="1220"/>
              <a:t>Architecture</a:t>
            </a:r>
            <a:endParaRPr sz="9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5" y="0"/>
            <a:ext cx="18278475" cy="10287000"/>
          </a:xfrm>
          <a:custGeom>
            <a:avLst/>
            <a:gdLst/>
            <a:ahLst/>
            <a:cxnLst/>
            <a:rect l="l" t="t" r="r" b="b"/>
            <a:pathLst>
              <a:path w="18278475" h="10287000">
                <a:moveTo>
                  <a:pt x="1827847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0286999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75748" y="5874345"/>
            <a:ext cx="5374005" cy="2535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04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200" spc="-114" b="1">
                <a:solidFill>
                  <a:srgbClr val="0C2E6B"/>
                </a:solidFill>
                <a:latin typeface="Arial"/>
                <a:cs typeface="Arial"/>
              </a:rPr>
              <a:t>Document</a:t>
            </a:r>
            <a:r>
              <a:rPr dirty="0" sz="3200" spc="-16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0C2E6B"/>
                </a:solidFill>
                <a:latin typeface="Arial"/>
                <a:cs typeface="Arial"/>
              </a:rPr>
              <a:t>Processing: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180"/>
              </a:spcBef>
            </a:pPr>
            <a:r>
              <a:rPr dirty="0" sz="2200" spc="-80" b="1">
                <a:solidFill>
                  <a:srgbClr val="0C2E6B"/>
                </a:solidFill>
                <a:latin typeface="Arial"/>
                <a:cs typeface="Arial"/>
              </a:rPr>
              <a:t>PyPDF2</a:t>
            </a:r>
            <a:r>
              <a:rPr dirty="0" sz="220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C2E6B"/>
                </a:solidFill>
                <a:latin typeface="Arial"/>
                <a:cs typeface="Arial"/>
              </a:rPr>
              <a:t>&amp;</a:t>
            </a:r>
            <a:r>
              <a:rPr dirty="0" sz="2200" spc="-11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200" spc="-100" b="1">
                <a:solidFill>
                  <a:srgbClr val="0C2E6B"/>
                </a:solidFill>
                <a:latin typeface="Arial"/>
                <a:cs typeface="Arial"/>
              </a:rPr>
              <a:t>python-</a:t>
            </a:r>
            <a:r>
              <a:rPr dirty="0" sz="2200" spc="-85" b="1">
                <a:solidFill>
                  <a:srgbClr val="0C2E6B"/>
                </a:solidFill>
                <a:latin typeface="Arial"/>
                <a:cs typeface="Arial"/>
              </a:rPr>
              <a:t>docx:</a:t>
            </a:r>
            <a:r>
              <a:rPr dirty="0" sz="2200" spc="-11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200" spc="-7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20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C2E6B"/>
                </a:solidFill>
                <a:latin typeface="Arial MT"/>
                <a:cs typeface="Arial MT"/>
              </a:rPr>
              <a:t>parsing</a:t>
            </a:r>
            <a:r>
              <a:rPr dirty="0" sz="220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0C2E6B"/>
                </a:solidFill>
                <a:latin typeface="Arial MT"/>
                <a:cs typeface="Arial MT"/>
              </a:rPr>
              <a:t>PDF </a:t>
            </a:r>
            <a:r>
              <a:rPr dirty="0" sz="2200" spc="-75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0C2E6B"/>
                </a:solidFill>
                <a:latin typeface="Arial MT"/>
                <a:cs typeface="Arial MT"/>
              </a:rPr>
              <a:t>Word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0C2E6B"/>
                </a:solidFill>
                <a:latin typeface="Arial MT"/>
                <a:cs typeface="Arial MT"/>
              </a:rPr>
              <a:t>documents</a:t>
            </a:r>
            <a:r>
              <a:rPr dirty="0" sz="220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0C2E6B"/>
                </a:solidFill>
                <a:latin typeface="Arial MT"/>
                <a:cs typeface="Arial MT"/>
              </a:rPr>
              <a:t>extract</a:t>
            </a:r>
            <a:r>
              <a:rPr dirty="0" sz="220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0C2E6B"/>
                </a:solidFill>
                <a:latin typeface="Arial MT"/>
                <a:cs typeface="Arial MT"/>
              </a:rPr>
              <a:t>text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C2E6B"/>
                </a:solidFill>
                <a:latin typeface="Arial MT"/>
                <a:cs typeface="Arial MT"/>
              </a:rPr>
              <a:t>content. </a:t>
            </a:r>
            <a:r>
              <a:rPr dirty="0" u="sng" sz="2200" spc="-80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S</a:t>
            </a:r>
            <a:r>
              <a:rPr dirty="0" sz="2200" spc="-80" b="1">
                <a:solidFill>
                  <a:srgbClr val="0C2E6B"/>
                </a:solidFill>
                <a:latin typeface="Arial"/>
                <a:cs typeface="Arial"/>
              </a:rPr>
              <a:t>paCy:</a:t>
            </a:r>
            <a:r>
              <a:rPr dirty="0" sz="220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200" spc="-85">
                <a:solidFill>
                  <a:srgbClr val="0C2E6B"/>
                </a:solidFill>
                <a:latin typeface="Arial MT"/>
                <a:cs typeface="Arial MT"/>
              </a:rPr>
              <a:t>Natural</a:t>
            </a:r>
            <a:r>
              <a:rPr dirty="0" sz="220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0C2E6B"/>
                </a:solidFill>
                <a:latin typeface="Arial MT"/>
                <a:cs typeface="Arial MT"/>
              </a:rPr>
              <a:t>Language</a:t>
            </a:r>
            <a:r>
              <a:rPr dirty="0" sz="220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C2E6B"/>
                </a:solidFill>
                <a:latin typeface="Arial MT"/>
                <a:cs typeface="Arial MT"/>
              </a:rPr>
              <a:t>Processing</a:t>
            </a:r>
            <a:r>
              <a:rPr dirty="0" sz="220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0C2E6B"/>
                </a:solidFill>
                <a:latin typeface="Arial MT"/>
                <a:cs typeface="Arial MT"/>
              </a:rPr>
              <a:t>libraries </a:t>
            </a:r>
            <a:r>
              <a:rPr dirty="0" sz="2200" spc="-7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200" spc="-1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C2E6B"/>
                </a:solidFill>
                <a:latin typeface="Arial MT"/>
                <a:cs typeface="Arial MT"/>
              </a:rPr>
              <a:t>analyzing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C2E6B"/>
                </a:solidFill>
                <a:latin typeface="Arial MT"/>
                <a:cs typeface="Arial MT"/>
              </a:rPr>
              <a:t>processing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20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0C2E6B"/>
                </a:solidFill>
                <a:latin typeface="Arial MT"/>
                <a:cs typeface="Arial MT"/>
              </a:rPr>
              <a:t>text.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03299" y="3175798"/>
            <a:ext cx="2037080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0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01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 spc="-20" b="1">
                <a:solidFill>
                  <a:srgbClr val="0C2E6B"/>
                </a:solidFill>
                <a:latin typeface="Arial"/>
                <a:cs typeface="Arial"/>
              </a:rPr>
              <a:t>Frontend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HTML/CSS: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6203" y="4093436"/>
            <a:ext cx="308038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100" algn="l"/>
                <a:tab pos="2247900" algn="l"/>
              </a:tabLst>
            </a:pP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structuring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styling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3299" y="4436336"/>
            <a:ext cx="230568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web</a:t>
            </a:r>
            <a:r>
              <a:rPr dirty="0" sz="2300" spc="-6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interface.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3299" y="4779236"/>
            <a:ext cx="529272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0570" algn="l"/>
                <a:tab pos="2903855" algn="l"/>
                <a:tab pos="4795520" algn="l"/>
              </a:tabLst>
            </a:pP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JavaScript:</a:t>
            </a: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interactivity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3299" y="5122136"/>
            <a:ext cx="437642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dynamic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content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on</a:t>
            </a:r>
            <a:r>
              <a:rPr dirty="0" sz="230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client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side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5053" y="3302861"/>
            <a:ext cx="4635500" cy="185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02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000" spc="-80" b="1">
                <a:solidFill>
                  <a:srgbClr val="0C2E6B"/>
                </a:solidFill>
                <a:latin typeface="Arial"/>
                <a:cs typeface="Arial"/>
              </a:rPr>
              <a:t>Frameworks: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65"/>
              </a:spcBef>
            </a:pPr>
            <a:r>
              <a:rPr dirty="0" sz="2300" spc="-135" b="1">
                <a:solidFill>
                  <a:srgbClr val="0C2E6B"/>
                </a:solidFill>
                <a:latin typeface="Arial"/>
                <a:cs typeface="Arial"/>
              </a:rPr>
              <a:t>Streamlit:</a:t>
            </a:r>
            <a:r>
              <a:rPr dirty="0" sz="2300" spc="-2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building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a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0">
                <a:solidFill>
                  <a:srgbClr val="0C2E6B"/>
                </a:solidFill>
                <a:latin typeface="Arial MT"/>
                <a:cs typeface="Arial MT"/>
              </a:rPr>
              <a:t>responsive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and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modern</a:t>
            </a:r>
            <a:r>
              <a:rPr dirty="0" sz="2300" spc="-23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user</a:t>
            </a:r>
            <a:r>
              <a:rPr dirty="0" sz="2300" spc="-22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30">
                <a:solidFill>
                  <a:srgbClr val="0C2E6B"/>
                </a:solidFill>
                <a:latin typeface="Arial MT"/>
                <a:cs typeface="Arial MT"/>
              </a:rPr>
              <a:t>interface.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Technology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Stack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2572543" y="3303333"/>
            <a:ext cx="1482725" cy="115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03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3000" spc="-145" b="1">
                <a:solidFill>
                  <a:srgbClr val="0C2E6B"/>
                </a:solidFill>
                <a:latin typeface="Arial"/>
                <a:cs typeface="Arial"/>
              </a:rPr>
              <a:t>Backend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572543" y="4436808"/>
            <a:ext cx="515239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3490" algn="l"/>
                <a:tab pos="1831339" algn="l"/>
                <a:tab pos="2458085" algn="l"/>
                <a:tab pos="3585210" algn="l"/>
              </a:tabLst>
            </a:pP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Python:</a:t>
            </a: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As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primary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programming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572543" y="4779708"/>
            <a:ext cx="343789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language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35">
                <a:solidFill>
                  <a:srgbClr val="0C2E6B"/>
                </a:solidFill>
                <a:latin typeface="Arial MT"/>
                <a:cs typeface="Arial MT"/>
              </a:rPr>
              <a:t>server-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side</a:t>
            </a:r>
            <a:r>
              <a:rPr dirty="0" sz="2300" spc="-24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logic.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572543" y="5122608"/>
            <a:ext cx="515239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200" algn="l"/>
                <a:tab pos="2191385" algn="l"/>
                <a:tab pos="3378200" algn="l"/>
              </a:tabLst>
            </a:pPr>
            <a:r>
              <a:rPr dirty="0" sz="2300" spc="-10" b="1">
                <a:solidFill>
                  <a:srgbClr val="0C2E6B"/>
                </a:solidFill>
                <a:latin typeface="Arial"/>
                <a:cs typeface="Arial"/>
              </a:rPr>
              <a:t>FastAPI:</a:t>
            </a:r>
            <a:r>
              <a:rPr dirty="0" sz="2300" b="1">
                <a:solidFill>
                  <a:srgbClr val="0C2E6B"/>
                </a:solidFill>
                <a:latin typeface="Arial"/>
                <a:cs typeface="Arial"/>
              </a:rPr>
              <a:t>	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enable</a:t>
            </a:r>
            <a:r>
              <a:rPr dirty="0" sz="2300">
                <a:solidFill>
                  <a:srgbClr val="0C2E6B"/>
                </a:solidFill>
                <a:latin typeface="Arial MT"/>
                <a:cs typeface="Arial MT"/>
              </a:rPr>
              <a:t>	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communication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29895" y="5902181"/>
            <a:ext cx="4916170" cy="189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05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3200" spc="-150" b="1">
                <a:solidFill>
                  <a:srgbClr val="0C2E6B"/>
                </a:solidFill>
                <a:latin typeface="Arial"/>
                <a:cs typeface="Arial"/>
              </a:rPr>
              <a:t>Machine</a:t>
            </a:r>
            <a:r>
              <a:rPr dirty="0" sz="3200" spc="-26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55" b="1">
                <a:solidFill>
                  <a:srgbClr val="0C2E6B"/>
                </a:solidFill>
                <a:latin typeface="Arial"/>
                <a:cs typeface="Arial"/>
              </a:rPr>
              <a:t>Learning</a:t>
            </a:r>
            <a:r>
              <a:rPr dirty="0" sz="3200" spc="-26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200" spc="-130" b="1">
                <a:solidFill>
                  <a:srgbClr val="0C2E6B"/>
                </a:solidFill>
                <a:latin typeface="Arial"/>
                <a:cs typeface="Arial"/>
              </a:rPr>
              <a:t>Libraries:</a:t>
            </a:r>
            <a:endParaRPr sz="3200">
              <a:latin typeface="Arial"/>
              <a:cs typeface="Arial"/>
            </a:endParaRPr>
          </a:p>
          <a:p>
            <a:pPr marL="12700" marR="274320">
              <a:lnSpc>
                <a:spcPts val="2700"/>
              </a:lnSpc>
              <a:spcBef>
                <a:spcPts val="200"/>
              </a:spcBef>
            </a:pPr>
            <a:r>
              <a:rPr dirty="0" sz="2300" spc="-120" b="1">
                <a:solidFill>
                  <a:srgbClr val="0C2E6B"/>
                </a:solidFill>
                <a:latin typeface="Arial"/>
                <a:cs typeface="Arial"/>
              </a:rPr>
              <a:t>scikit-</a:t>
            </a:r>
            <a:r>
              <a:rPr dirty="0" sz="2300" spc="-110" b="1">
                <a:solidFill>
                  <a:srgbClr val="0C2E6B"/>
                </a:solidFill>
                <a:latin typeface="Arial"/>
                <a:cs typeface="Arial"/>
              </a:rPr>
              <a:t>learn:</a:t>
            </a:r>
            <a:r>
              <a:rPr dirty="0" sz="2300" spc="-18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300" spc="-1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0">
                <a:solidFill>
                  <a:srgbClr val="0C2E6B"/>
                </a:solidFill>
                <a:latin typeface="Arial MT"/>
                <a:cs typeface="Arial MT"/>
              </a:rPr>
              <a:t>implementing</a:t>
            </a:r>
            <a:r>
              <a:rPr dirty="0" sz="2300" spc="-1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machine </a:t>
            </a:r>
            <a:r>
              <a:rPr dirty="0" sz="2300" spc="-114">
                <a:solidFill>
                  <a:srgbClr val="0C2E6B"/>
                </a:solidFill>
                <a:latin typeface="Arial MT"/>
                <a:cs typeface="Arial MT"/>
              </a:rPr>
              <a:t>learning</a:t>
            </a:r>
            <a:r>
              <a:rPr dirty="0" sz="2300" spc="-17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algorithms.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453959" y="5405502"/>
            <a:ext cx="4874260" cy="238760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570"/>
              </a:spcBef>
            </a:pP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between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25">
                <a:solidFill>
                  <a:srgbClr val="0C2E6B"/>
                </a:solidFill>
                <a:latin typeface="Arial MT"/>
                <a:cs typeface="Arial MT"/>
              </a:rPr>
              <a:t>frontend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30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C2E6B"/>
                </a:solidFill>
                <a:latin typeface="Arial MT"/>
                <a:cs typeface="Arial MT"/>
              </a:rPr>
              <a:t>backend.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u="sng" sz="4400" spc="-25" b="1">
                <a:solidFill>
                  <a:srgbClr val="0C2E6B"/>
                </a:solidFill>
                <a:uFill>
                  <a:solidFill>
                    <a:srgbClr val="0C2E6B"/>
                  </a:solidFill>
                </a:uFill>
                <a:latin typeface="Arial"/>
                <a:cs typeface="Arial"/>
              </a:rPr>
              <a:t>06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110" b="1">
                <a:solidFill>
                  <a:srgbClr val="0C2E6B"/>
                </a:solidFill>
                <a:latin typeface="Arial"/>
                <a:cs typeface="Arial"/>
              </a:rPr>
              <a:t>API</a:t>
            </a:r>
            <a:r>
              <a:rPr dirty="0" sz="3000" spc="-28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0C2E6B"/>
                </a:solidFill>
                <a:latin typeface="Arial"/>
                <a:cs typeface="Arial"/>
              </a:rPr>
              <a:t>Key: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65"/>
              </a:spcBef>
            </a:pPr>
            <a:r>
              <a:rPr dirty="0" sz="2300" spc="-100" b="1">
                <a:solidFill>
                  <a:srgbClr val="0C2E6B"/>
                </a:solidFill>
                <a:latin typeface="Arial"/>
                <a:cs typeface="Arial"/>
              </a:rPr>
              <a:t>Groq</a:t>
            </a:r>
            <a:r>
              <a:rPr dirty="0" sz="2300" spc="-2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100" b="1">
                <a:solidFill>
                  <a:srgbClr val="0C2E6B"/>
                </a:solidFill>
                <a:latin typeface="Arial"/>
                <a:cs typeface="Arial"/>
              </a:rPr>
              <a:t>API</a:t>
            </a:r>
            <a:r>
              <a:rPr dirty="0" sz="2300" spc="-21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100" b="1">
                <a:solidFill>
                  <a:srgbClr val="0C2E6B"/>
                </a:solidFill>
                <a:latin typeface="Arial"/>
                <a:cs typeface="Arial"/>
              </a:rPr>
              <a:t>Key:</a:t>
            </a:r>
            <a:r>
              <a:rPr dirty="0" sz="2300" spc="-21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300" spc="-75">
                <a:solidFill>
                  <a:srgbClr val="0C2E6B"/>
                </a:solidFill>
                <a:latin typeface="Arial MT"/>
                <a:cs typeface="Arial MT"/>
              </a:rPr>
              <a:t>As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primary</a:t>
            </a:r>
            <a:r>
              <a:rPr dirty="0" sz="2300" spc="-2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api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80">
                <a:solidFill>
                  <a:srgbClr val="0C2E6B"/>
                </a:solidFill>
                <a:latin typeface="Arial MT"/>
                <a:cs typeface="Arial MT"/>
              </a:rPr>
              <a:t>key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C2E6B"/>
                </a:solidFill>
                <a:latin typeface="Arial MT"/>
                <a:cs typeface="Arial MT"/>
              </a:rPr>
              <a:t>we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used</a:t>
            </a:r>
            <a:r>
              <a:rPr dirty="0" sz="230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0C2E6B"/>
                </a:solidFill>
                <a:latin typeface="Arial MT"/>
                <a:cs typeface="Arial MT"/>
              </a:rPr>
              <a:t>Groq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0C2E6B"/>
                </a:solidFill>
                <a:latin typeface="Arial MT"/>
                <a:cs typeface="Arial MT"/>
              </a:rPr>
              <a:t>Cloud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100">
                <a:solidFill>
                  <a:srgbClr val="0C2E6B"/>
                </a:solidFill>
                <a:latin typeface="Arial MT"/>
                <a:cs typeface="Arial MT"/>
              </a:rPr>
              <a:t>API</a:t>
            </a:r>
            <a:r>
              <a:rPr dirty="0" sz="230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0C2E6B"/>
                </a:solidFill>
                <a:latin typeface="Arial MT"/>
                <a:cs typeface="Arial MT"/>
              </a:rPr>
              <a:t>key.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3390900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4229100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5067299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5905499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6743700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7581899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4" y="8420099"/>
            <a:ext cx="85725" cy="8572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27940" marR="1033780">
              <a:lnSpc>
                <a:spcPts val="3300"/>
              </a:lnSpc>
              <a:spcBef>
                <a:spcPts val="259"/>
              </a:spcBef>
            </a:pPr>
            <a:r>
              <a:rPr dirty="0" spc="-150" b="1">
                <a:latin typeface="Arial"/>
                <a:cs typeface="Arial"/>
              </a:rPr>
              <a:t>Automated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Compliance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45" b="1">
                <a:latin typeface="Arial"/>
                <a:cs typeface="Arial"/>
              </a:rPr>
              <a:t>Analysis: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40"/>
              <a:t>Automatically</a:t>
            </a:r>
            <a:r>
              <a:rPr dirty="0" spc="-225"/>
              <a:t> </a:t>
            </a:r>
            <a:r>
              <a:rPr dirty="0" spc="-145"/>
              <a:t>evaluates</a:t>
            </a:r>
            <a:r>
              <a:rPr dirty="0" spc="-225"/>
              <a:t> </a:t>
            </a:r>
            <a:r>
              <a:rPr dirty="0" spc="-135"/>
              <a:t>legal</a:t>
            </a:r>
            <a:r>
              <a:rPr dirty="0" spc="-225"/>
              <a:t> </a:t>
            </a:r>
            <a:r>
              <a:rPr dirty="0" spc="-140"/>
              <a:t>contracts</a:t>
            </a:r>
            <a:r>
              <a:rPr dirty="0" spc="-225"/>
              <a:t> </a:t>
            </a:r>
            <a:r>
              <a:rPr dirty="0" spc="-140"/>
              <a:t>against</a:t>
            </a:r>
            <a:r>
              <a:rPr dirty="0" spc="-229"/>
              <a:t> </a:t>
            </a:r>
            <a:r>
              <a:rPr dirty="0" spc="-145"/>
              <a:t>regulatory</a:t>
            </a:r>
            <a:r>
              <a:rPr dirty="0" spc="-225"/>
              <a:t> </a:t>
            </a:r>
            <a:r>
              <a:rPr dirty="0" spc="-75"/>
              <a:t>requirements, </a:t>
            </a:r>
            <a:r>
              <a:rPr dirty="0" spc="-145"/>
              <a:t>identifying</a:t>
            </a:r>
            <a:r>
              <a:rPr dirty="0" spc="-225"/>
              <a:t> </a:t>
            </a:r>
            <a:r>
              <a:rPr dirty="0" spc="-145"/>
              <a:t>compliant</a:t>
            </a:r>
            <a:r>
              <a:rPr dirty="0" spc="-220"/>
              <a:t> </a:t>
            </a:r>
            <a:r>
              <a:rPr dirty="0" spc="-120"/>
              <a:t>and</a:t>
            </a:r>
            <a:r>
              <a:rPr dirty="0" spc="-220"/>
              <a:t> </a:t>
            </a:r>
            <a:r>
              <a:rPr dirty="0" spc="-165"/>
              <a:t>non-</a:t>
            </a:r>
            <a:r>
              <a:rPr dirty="0" spc="-145"/>
              <a:t>compliant</a:t>
            </a:r>
            <a:r>
              <a:rPr dirty="0" spc="-220"/>
              <a:t> </a:t>
            </a:r>
            <a:r>
              <a:rPr dirty="0" spc="-10"/>
              <a:t>clauses.</a:t>
            </a:r>
          </a:p>
          <a:p>
            <a:pPr marL="27940" marR="789940">
              <a:lnSpc>
                <a:spcPts val="3300"/>
              </a:lnSpc>
            </a:pPr>
            <a:r>
              <a:rPr dirty="0" spc="-140" b="1">
                <a:latin typeface="Arial"/>
                <a:cs typeface="Arial"/>
              </a:rPr>
              <a:t>Natural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Language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Processing: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40"/>
              <a:t>Utilizes</a:t>
            </a:r>
            <a:r>
              <a:rPr dirty="0" spc="-229"/>
              <a:t> </a:t>
            </a:r>
            <a:r>
              <a:rPr dirty="0" spc="-145"/>
              <a:t>advanced</a:t>
            </a:r>
            <a:r>
              <a:rPr dirty="0" spc="-229"/>
              <a:t> </a:t>
            </a:r>
            <a:r>
              <a:rPr dirty="0" spc="-114"/>
              <a:t>NLP</a:t>
            </a:r>
            <a:r>
              <a:rPr dirty="0" spc="-229"/>
              <a:t> </a:t>
            </a:r>
            <a:r>
              <a:rPr dirty="0" spc="-145"/>
              <a:t>techniques</a:t>
            </a:r>
            <a:r>
              <a:rPr dirty="0" spc="-229"/>
              <a:t> </a:t>
            </a:r>
            <a:r>
              <a:rPr dirty="0" spc="-85"/>
              <a:t>to</a:t>
            </a:r>
            <a:r>
              <a:rPr dirty="0" spc="-225"/>
              <a:t> </a:t>
            </a:r>
            <a:r>
              <a:rPr dirty="0" spc="-145"/>
              <a:t>accurately</a:t>
            </a:r>
            <a:r>
              <a:rPr dirty="0" spc="-229"/>
              <a:t> </a:t>
            </a:r>
            <a:r>
              <a:rPr dirty="0" spc="-145"/>
              <a:t>interpret</a:t>
            </a:r>
            <a:r>
              <a:rPr dirty="0" spc="-229"/>
              <a:t> </a:t>
            </a:r>
            <a:r>
              <a:rPr dirty="0" spc="-120"/>
              <a:t>and</a:t>
            </a:r>
            <a:r>
              <a:rPr dirty="0" spc="-229"/>
              <a:t> </a:t>
            </a:r>
            <a:r>
              <a:rPr dirty="0" spc="-135"/>
              <a:t>extract</a:t>
            </a:r>
            <a:r>
              <a:rPr dirty="0" spc="-229"/>
              <a:t> </a:t>
            </a:r>
            <a:r>
              <a:rPr dirty="0" spc="-20"/>
              <a:t>relevant </a:t>
            </a:r>
            <a:r>
              <a:rPr dirty="0" spc="-150"/>
              <a:t>information</a:t>
            </a:r>
            <a:r>
              <a:rPr dirty="0" spc="-225"/>
              <a:t> </a:t>
            </a:r>
            <a:r>
              <a:rPr dirty="0" spc="-125"/>
              <a:t>from</a:t>
            </a:r>
            <a:r>
              <a:rPr dirty="0" spc="-225"/>
              <a:t> </a:t>
            </a:r>
            <a:r>
              <a:rPr dirty="0" spc="-140"/>
              <a:t>contracts,</a:t>
            </a:r>
            <a:r>
              <a:rPr dirty="0" spc="-225"/>
              <a:t> </a:t>
            </a:r>
            <a:r>
              <a:rPr dirty="0" spc="-150"/>
              <a:t>enhancing</a:t>
            </a:r>
            <a:r>
              <a:rPr dirty="0" spc="-225"/>
              <a:t> </a:t>
            </a:r>
            <a:r>
              <a:rPr dirty="0" spc="-150"/>
              <a:t>understanding</a:t>
            </a:r>
            <a:r>
              <a:rPr dirty="0" spc="-225"/>
              <a:t> </a:t>
            </a:r>
            <a:r>
              <a:rPr dirty="0" spc="-90"/>
              <a:t>of</a:t>
            </a:r>
            <a:r>
              <a:rPr dirty="0" spc="-225"/>
              <a:t> </a:t>
            </a:r>
            <a:r>
              <a:rPr dirty="0" spc="-135"/>
              <a:t>legal</a:t>
            </a:r>
            <a:r>
              <a:rPr dirty="0" spc="-220"/>
              <a:t> </a:t>
            </a:r>
            <a:r>
              <a:rPr dirty="0" spc="-10"/>
              <a:t>language.</a:t>
            </a:r>
          </a:p>
          <a:p>
            <a:pPr marL="27940" marR="255904">
              <a:lnSpc>
                <a:spcPts val="3300"/>
              </a:lnSpc>
            </a:pPr>
            <a:r>
              <a:rPr dirty="0" spc="-165" b="1">
                <a:latin typeface="Arial"/>
                <a:cs typeface="Arial"/>
              </a:rPr>
              <a:t>User-</a:t>
            </a:r>
            <a:r>
              <a:rPr dirty="0" spc="-145" b="1">
                <a:latin typeface="Arial"/>
                <a:cs typeface="Arial"/>
              </a:rPr>
              <a:t>Friendly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45" b="1">
                <a:latin typeface="Arial"/>
                <a:cs typeface="Arial"/>
              </a:rPr>
              <a:t>Interface: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40"/>
              <a:t>Provides</a:t>
            </a:r>
            <a:r>
              <a:rPr dirty="0" spc="-225"/>
              <a:t> </a:t>
            </a:r>
            <a:r>
              <a:rPr dirty="0" spc="-95"/>
              <a:t>an</a:t>
            </a:r>
            <a:r>
              <a:rPr dirty="0" spc="-225"/>
              <a:t> </a:t>
            </a:r>
            <a:r>
              <a:rPr dirty="0" spc="-140"/>
              <a:t>intuitive</a:t>
            </a:r>
            <a:r>
              <a:rPr dirty="0" spc="-225"/>
              <a:t> </a:t>
            </a:r>
            <a:r>
              <a:rPr dirty="0" spc="-120"/>
              <a:t>web</a:t>
            </a:r>
            <a:r>
              <a:rPr dirty="0" spc="-229"/>
              <a:t> </a:t>
            </a:r>
            <a:r>
              <a:rPr dirty="0" spc="-145"/>
              <a:t>interface</a:t>
            </a:r>
            <a:r>
              <a:rPr dirty="0" spc="-225"/>
              <a:t> </a:t>
            </a:r>
            <a:r>
              <a:rPr dirty="0" spc="-110"/>
              <a:t>for</a:t>
            </a:r>
            <a:r>
              <a:rPr dirty="0" spc="-225"/>
              <a:t> </a:t>
            </a:r>
            <a:r>
              <a:rPr dirty="0" spc="-125"/>
              <a:t>easy</a:t>
            </a:r>
            <a:r>
              <a:rPr dirty="0" spc="-225"/>
              <a:t> </a:t>
            </a:r>
            <a:r>
              <a:rPr dirty="0" spc="-140"/>
              <a:t>contract</a:t>
            </a:r>
            <a:r>
              <a:rPr dirty="0" spc="-225"/>
              <a:t> </a:t>
            </a:r>
            <a:r>
              <a:rPr dirty="0" spc="-145"/>
              <a:t>uploads,</a:t>
            </a:r>
            <a:r>
              <a:rPr dirty="0" spc="-229"/>
              <a:t> </a:t>
            </a:r>
            <a:r>
              <a:rPr dirty="0" spc="-140"/>
              <a:t>analysis</a:t>
            </a:r>
            <a:r>
              <a:rPr dirty="0" spc="-225"/>
              <a:t> </a:t>
            </a:r>
            <a:r>
              <a:rPr dirty="0" spc="-135"/>
              <a:t>result</a:t>
            </a:r>
            <a:r>
              <a:rPr dirty="0" spc="-225"/>
              <a:t> </a:t>
            </a:r>
            <a:r>
              <a:rPr dirty="0" spc="-145"/>
              <a:t>viewing,</a:t>
            </a:r>
            <a:r>
              <a:rPr dirty="0" spc="-225"/>
              <a:t> </a:t>
            </a:r>
            <a:r>
              <a:rPr dirty="0" spc="-25"/>
              <a:t>and </a:t>
            </a:r>
            <a:r>
              <a:rPr dirty="0" spc="-140"/>
              <a:t>report</a:t>
            </a:r>
            <a:r>
              <a:rPr dirty="0" spc="-225"/>
              <a:t> </a:t>
            </a:r>
            <a:r>
              <a:rPr dirty="0" spc="-50"/>
              <a:t>generation.</a:t>
            </a:r>
          </a:p>
          <a:p>
            <a:pPr marL="27940" marR="549910">
              <a:lnSpc>
                <a:spcPts val="3300"/>
              </a:lnSpc>
            </a:pPr>
            <a:r>
              <a:rPr dirty="0" spc="-145" b="1">
                <a:latin typeface="Arial"/>
                <a:cs typeface="Arial"/>
              </a:rPr>
              <a:t>Detailed</a:t>
            </a:r>
            <a:r>
              <a:rPr dirty="0" spc="-215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Reporting:</a:t>
            </a:r>
            <a:r>
              <a:rPr dirty="0" spc="-215" b="1">
                <a:latin typeface="Arial"/>
                <a:cs typeface="Arial"/>
              </a:rPr>
              <a:t> </a:t>
            </a:r>
            <a:r>
              <a:rPr dirty="0" spc="-145"/>
              <a:t>Generates</a:t>
            </a:r>
            <a:r>
              <a:rPr dirty="0" spc="-215"/>
              <a:t> </a:t>
            </a:r>
            <a:r>
              <a:rPr dirty="0" spc="-150"/>
              <a:t>comprehensive</a:t>
            </a:r>
            <a:r>
              <a:rPr dirty="0" spc="-215"/>
              <a:t> </a:t>
            </a:r>
            <a:r>
              <a:rPr dirty="0" spc="-150"/>
              <a:t>compliance</a:t>
            </a:r>
            <a:r>
              <a:rPr dirty="0" spc="-215"/>
              <a:t> </a:t>
            </a:r>
            <a:r>
              <a:rPr dirty="0" spc="-140"/>
              <a:t>reports</a:t>
            </a:r>
            <a:r>
              <a:rPr dirty="0" spc="-215"/>
              <a:t> </a:t>
            </a:r>
            <a:r>
              <a:rPr dirty="0" spc="-125"/>
              <a:t>that</a:t>
            </a:r>
            <a:r>
              <a:rPr dirty="0" spc="-215"/>
              <a:t> </a:t>
            </a:r>
            <a:r>
              <a:rPr dirty="0" spc="-145"/>
              <a:t>summarize</a:t>
            </a:r>
            <a:r>
              <a:rPr dirty="0" spc="-215"/>
              <a:t> </a:t>
            </a:r>
            <a:r>
              <a:rPr dirty="0" spc="-145"/>
              <a:t>findings,</a:t>
            </a:r>
            <a:r>
              <a:rPr dirty="0" spc="-215"/>
              <a:t> </a:t>
            </a:r>
            <a:r>
              <a:rPr dirty="0" spc="-145"/>
              <a:t>highlight</a:t>
            </a:r>
            <a:r>
              <a:rPr dirty="0" spc="-215"/>
              <a:t> </a:t>
            </a:r>
            <a:r>
              <a:rPr dirty="0" spc="-130"/>
              <a:t>risks,</a:t>
            </a:r>
            <a:r>
              <a:rPr dirty="0" spc="-215"/>
              <a:t> </a:t>
            </a:r>
            <a:r>
              <a:rPr dirty="0" spc="-25"/>
              <a:t>and </a:t>
            </a:r>
            <a:r>
              <a:rPr dirty="0" spc="-140"/>
              <a:t>provide</a:t>
            </a:r>
            <a:r>
              <a:rPr dirty="0" spc="-235"/>
              <a:t> </a:t>
            </a:r>
            <a:r>
              <a:rPr dirty="0" spc="-145"/>
              <a:t>actionable</a:t>
            </a:r>
            <a:r>
              <a:rPr dirty="0" spc="-229"/>
              <a:t> </a:t>
            </a:r>
            <a:r>
              <a:rPr dirty="0" spc="-80"/>
              <a:t>recommendations.</a:t>
            </a:r>
          </a:p>
          <a:p>
            <a:pPr marL="27940" marR="5080">
              <a:lnSpc>
                <a:spcPts val="3300"/>
              </a:lnSpc>
            </a:pPr>
            <a:r>
              <a:rPr dirty="0" spc="-165" b="1">
                <a:latin typeface="Arial"/>
                <a:cs typeface="Arial"/>
              </a:rPr>
              <a:t>Real-</a:t>
            </a:r>
            <a:r>
              <a:rPr dirty="0" spc="-125" b="1">
                <a:latin typeface="Arial"/>
                <a:cs typeface="Arial"/>
              </a:rPr>
              <a:t>Time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Compliance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Updates: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45"/>
              <a:t>Integrates</a:t>
            </a:r>
            <a:r>
              <a:rPr dirty="0" spc="-229"/>
              <a:t> </a:t>
            </a:r>
            <a:r>
              <a:rPr dirty="0" spc="-125"/>
              <a:t>with</a:t>
            </a:r>
            <a:r>
              <a:rPr dirty="0" spc="-225"/>
              <a:t> </a:t>
            </a:r>
            <a:r>
              <a:rPr dirty="0" spc="-145"/>
              <a:t>external</a:t>
            </a:r>
            <a:r>
              <a:rPr dirty="0" spc="-229"/>
              <a:t> </a:t>
            </a:r>
            <a:r>
              <a:rPr dirty="0" spc="-145"/>
              <a:t>regulatory</a:t>
            </a:r>
            <a:r>
              <a:rPr dirty="0" spc="-225"/>
              <a:t> </a:t>
            </a:r>
            <a:r>
              <a:rPr dirty="0" spc="-145"/>
              <a:t>databases</a:t>
            </a:r>
            <a:r>
              <a:rPr dirty="0" spc="-229"/>
              <a:t> </a:t>
            </a:r>
            <a:r>
              <a:rPr dirty="0" spc="-85"/>
              <a:t>to</a:t>
            </a:r>
            <a:r>
              <a:rPr dirty="0" spc="-225"/>
              <a:t> </a:t>
            </a:r>
            <a:r>
              <a:rPr dirty="0" spc="-140"/>
              <a:t>ensure</a:t>
            </a:r>
            <a:r>
              <a:rPr dirty="0" spc="-229"/>
              <a:t> </a:t>
            </a:r>
            <a:r>
              <a:rPr dirty="0" spc="-114"/>
              <a:t>the</a:t>
            </a:r>
            <a:r>
              <a:rPr dirty="0" spc="-225"/>
              <a:t> </a:t>
            </a:r>
            <a:r>
              <a:rPr dirty="0" spc="-125"/>
              <a:t>tool</a:t>
            </a:r>
            <a:r>
              <a:rPr dirty="0" spc="-229"/>
              <a:t> </a:t>
            </a:r>
            <a:r>
              <a:rPr dirty="0" spc="-80"/>
              <a:t>is</a:t>
            </a:r>
            <a:r>
              <a:rPr dirty="0" spc="-225"/>
              <a:t> </a:t>
            </a:r>
            <a:r>
              <a:rPr dirty="0" spc="-165"/>
              <a:t>up-</a:t>
            </a:r>
            <a:r>
              <a:rPr dirty="0" spc="-150"/>
              <a:t>to-</a:t>
            </a:r>
            <a:r>
              <a:rPr dirty="0" spc="-125"/>
              <a:t>date</a:t>
            </a:r>
            <a:r>
              <a:rPr dirty="0" spc="-229"/>
              <a:t> </a:t>
            </a:r>
            <a:r>
              <a:rPr dirty="0" spc="-20"/>
              <a:t>with </a:t>
            </a:r>
            <a:r>
              <a:rPr dirty="0" spc="-114"/>
              <a:t>the</a:t>
            </a:r>
            <a:r>
              <a:rPr dirty="0" spc="-225"/>
              <a:t> </a:t>
            </a:r>
            <a:r>
              <a:rPr dirty="0" spc="-135"/>
              <a:t>latest</a:t>
            </a:r>
            <a:r>
              <a:rPr dirty="0" spc="-220"/>
              <a:t> </a:t>
            </a:r>
            <a:r>
              <a:rPr dirty="0" spc="-150"/>
              <a:t>compliance</a:t>
            </a:r>
            <a:r>
              <a:rPr dirty="0" spc="-220"/>
              <a:t> </a:t>
            </a:r>
            <a:r>
              <a:rPr dirty="0" spc="-60"/>
              <a:t>requirements.</a:t>
            </a:r>
          </a:p>
          <a:p>
            <a:pPr marL="27940" marR="172720">
              <a:lnSpc>
                <a:spcPts val="3300"/>
              </a:lnSpc>
            </a:pPr>
            <a:r>
              <a:rPr dirty="0" spc="-150" b="1">
                <a:latin typeface="Arial"/>
                <a:cs typeface="Arial"/>
              </a:rPr>
              <a:t>Feedback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Mechanism:</a:t>
            </a:r>
            <a:r>
              <a:rPr dirty="0" spc="-229" b="1">
                <a:latin typeface="Arial"/>
                <a:cs typeface="Arial"/>
              </a:rPr>
              <a:t> </a:t>
            </a:r>
            <a:r>
              <a:rPr dirty="0" spc="-135"/>
              <a:t>Allows</a:t>
            </a:r>
            <a:r>
              <a:rPr dirty="0" spc="-229"/>
              <a:t> </a:t>
            </a:r>
            <a:r>
              <a:rPr dirty="0" spc="-130"/>
              <a:t>users</a:t>
            </a:r>
            <a:r>
              <a:rPr dirty="0" spc="-229"/>
              <a:t> </a:t>
            </a:r>
            <a:r>
              <a:rPr dirty="0" spc="-85"/>
              <a:t>to</a:t>
            </a:r>
            <a:r>
              <a:rPr dirty="0" spc="-229"/>
              <a:t> </a:t>
            </a:r>
            <a:r>
              <a:rPr dirty="0" spc="-140"/>
              <a:t>provide</a:t>
            </a:r>
            <a:r>
              <a:rPr dirty="0" spc="-229"/>
              <a:t> </a:t>
            </a:r>
            <a:r>
              <a:rPr dirty="0" spc="-145"/>
              <a:t>feedback</a:t>
            </a:r>
            <a:r>
              <a:rPr dirty="0" spc="-229"/>
              <a:t> </a:t>
            </a:r>
            <a:r>
              <a:rPr dirty="0" spc="-95"/>
              <a:t>on</a:t>
            </a:r>
            <a:r>
              <a:rPr dirty="0" spc="-229"/>
              <a:t> </a:t>
            </a:r>
            <a:r>
              <a:rPr dirty="0" spc="-140"/>
              <a:t>analysis</a:t>
            </a:r>
            <a:r>
              <a:rPr dirty="0" spc="-229"/>
              <a:t> </a:t>
            </a:r>
            <a:r>
              <a:rPr dirty="0" spc="-140"/>
              <a:t>results,</a:t>
            </a:r>
            <a:r>
              <a:rPr dirty="0" spc="-229"/>
              <a:t> </a:t>
            </a:r>
            <a:r>
              <a:rPr dirty="0" spc="-145"/>
              <a:t>enabling</a:t>
            </a:r>
            <a:r>
              <a:rPr dirty="0" spc="-229"/>
              <a:t> </a:t>
            </a:r>
            <a:r>
              <a:rPr dirty="0" spc="-145"/>
              <a:t>continuous</a:t>
            </a:r>
            <a:r>
              <a:rPr dirty="0" spc="-229"/>
              <a:t> </a:t>
            </a:r>
            <a:r>
              <a:rPr dirty="0" spc="-150"/>
              <a:t>improvement</a:t>
            </a:r>
            <a:r>
              <a:rPr dirty="0" spc="-229"/>
              <a:t> </a:t>
            </a:r>
            <a:r>
              <a:rPr dirty="0" spc="-25"/>
              <a:t>of </a:t>
            </a:r>
            <a:r>
              <a:rPr dirty="0" spc="-114"/>
              <a:t>the</a:t>
            </a:r>
            <a:r>
              <a:rPr dirty="0" spc="-225"/>
              <a:t> </a:t>
            </a:r>
            <a:r>
              <a:rPr dirty="0" spc="-150"/>
              <a:t>compliance</a:t>
            </a:r>
            <a:r>
              <a:rPr dirty="0" spc="-220"/>
              <a:t> </a:t>
            </a:r>
            <a:r>
              <a:rPr dirty="0" spc="-10"/>
              <a:t>engine.</a:t>
            </a:r>
          </a:p>
          <a:p>
            <a:pPr marL="27940" marR="333375">
              <a:lnSpc>
                <a:spcPts val="3300"/>
              </a:lnSpc>
            </a:pPr>
            <a:r>
              <a:rPr dirty="0" spc="-140" b="1">
                <a:latin typeface="Arial"/>
                <a:cs typeface="Arial"/>
              </a:rPr>
              <a:t>Secure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Document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50" b="1">
                <a:latin typeface="Arial"/>
                <a:cs typeface="Arial"/>
              </a:rPr>
              <a:t>Handling:</a:t>
            </a:r>
            <a:r>
              <a:rPr dirty="0" spc="-225" b="1">
                <a:latin typeface="Arial"/>
                <a:cs typeface="Arial"/>
              </a:rPr>
              <a:t> </a:t>
            </a:r>
            <a:r>
              <a:rPr dirty="0" spc="-140"/>
              <a:t>Ensures</a:t>
            </a:r>
            <a:r>
              <a:rPr dirty="0" spc="-225"/>
              <a:t> </a:t>
            </a:r>
            <a:r>
              <a:rPr dirty="0" spc="-125"/>
              <a:t>that</a:t>
            </a:r>
            <a:r>
              <a:rPr dirty="0" spc="-225"/>
              <a:t> </a:t>
            </a:r>
            <a:r>
              <a:rPr dirty="0" spc="-150"/>
              <a:t>uploaded</a:t>
            </a:r>
            <a:r>
              <a:rPr dirty="0" spc="-225"/>
              <a:t> </a:t>
            </a:r>
            <a:r>
              <a:rPr dirty="0" spc="-140"/>
              <a:t>contracts</a:t>
            </a:r>
            <a:r>
              <a:rPr dirty="0" spc="-225"/>
              <a:t> </a:t>
            </a:r>
            <a:r>
              <a:rPr dirty="0" spc="-114"/>
              <a:t>are</a:t>
            </a:r>
            <a:r>
              <a:rPr dirty="0" spc="-225"/>
              <a:t> </a:t>
            </a:r>
            <a:r>
              <a:rPr dirty="0" spc="-135"/>
              <a:t>stored</a:t>
            </a:r>
            <a:r>
              <a:rPr dirty="0" spc="-225"/>
              <a:t> </a:t>
            </a:r>
            <a:r>
              <a:rPr dirty="0" spc="-140"/>
              <a:t>securely,</a:t>
            </a:r>
            <a:r>
              <a:rPr dirty="0" spc="-225"/>
              <a:t> </a:t>
            </a:r>
            <a:r>
              <a:rPr dirty="0" spc="-125"/>
              <a:t>with</a:t>
            </a:r>
            <a:r>
              <a:rPr dirty="0" spc="-225"/>
              <a:t> </a:t>
            </a:r>
            <a:r>
              <a:rPr dirty="0" spc="-150"/>
              <a:t>appropriate</a:t>
            </a:r>
            <a:r>
              <a:rPr dirty="0" spc="-225"/>
              <a:t> </a:t>
            </a:r>
            <a:r>
              <a:rPr dirty="0" spc="-145"/>
              <a:t>measures</a:t>
            </a:r>
            <a:r>
              <a:rPr dirty="0" spc="-225"/>
              <a:t> </a:t>
            </a:r>
            <a:r>
              <a:rPr dirty="0" spc="-25"/>
              <a:t>in </a:t>
            </a:r>
            <a:r>
              <a:rPr dirty="0" spc="-135"/>
              <a:t>place</a:t>
            </a:r>
            <a:r>
              <a:rPr dirty="0" spc="-235"/>
              <a:t> </a:t>
            </a:r>
            <a:r>
              <a:rPr dirty="0" spc="-85"/>
              <a:t>to</a:t>
            </a:r>
            <a:r>
              <a:rPr dirty="0" spc="-235"/>
              <a:t> </a:t>
            </a:r>
            <a:r>
              <a:rPr dirty="0" spc="-140"/>
              <a:t>protect</a:t>
            </a:r>
            <a:r>
              <a:rPr dirty="0" spc="-235"/>
              <a:t> </a:t>
            </a:r>
            <a:r>
              <a:rPr dirty="0" spc="-140"/>
              <a:t>sensitive</a:t>
            </a:r>
            <a:r>
              <a:rPr dirty="0" spc="-235"/>
              <a:t> </a:t>
            </a:r>
            <a:r>
              <a:rPr dirty="0" spc="-50"/>
              <a:t>information.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90"/>
              <a:t>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70490" y="0"/>
            <a:ext cx="11193780" cy="4066540"/>
          </a:xfrm>
          <a:custGeom>
            <a:avLst/>
            <a:gdLst/>
            <a:ahLst/>
            <a:cxnLst/>
            <a:rect l="l" t="t" r="r" b="b"/>
            <a:pathLst>
              <a:path w="11193780" h="4066540">
                <a:moveTo>
                  <a:pt x="11193676" y="4066383"/>
                </a:moveTo>
                <a:lnTo>
                  <a:pt x="0" y="4066383"/>
                </a:lnTo>
                <a:lnTo>
                  <a:pt x="0" y="0"/>
                </a:lnTo>
                <a:lnTo>
                  <a:pt x="11193676" y="0"/>
                </a:lnTo>
                <a:lnTo>
                  <a:pt x="11193676" y="4066383"/>
                </a:lnTo>
                <a:close/>
              </a:path>
            </a:pathLst>
          </a:custGeom>
          <a:solidFill>
            <a:srgbClr val="F6FB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2789909"/>
            <a:ext cx="105118" cy="10511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1513" y="2570547"/>
            <a:ext cx="16830675" cy="60655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1665605">
              <a:lnSpc>
                <a:spcPts val="3390"/>
              </a:lnSpc>
              <a:spcBef>
                <a:spcPts val="254"/>
              </a:spcBef>
            </a:pP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Enhanced</a:t>
            </a:r>
            <a:r>
              <a:rPr dirty="0" sz="285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AI</a:t>
            </a:r>
            <a:r>
              <a:rPr dirty="0" sz="2850" spc="-11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Capabilities:</a:t>
            </a:r>
            <a:r>
              <a:rPr dirty="0" sz="285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Implement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machine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learning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algorithms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improve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accuracy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25">
                <a:solidFill>
                  <a:srgbClr val="0C2E6B"/>
                </a:solidFill>
                <a:latin typeface="Arial MT"/>
                <a:cs typeface="Arial MT"/>
              </a:rPr>
              <a:t>of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analysis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adapt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evolving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regulatory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landscapes.</a:t>
            </a:r>
            <a:endParaRPr sz="2850">
              <a:latin typeface="Arial MT"/>
              <a:cs typeface="Arial MT"/>
            </a:endParaRPr>
          </a:p>
          <a:p>
            <a:pPr marL="12700" marR="428625">
              <a:lnSpc>
                <a:spcPts val="3390"/>
              </a:lnSpc>
              <a:spcBef>
                <a:spcPts val="5"/>
              </a:spcBef>
            </a:pPr>
            <a:r>
              <a:rPr dirty="0" sz="2850" spc="-20" b="1">
                <a:solidFill>
                  <a:srgbClr val="0C2E6B"/>
                </a:solidFill>
                <a:latin typeface="Arial"/>
                <a:cs typeface="Arial"/>
              </a:rPr>
              <a:t>Multi-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Language</a:t>
            </a:r>
            <a:r>
              <a:rPr dirty="0" sz="2850" spc="-1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Support:</a:t>
            </a:r>
            <a:r>
              <a:rPr dirty="0" sz="2850" spc="-9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Expand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tool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support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multiple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languages,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allowing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users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from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different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regions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utilize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checker.</a:t>
            </a:r>
            <a:endParaRPr sz="2850">
              <a:latin typeface="Arial MT"/>
              <a:cs typeface="Arial MT"/>
            </a:endParaRPr>
          </a:p>
          <a:p>
            <a:pPr marL="12700" marR="577215">
              <a:lnSpc>
                <a:spcPts val="3390"/>
              </a:lnSpc>
              <a:spcBef>
                <a:spcPts val="10"/>
              </a:spcBef>
            </a:pP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Integration</a:t>
            </a:r>
            <a:r>
              <a:rPr dirty="0" sz="2850" spc="-1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with</a:t>
            </a:r>
            <a:r>
              <a:rPr dirty="0" sz="2850" spc="-1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Legal</a:t>
            </a:r>
            <a:r>
              <a:rPr dirty="0" sz="2850" spc="-1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Management</a:t>
            </a:r>
            <a:r>
              <a:rPr dirty="0" sz="285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Systems:</a:t>
            </a:r>
            <a:r>
              <a:rPr dirty="0" sz="2850" spc="-1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Develop</a:t>
            </a:r>
            <a:r>
              <a:rPr dirty="0" sz="285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integrations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with</a:t>
            </a:r>
            <a:r>
              <a:rPr dirty="0" sz="285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popular</a:t>
            </a:r>
            <a:r>
              <a:rPr dirty="0" sz="2850" spc="-1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legal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management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software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seamless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workflow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data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sharing.</a:t>
            </a:r>
            <a:endParaRPr sz="2850">
              <a:latin typeface="Arial MT"/>
              <a:cs typeface="Arial MT"/>
            </a:endParaRPr>
          </a:p>
          <a:p>
            <a:pPr marL="12700" marR="379095">
              <a:lnSpc>
                <a:spcPts val="3390"/>
              </a:lnSpc>
              <a:spcBef>
                <a:spcPts val="5"/>
              </a:spcBef>
            </a:pP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User</a:t>
            </a:r>
            <a:r>
              <a:rPr dirty="0" sz="285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Role</a:t>
            </a:r>
            <a:r>
              <a:rPr dirty="0" sz="2850" spc="-11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Management:</a:t>
            </a:r>
            <a:r>
              <a:rPr dirty="0" sz="2850" spc="-114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Introduce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advanced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user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management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features,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allowing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for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different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access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levels</a:t>
            </a:r>
            <a:r>
              <a:rPr dirty="0" sz="285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85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roles</a:t>
            </a:r>
            <a:r>
              <a:rPr dirty="0" sz="285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within</a:t>
            </a:r>
            <a:r>
              <a:rPr dirty="0" sz="2850" spc="-8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the</a:t>
            </a:r>
            <a:r>
              <a:rPr dirty="0" sz="2850" spc="-8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application.</a:t>
            </a: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ts val="3390"/>
              </a:lnSpc>
              <a:spcBef>
                <a:spcPts val="10"/>
              </a:spcBef>
            </a:pP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Custom</a:t>
            </a:r>
            <a:r>
              <a:rPr dirty="0" sz="2850" spc="-10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Compliance</a:t>
            </a:r>
            <a:r>
              <a:rPr dirty="0" sz="2850" spc="-1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Criteria:</a:t>
            </a:r>
            <a:r>
              <a:rPr dirty="0" sz="2850" spc="-10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Allow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users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define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customize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criteria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based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on</a:t>
            </a:r>
            <a:r>
              <a:rPr dirty="0" sz="2850" spc="-10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specific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regulations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or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organizational</a:t>
            </a:r>
            <a:r>
              <a:rPr dirty="0" sz="2850" spc="-10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needs.</a:t>
            </a:r>
            <a:endParaRPr sz="2850">
              <a:latin typeface="Arial MT"/>
              <a:cs typeface="Arial MT"/>
            </a:endParaRPr>
          </a:p>
          <a:p>
            <a:pPr marL="12700" marR="845819">
              <a:lnSpc>
                <a:spcPts val="3390"/>
              </a:lnSpc>
              <a:spcBef>
                <a:spcPts val="5"/>
              </a:spcBef>
            </a:pP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Audit</a:t>
            </a:r>
            <a:r>
              <a:rPr dirty="0" sz="2850" spc="-95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Trail</a:t>
            </a:r>
            <a:r>
              <a:rPr dirty="0" sz="2850" spc="-9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and</a:t>
            </a:r>
            <a:r>
              <a:rPr dirty="0" sz="2850" spc="-9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b="1">
                <a:solidFill>
                  <a:srgbClr val="0C2E6B"/>
                </a:solidFill>
                <a:latin typeface="Arial"/>
                <a:cs typeface="Arial"/>
              </a:rPr>
              <a:t>Logging:</a:t>
            </a:r>
            <a:r>
              <a:rPr dirty="0" sz="2850" spc="-9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Implement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detailed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logging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of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user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actions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and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changes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to</a:t>
            </a:r>
            <a:r>
              <a:rPr dirty="0" sz="2850" spc="-9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documents</a:t>
            </a:r>
            <a:r>
              <a:rPr dirty="0" sz="2850" spc="-9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25">
                <a:solidFill>
                  <a:srgbClr val="0C2E6B"/>
                </a:solidFill>
                <a:latin typeface="Arial MT"/>
                <a:cs typeface="Arial MT"/>
              </a:rPr>
              <a:t>for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850" spc="-15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>
                <a:solidFill>
                  <a:srgbClr val="0C2E6B"/>
                </a:solidFill>
                <a:latin typeface="Arial MT"/>
                <a:cs typeface="Arial MT"/>
              </a:rPr>
              <a:t>auditing</a:t>
            </a:r>
            <a:r>
              <a:rPr dirty="0" sz="2850" spc="-15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purposes.</a:t>
            </a:r>
            <a:endParaRPr sz="2850">
              <a:latin typeface="Arial MT"/>
              <a:cs typeface="Arial MT"/>
            </a:endParaRPr>
          </a:p>
          <a:p>
            <a:pPr marL="12700" marR="612140">
              <a:lnSpc>
                <a:spcPts val="3390"/>
              </a:lnSpc>
              <a:spcBef>
                <a:spcPts val="10"/>
              </a:spcBef>
            </a:pPr>
            <a:r>
              <a:rPr dirty="0" sz="2850" spc="-140" b="1">
                <a:solidFill>
                  <a:srgbClr val="0C2E6B"/>
                </a:solidFill>
                <a:latin typeface="Arial"/>
                <a:cs typeface="Arial"/>
              </a:rPr>
              <a:t>Interactive</a:t>
            </a:r>
            <a:r>
              <a:rPr dirty="0" sz="2850" spc="-2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spc="-140" b="1">
                <a:solidFill>
                  <a:srgbClr val="0C2E6B"/>
                </a:solidFill>
                <a:latin typeface="Arial"/>
                <a:cs typeface="Arial"/>
              </a:rPr>
              <a:t>Dashboards:</a:t>
            </a:r>
            <a:r>
              <a:rPr dirty="0" sz="2850" spc="-220" b="1">
                <a:solidFill>
                  <a:srgbClr val="0C2E6B"/>
                </a:solidFill>
                <a:latin typeface="Arial"/>
                <a:cs typeface="Arial"/>
              </a:rPr>
              <a:t> </a:t>
            </a:r>
            <a:r>
              <a:rPr dirty="0" sz="2850" spc="-135">
                <a:solidFill>
                  <a:srgbClr val="0C2E6B"/>
                </a:solidFill>
                <a:latin typeface="Arial MT"/>
                <a:cs typeface="Arial MT"/>
              </a:rPr>
              <a:t>Develop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40">
                <a:solidFill>
                  <a:srgbClr val="0C2E6B"/>
                </a:solidFill>
                <a:latin typeface="Arial MT"/>
                <a:cs typeface="Arial MT"/>
              </a:rPr>
              <a:t>interactive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40">
                <a:solidFill>
                  <a:srgbClr val="0C2E6B"/>
                </a:solidFill>
                <a:latin typeface="Arial MT"/>
                <a:cs typeface="Arial MT"/>
              </a:rPr>
              <a:t>dashboards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10">
                <a:solidFill>
                  <a:srgbClr val="0C2E6B"/>
                </a:solidFill>
                <a:latin typeface="Arial MT"/>
                <a:cs typeface="Arial MT"/>
              </a:rPr>
              <a:t>that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35">
                <a:solidFill>
                  <a:srgbClr val="0C2E6B"/>
                </a:solidFill>
                <a:latin typeface="Arial MT"/>
                <a:cs typeface="Arial MT"/>
              </a:rPr>
              <a:t>provide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30">
                <a:solidFill>
                  <a:srgbClr val="0C2E6B"/>
                </a:solidFill>
                <a:latin typeface="Arial MT"/>
                <a:cs typeface="Arial MT"/>
              </a:rPr>
              <a:t>visual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35">
                <a:solidFill>
                  <a:srgbClr val="0C2E6B"/>
                </a:solidFill>
                <a:latin typeface="Arial MT"/>
                <a:cs typeface="Arial MT"/>
              </a:rPr>
              <a:t>insights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into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40">
                <a:solidFill>
                  <a:srgbClr val="0C2E6B"/>
                </a:solidFill>
                <a:latin typeface="Arial MT"/>
                <a:cs typeface="Arial MT"/>
              </a:rPr>
              <a:t>compliance</a:t>
            </a:r>
            <a:r>
              <a:rPr dirty="0" sz="2850" spc="-21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25">
                <a:solidFill>
                  <a:srgbClr val="0C2E6B"/>
                </a:solidFill>
                <a:latin typeface="Arial MT"/>
                <a:cs typeface="Arial MT"/>
              </a:rPr>
              <a:t>trends</a:t>
            </a:r>
            <a:r>
              <a:rPr dirty="0" sz="2850" spc="-22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25">
                <a:solidFill>
                  <a:srgbClr val="0C2E6B"/>
                </a:solidFill>
                <a:latin typeface="Arial MT"/>
                <a:cs typeface="Arial MT"/>
              </a:rPr>
              <a:t>and </a:t>
            </a:r>
            <a:r>
              <a:rPr dirty="0" sz="2850" spc="-135">
                <a:solidFill>
                  <a:srgbClr val="0C2E6B"/>
                </a:solidFill>
                <a:latin typeface="Arial MT"/>
                <a:cs typeface="Arial MT"/>
              </a:rPr>
              <a:t>analysis</a:t>
            </a:r>
            <a:r>
              <a:rPr dirty="0" sz="2850" spc="-250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30">
                <a:solidFill>
                  <a:srgbClr val="0C2E6B"/>
                </a:solidFill>
                <a:latin typeface="Arial MT"/>
                <a:cs typeface="Arial MT"/>
              </a:rPr>
              <a:t>results</a:t>
            </a:r>
            <a:r>
              <a:rPr dirty="0" sz="285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14">
                <a:solidFill>
                  <a:srgbClr val="0C2E6B"/>
                </a:solidFill>
                <a:latin typeface="Arial MT"/>
                <a:cs typeface="Arial MT"/>
              </a:rPr>
              <a:t>over</a:t>
            </a:r>
            <a:r>
              <a:rPr dirty="0" sz="2850" spc="-245">
                <a:solidFill>
                  <a:srgbClr val="0C2E6B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0C2E6B"/>
                </a:solidFill>
                <a:latin typeface="Arial MT"/>
                <a:cs typeface="Arial MT"/>
              </a:rPr>
              <a:t>time.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3651878"/>
            <a:ext cx="105118" cy="10511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4513846"/>
            <a:ext cx="105118" cy="10511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5375814"/>
            <a:ext cx="105118" cy="10511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6237782"/>
            <a:ext cx="105118" cy="10511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215" y="7099751"/>
            <a:ext cx="105118" cy="1051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215" y="7961719"/>
            <a:ext cx="105118" cy="10511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792" y="1045844"/>
            <a:ext cx="1171130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045"/>
              <a:t>Future</a:t>
            </a:r>
            <a:r>
              <a:rPr dirty="0" sz="9600" spc="590"/>
              <a:t> </a:t>
            </a:r>
            <a:r>
              <a:rPr dirty="0" sz="9600" spc="1030"/>
              <a:t>Expansion</a:t>
            </a:r>
            <a:endParaRPr sz="9600"/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75"/>
              <a:t>Infosys.com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4"/>
              </a:lnSpc>
            </a:pP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Preethi</dc:creator>
  <cp:keywords>DAGdaGVs_bg,BAFvqM4YW5I</cp:keywords>
  <dc:title>vnd.openxmlformats-officedocument.presentationml.presentation&amp;rendition=1.pptx</dc:title>
  <dcterms:created xsi:type="dcterms:W3CDTF">2025-01-27T18:47:50Z</dcterms:created>
  <dcterms:modified xsi:type="dcterms:W3CDTF">2025-01-27T18:47:50Z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2025-01-27T00:00:00Z</vt:filetime>
  </property>
  <property fmtid="{D5CDD505-2E9C-101B-9397-08002B2CF9AE}" pid="5" name="Producer">
    <vt:lpwstr>Canva</vt:lpwstr>
  </property>
</Properties>
</file>