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12B60-4574-4805-8E17-1B882E5EA72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34B7504-B18E-4E93-B59C-5802D1377155}">
      <dgm:prSet/>
      <dgm:spPr/>
      <dgm:t>
        <a:bodyPr/>
        <a:lstStyle/>
        <a:p>
          <a:r>
            <a:rPr lang="en-US" dirty="0"/>
            <a:t>"Data </a:t>
          </a:r>
          <a:r>
            <a:rPr lang="en-US" dirty="0">
              <a:latin typeface="Times New Roman" panose="02020603050405020304" pitchFamily="18" charset="0"/>
              <a:cs typeface="Times New Roman" panose="02020603050405020304" pitchFamily="18" charset="0"/>
            </a:rPr>
            <a:t>description</a:t>
          </a:r>
          <a:r>
            <a:rPr lang="en-US" dirty="0"/>
            <a:t> is a fundamental aspect of data science. It involves understanding the characteristics, structure, and patterns within data sets." </a:t>
          </a:r>
        </a:p>
      </dgm:t>
    </dgm:pt>
    <dgm:pt modelId="{2F712DA6-BEF7-42EA-96E5-D7421FCAD9CD}" type="parTrans" cxnId="{2DC4A22E-D43A-475D-9D64-1FB74574EE32}">
      <dgm:prSet/>
      <dgm:spPr/>
      <dgm:t>
        <a:bodyPr/>
        <a:lstStyle/>
        <a:p>
          <a:endParaRPr lang="en-US"/>
        </a:p>
      </dgm:t>
    </dgm:pt>
    <dgm:pt modelId="{234BB6F5-A08E-4533-8F76-B6DA2FD4386C}" type="sibTrans" cxnId="{2DC4A22E-D43A-475D-9D64-1FB74574EE32}">
      <dgm:prSet/>
      <dgm:spPr/>
      <dgm:t>
        <a:bodyPr/>
        <a:lstStyle/>
        <a:p>
          <a:endParaRPr lang="en-US"/>
        </a:p>
      </dgm:t>
    </dgm:pt>
    <dgm:pt modelId="{92B41531-EB0E-42B7-B355-D98F169A4F35}">
      <dgm:prSet/>
      <dgm:spPr/>
      <dgm:t>
        <a:bodyPr/>
        <a:lstStyle/>
        <a:p>
          <a:r>
            <a:rPr lang="en-US"/>
            <a:t>"Data cleaning involves identifying and correcting errors, inconsistencies, and missing values in data" </a:t>
          </a:r>
        </a:p>
      </dgm:t>
    </dgm:pt>
    <dgm:pt modelId="{82B0258D-B0EE-4EA5-8AE5-AB6BA24501AE}" type="parTrans" cxnId="{92B6332D-60C8-4283-A1A8-A6008B17D269}">
      <dgm:prSet/>
      <dgm:spPr/>
      <dgm:t>
        <a:bodyPr/>
        <a:lstStyle/>
        <a:p>
          <a:endParaRPr lang="en-US"/>
        </a:p>
      </dgm:t>
    </dgm:pt>
    <dgm:pt modelId="{24EACBB7-9D8D-4932-AE62-95B0A17D9D64}" type="sibTrans" cxnId="{92B6332D-60C8-4283-A1A8-A6008B17D269}">
      <dgm:prSet/>
      <dgm:spPr/>
      <dgm:t>
        <a:bodyPr/>
        <a:lstStyle/>
        <a:p>
          <a:endParaRPr lang="en-US"/>
        </a:p>
      </dgm:t>
    </dgm:pt>
    <dgm:pt modelId="{597167B8-CD3E-4849-8371-50E09C685072}">
      <dgm:prSet/>
      <dgm:spPr/>
      <dgm:t>
        <a:bodyPr/>
        <a:lstStyle/>
        <a:p>
          <a:r>
            <a:rPr lang="en-US"/>
            <a:t>Understanding data description is essential for effective data analysis. Through data types, structures, collection methods, and visualizations, we gain insights that lead to informed decision-making. Data Quality Clean and accurate data is crucial for meaningful analysis.</a:t>
          </a:r>
        </a:p>
      </dgm:t>
    </dgm:pt>
    <dgm:pt modelId="{8EFDA77E-99AE-4FA7-AEDC-7EF41A119ED6}" type="parTrans" cxnId="{1BB3241B-3AB1-4796-A7CB-F58930E3587D}">
      <dgm:prSet/>
      <dgm:spPr/>
      <dgm:t>
        <a:bodyPr/>
        <a:lstStyle/>
        <a:p>
          <a:endParaRPr lang="en-US"/>
        </a:p>
      </dgm:t>
    </dgm:pt>
    <dgm:pt modelId="{1359D1A3-CE47-4040-908E-9A2982223BC5}" type="sibTrans" cxnId="{1BB3241B-3AB1-4796-A7CB-F58930E3587D}">
      <dgm:prSet/>
      <dgm:spPr/>
      <dgm:t>
        <a:bodyPr/>
        <a:lstStyle/>
        <a:p>
          <a:endParaRPr lang="en-US"/>
        </a:p>
      </dgm:t>
    </dgm:pt>
    <dgm:pt modelId="{4E25A00C-EB1E-4B37-B8A9-62BBEBD89DCF}" type="pres">
      <dgm:prSet presAssocID="{07D12B60-4574-4805-8E17-1B882E5EA722}" presName="outerComposite" presStyleCnt="0">
        <dgm:presLayoutVars>
          <dgm:chMax val="5"/>
          <dgm:dir/>
          <dgm:resizeHandles val="exact"/>
        </dgm:presLayoutVars>
      </dgm:prSet>
      <dgm:spPr/>
    </dgm:pt>
    <dgm:pt modelId="{C45D546E-9469-4E2C-8143-C2AD8927D913}" type="pres">
      <dgm:prSet presAssocID="{07D12B60-4574-4805-8E17-1B882E5EA722}" presName="dummyMaxCanvas" presStyleCnt="0">
        <dgm:presLayoutVars/>
      </dgm:prSet>
      <dgm:spPr/>
    </dgm:pt>
    <dgm:pt modelId="{E2027F9D-30DA-4B6C-BA92-FC5EFB742317}" type="pres">
      <dgm:prSet presAssocID="{07D12B60-4574-4805-8E17-1B882E5EA722}" presName="ThreeNodes_1" presStyleLbl="node1" presStyleIdx="0" presStyleCnt="3">
        <dgm:presLayoutVars>
          <dgm:bulletEnabled val="1"/>
        </dgm:presLayoutVars>
      </dgm:prSet>
      <dgm:spPr/>
    </dgm:pt>
    <dgm:pt modelId="{C1B65598-AD10-4A37-A9A6-E7E77E00B0AD}" type="pres">
      <dgm:prSet presAssocID="{07D12B60-4574-4805-8E17-1B882E5EA722}" presName="ThreeNodes_2" presStyleLbl="node1" presStyleIdx="1" presStyleCnt="3">
        <dgm:presLayoutVars>
          <dgm:bulletEnabled val="1"/>
        </dgm:presLayoutVars>
      </dgm:prSet>
      <dgm:spPr/>
    </dgm:pt>
    <dgm:pt modelId="{06667A78-E79A-481C-9E04-8C075883719F}" type="pres">
      <dgm:prSet presAssocID="{07D12B60-4574-4805-8E17-1B882E5EA722}" presName="ThreeNodes_3" presStyleLbl="node1" presStyleIdx="2" presStyleCnt="3">
        <dgm:presLayoutVars>
          <dgm:bulletEnabled val="1"/>
        </dgm:presLayoutVars>
      </dgm:prSet>
      <dgm:spPr/>
    </dgm:pt>
    <dgm:pt modelId="{8D9396CD-2F56-4574-AF05-80939FD70735}" type="pres">
      <dgm:prSet presAssocID="{07D12B60-4574-4805-8E17-1B882E5EA722}" presName="ThreeConn_1-2" presStyleLbl="fgAccFollowNode1" presStyleIdx="0" presStyleCnt="2">
        <dgm:presLayoutVars>
          <dgm:bulletEnabled val="1"/>
        </dgm:presLayoutVars>
      </dgm:prSet>
      <dgm:spPr/>
    </dgm:pt>
    <dgm:pt modelId="{0F88308C-914A-48FC-945D-17A3B551F8B0}" type="pres">
      <dgm:prSet presAssocID="{07D12B60-4574-4805-8E17-1B882E5EA722}" presName="ThreeConn_2-3" presStyleLbl="fgAccFollowNode1" presStyleIdx="1" presStyleCnt="2">
        <dgm:presLayoutVars>
          <dgm:bulletEnabled val="1"/>
        </dgm:presLayoutVars>
      </dgm:prSet>
      <dgm:spPr/>
    </dgm:pt>
    <dgm:pt modelId="{5C5B7585-B88E-4DD0-BD5A-D3991E441528}" type="pres">
      <dgm:prSet presAssocID="{07D12B60-4574-4805-8E17-1B882E5EA722}" presName="ThreeNodes_1_text" presStyleLbl="node1" presStyleIdx="2" presStyleCnt="3">
        <dgm:presLayoutVars>
          <dgm:bulletEnabled val="1"/>
        </dgm:presLayoutVars>
      </dgm:prSet>
      <dgm:spPr/>
    </dgm:pt>
    <dgm:pt modelId="{05AC9EC1-5C74-485F-80CE-9827849D0699}" type="pres">
      <dgm:prSet presAssocID="{07D12B60-4574-4805-8E17-1B882E5EA722}" presName="ThreeNodes_2_text" presStyleLbl="node1" presStyleIdx="2" presStyleCnt="3">
        <dgm:presLayoutVars>
          <dgm:bulletEnabled val="1"/>
        </dgm:presLayoutVars>
      </dgm:prSet>
      <dgm:spPr/>
    </dgm:pt>
    <dgm:pt modelId="{3EE446CD-2893-4F48-99D7-35197D51CB9E}" type="pres">
      <dgm:prSet presAssocID="{07D12B60-4574-4805-8E17-1B882E5EA722}" presName="ThreeNodes_3_text" presStyleLbl="node1" presStyleIdx="2" presStyleCnt="3">
        <dgm:presLayoutVars>
          <dgm:bulletEnabled val="1"/>
        </dgm:presLayoutVars>
      </dgm:prSet>
      <dgm:spPr/>
    </dgm:pt>
  </dgm:ptLst>
  <dgm:cxnLst>
    <dgm:cxn modelId="{543CDF12-58F2-43DA-9CC1-CEFF262ED11B}" type="presOf" srcId="{934B7504-B18E-4E93-B59C-5802D1377155}" destId="{5C5B7585-B88E-4DD0-BD5A-D3991E441528}" srcOrd="1" destOrd="0" presId="urn:microsoft.com/office/officeart/2005/8/layout/vProcess5"/>
    <dgm:cxn modelId="{1BB3241B-3AB1-4796-A7CB-F58930E3587D}" srcId="{07D12B60-4574-4805-8E17-1B882E5EA722}" destId="{597167B8-CD3E-4849-8371-50E09C685072}" srcOrd="2" destOrd="0" parTransId="{8EFDA77E-99AE-4FA7-AEDC-7EF41A119ED6}" sibTransId="{1359D1A3-CE47-4040-908E-9A2982223BC5}"/>
    <dgm:cxn modelId="{92B6332D-60C8-4283-A1A8-A6008B17D269}" srcId="{07D12B60-4574-4805-8E17-1B882E5EA722}" destId="{92B41531-EB0E-42B7-B355-D98F169A4F35}" srcOrd="1" destOrd="0" parTransId="{82B0258D-B0EE-4EA5-8AE5-AB6BA24501AE}" sibTransId="{24EACBB7-9D8D-4932-AE62-95B0A17D9D64}"/>
    <dgm:cxn modelId="{2DC4A22E-D43A-475D-9D64-1FB74574EE32}" srcId="{07D12B60-4574-4805-8E17-1B882E5EA722}" destId="{934B7504-B18E-4E93-B59C-5802D1377155}" srcOrd="0" destOrd="0" parTransId="{2F712DA6-BEF7-42EA-96E5-D7421FCAD9CD}" sibTransId="{234BB6F5-A08E-4533-8F76-B6DA2FD4386C}"/>
    <dgm:cxn modelId="{CD129441-D1EA-4B3D-9B23-F1C3C78CA1B0}" type="presOf" srcId="{07D12B60-4574-4805-8E17-1B882E5EA722}" destId="{4E25A00C-EB1E-4B37-B8A9-62BBEBD89DCF}" srcOrd="0" destOrd="0" presId="urn:microsoft.com/office/officeart/2005/8/layout/vProcess5"/>
    <dgm:cxn modelId="{5CE7374D-D46B-4DED-A298-522865DE0CC8}" type="presOf" srcId="{597167B8-CD3E-4849-8371-50E09C685072}" destId="{06667A78-E79A-481C-9E04-8C075883719F}" srcOrd="0" destOrd="0" presId="urn:microsoft.com/office/officeart/2005/8/layout/vProcess5"/>
    <dgm:cxn modelId="{ECF25D72-923D-4BF2-A654-589CB08CF386}" type="presOf" srcId="{24EACBB7-9D8D-4932-AE62-95B0A17D9D64}" destId="{0F88308C-914A-48FC-945D-17A3B551F8B0}" srcOrd="0" destOrd="0" presId="urn:microsoft.com/office/officeart/2005/8/layout/vProcess5"/>
    <dgm:cxn modelId="{C546628C-A253-45F9-B8E9-D28F0489E272}" type="presOf" srcId="{92B41531-EB0E-42B7-B355-D98F169A4F35}" destId="{05AC9EC1-5C74-485F-80CE-9827849D0699}" srcOrd="1" destOrd="0" presId="urn:microsoft.com/office/officeart/2005/8/layout/vProcess5"/>
    <dgm:cxn modelId="{3270A7BF-62CD-4A0F-86E1-62F8471DA044}" type="presOf" srcId="{597167B8-CD3E-4849-8371-50E09C685072}" destId="{3EE446CD-2893-4F48-99D7-35197D51CB9E}" srcOrd="1" destOrd="0" presId="urn:microsoft.com/office/officeart/2005/8/layout/vProcess5"/>
    <dgm:cxn modelId="{72E8E5D1-046F-4A58-8DBA-8EFD6155ABED}" type="presOf" srcId="{934B7504-B18E-4E93-B59C-5802D1377155}" destId="{E2027F9D-30DA-4B6C-BA92-FC5EFB742317}" srcOrd="0" destOrd="0" presId="urn:microsoft.com/office/officeart/2005/8/layout/vProcess5"/>
    <dgm:cxn modelId="{54CDCADD-BB05-4971-91DD-074DA79300A9}" type="presOf" srcId="{234BB6F5-A08E-4533-8F76-B6DA2FD4386C}" destId="{8D9396CD-2F56-4574-AF05-80939FD70735}" srcOrd="0" destOrd="0" presId="urn:microsoft.com/office/officeart/2005/8/layout/vProcess5"/>
    <dgm:cxn modelId="{356A08F7-3C94-45FB-80DA-683CC6542793}" type="presOf" srcId="{92B41531-EB0E-42B7-B355-D98F169A4F35}" destId="{C1B65598-AD10-4A37-A9A6-E7E77E00B0AD}" srcOrd="0" destOrd="0" presId="urn:microsoft.com/office/officeart/2005/8/layout/vProcess5"/>
    <dgm:cxn modelId="{3F1AB3C2-041F-46A5-A047-FD2AA5D3482F}" type="presParOf" srcId="{4E25A00C-EB1E-4B37-B8A9-62BBEBD89DCF}" destId="{C45D546E-9469-4E2C-8143-C2AD8927D913}" srcOrd="0" destOrd="0" presId="urn:microsoft.com/office/officeart/2005/8/layout/vProcess5"/>
    <dgm:cxn modelId="{9ECE63A9-9545-4E7C-8ED6-3DEE1891968B}" type="presParOf" srcId="{4E25A00C-EB1E-4B37-B8A9-62BBEBD89DCF}" destId="{E2027F9D-30DA-4B6C-BA92-FC5EFB742317}" srcOrd="1" destOrd="0" presId="urn:microsoft.com/office/officeart/2005/8/layout/vProcess5"/>
    <dgm:cxn modelId="{3D3025ED-D198-408E-898A-649ADAF22369}" type="presParOf" srcId="{4E25A00C-EB1E-4B37-B8A9-62BBEBD89DCF}" destId="{C1B65598-AD10-4A37-A9A6-E7E77E00B0AD}" srcOrd="2" destOrd="0" presId="urn:microsoft.com/office/officeart/2005/8/layout/vProcess5"/>
    <dgm:cxn modelId="{980BC2D5-BBED-4E21-A4FA-37A7EB4F4B37}" type="presParOf" srcId="{4E25A00C-EB1E-4B37-B8A9-62BBEBD89DCF}" destId="{06667A78-E79A-481C-9E04-8C075883719F}" srcOrd="3" destOrd="0" presId="urn:microsoft.com/office/officeart/2005/8/layout/vProcess5"/>
    <dgm:cxn modelId="{B10CDA83-F290-43D7-9EF9-EDD2A902C753}" type="presParOf" srcId="{4E25A00C-EB1E-4B37-B8A9-62BBEBD89DCF}" destId="{8D9396CD-2F56-4574-AF05-80939FD70735}" srcOrd="4" destOrd="0" presId="urn:microsoft.com/office/officeart/2005/8/layout/vProcess5"/>
    <dgm:cxn modelId="{AAAEEC54-AC9D-485A-A6A0-B294FE32B40A}" type="presParOf" srcId="{4E25A00C-EB1E-4B37-B8A9-62BBEBD89DCF}" destId="{0F88308C-914A-48FC-945D-17A3B551F8B0}" srcOrd="5" destOrd="0" presId="urn:microsoft.com/office/officeart/2005/8/layout/vProcess5"/>
    <dgm:cxn modelId="{AC959063-B277-42CA-AEAA-B385E5F05A9E}" type="presParOf" srcId="{4E25A00C-EB1E-4B37-B8A9-62BBEBD89DCF}" destId="{5C5B7585-B88E-4DD0-BD5A-D3991E441528}" srcOrd="6" destOrd="0" presId="urn:microsoft.com/office/officeart/2005/8/layout/vProcess5"/>
    <dgm:cxn modelId="{3F3E1511-B976-4223-9C08-5DED2A9607D0}" type="presParOf" srcId="{4E25A00C-EB1E-4B37-B8A9-62BBEBD89DCF}" destId="{05AC9EC1-5C74-485F-80CE-9827849D0699}" srcOrd="7" destOrd="0" presId="urn:microsoft.com/office/officeart/2005/8/layout/vProcess5"/>
    <dgm:cxn modelId="{9FB24A12-3C49-48E2-9A4E-8AA9AA2435B2}" type="presParOf" srcId="{4E25A00C-EB1E-4B37-B8A9-62BBEBD89DCF}" destId="{3EE446CD-2893-4F48-99D7-35197D51CB9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27F9D-30DA-4B6C-BA92-FC5EFB742317}">
      <dsp:nvSpPr>
        <dsp:cNvPr id="0" name=""/>
        <dsp:cNvSpPr/>
      </dsp:nvSpPr>
      <dsp:spPr>
        <a:xfrm>
          <a:off x="0" y="0"/>
          <a:ext cx="8776335" cy="11400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"Data </a:t>
          </a:r>
          <a:r>
            <a:rPr lang="en-US" sz="1700" kern="1200" dirty="0">
              <a:latin typeface="Times New Roman" panose="02020603050405020304" pitchFamily="18" charset="0"/>
              <a:cs typeface="Times New Roman" panose="02020603050405020304" pitchFamily="18" charset="0"/>
            </a:rPr>
            <a:t>description</a:t>
          </a:r>
          <a:r>
            <a:rPr lang="en-US" sz="1700" kern="1200" dirty="0"/>
            <a:t> is a fundamental aspect of data science. It involves understanding the characteristics, structure, and patterns within data sets." </a:t>
          </a:r>
        </a:p>
      </dsp:txBody>
      <dsp:txXfrm>
        <a:off x="33392" y="33392"/>
        <a:ext cx="7546080" cy="1073314"/>
      </dsp:txXfrm>
    </dsp:sp>
    <dsp:sp modelId="{C1B65598-AD10-4A37-A9A6-E7E77E00B0AD}">
      <dsp:nvSpPr>
        <dsp:cNvPr id="0" name=""/>
        <dsp:cNvSpPr/>
      </dsp:nvSpPr>
      <dsp:spPr>
        <a:xfrm>
          <a:off x="774382" y="1330115"/>
          <a:ext cx="8776335" cy="1140098"/>
        </a:xfrm>
        <a:prstGeom prst="roundRect">
          <a:avLst>
            <a:gd name="adj" fmla="val 10000"/>
          </a:avLst>
        </a:prstGeom>
        <a:solidFill>
          <a:schemeClr val="accent2">
            <a:hueOff val="-6790896"/>
            <a:satOff val="36152"/>
            <a:lumOff val="5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"Data cleaning involves identifying and correcting errors, inconsistencies, and missing values in data" </a:t>
          </a:r>
        </a:p>
      </dsp:txBody>
      <dsp:txXfrm>
        <a:off x="807774" y="1363507"/>
        <a:ext cx="7194104" cy="1073314"/>
      </dsp:txXfrm>
    </dsp:sp>
    <dsp:sp modelId="{06667A78-E79A-481C-9E04-8C075883719F}">
      <dsp:nvSpPr>
        <dsp:cNvPr id="0" name=""/>
        <dsp:cNvSpPr/>
      </dsp:nvSpPr>
      <dsp:spPr>
        <a:xfrm>
          <a:off x="1548764" y="2660230"/>
          <a:ext cx="8776335" cy="1140098"/>
        </a:xfrm>
        <a:prstGeom prst="roundRect">
          <a:avLst>
            <a:gd name="adj" fmla="val 10000"/>
          </a:avLst>
        </a:prstGeom>
        <a:solidFill>
          <a:schemeClr val="accent2">
            <a:hueOff val="-13581792"/>
            <a:satOff val="72304"/>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Understanding data description is essential for effective data analysis. Through data types, structures, collection methods, and visualizations, we gain insights that lead to informed decision-making. Data Quality Clean and accurate data is crucial for meaningful analysis.</a:t>
          </a:r>
        </a:p>
      </dsp:txBody>
      <dsp:txXfrm>
        <a:off x="1582156" y="2693622"/>
        <a:ext cx="7194104" cy="1073314"/>
      </dsp:txXfrm>
    </dsp:sp>
    <dsp:sp modelId="{8D9396CD-2F56-4574-AF05-80939FD70735}">
      <dsp:nvSpPr>
        <dsp:cNvPr id="0" name=""/>
        <dsp:cNvSpPr/>
      </dsp:nvSpPr>
      <dsp:spPr>
        <a:xfrm>
          <a:off x="8035270" y="864574"/>
          <a:ext cx="741064" cy="74106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202009" y="864574"/>
        <a:ext cx="407586" cy="557651"/>
      </dsp:txXfrm>
    </dsp:sp>
    <dsp:sp modelId="{0F88308C-914A-48FC-945D-17A3B551F8B0}">
      <dsp:nvSpPr>
        <dsp:cNvPr id="0" name=""/>
        <dsp:cNvSpPr/>
      </dsp:nvSpPr>
      <dsp:spPr>
        <a:xfrm>
          <a:off x="8809653" y="2187089"/>
          <a:ext cx="741064" cy="741064"/>
        </a:xfrm>
        <a:prstGeom prst="downArrow">
          <a:avLst>
            <a:gd name="adj1" fmla="val 55000"/>
            <a:gd name="adj2" fmla="val 45000"/>
          </a:avLst>
        </a:prstGeom>
        <a:solidFill>
          <a:schemeClr val="accent2">
            <a:tint val="40000"/>
            <a:alpha val="90000"/>
            <a:hueOff val="-13669318"/>
            <a:satOff val="76226"/>
            <a:lumOff val="4166"/>
            <a:alphaOff val="0"/>
          </a:schemeClr>
        </a:solidFill>
        <a:ln w="12700" cap="flat" cmpd="sng" algn="ctr">
          <a:solidFill>
            <a:schemeClr val="accent2">
              <a:tint val="40000"/>
              <a:alpha val="90000"/>
              <a:hueOff val="-13669318"/>
              <a:satOff val="76226"/>
              <a:lumOff val="41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976392" y="2187089"/>
        <a:ext cx="407586" cy="55765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42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061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294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391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8067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8117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8/28/2024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3680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4230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389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435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8/28/2024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4547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8/28/2024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42418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5" name="Group 94">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8" name="Freeform: Shape 127">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BD06407-5FB7-3E1E-0E44-766B126358EE}"/>
              </a:ext>
            </a:extLst>
          </p:cNvPr>
          <p:cNvPicPr>
            <a:picLocks noChangeAspect="1"/>
          </p:cNvPicPr>
          <p:nvPr/>
        </p:nvPicPr>
        <p:blipFill>
          <a:blip r:embed="rId2">
            <a:alphaModFix amt="60000"/>
          </a:blip>
          <a:srcRect t="32798" r="-1" b="5790"/>
          <a:stretch/>
        </p:blipFill>
        <p:spPr>
          <a:xfrm>
            <a:off x="-89478"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33BEB630-FCF4-1536-7B93-184EFFA8AF5A}"/>
              </a:ext>
            </a:extLst>
          </p:cNvPr>
          <p:cNvSpPr>
            <a:spLocks noGrp="1"/>
          </p:cNvSpPr>
          <p:nvPr>
            <p:ph type="ctrTitle"/>
          </p:nvPr>
        </p:nvSpPr>
        <p:spPr>
          <a:xfrm>
            <a:off x="684225" y="746841"/>
            <a:ext cx="9339075" cy="2682160"/>
          </a:xfrm>
        </p:spPr>
        <p:txBody>
          <a:bodyPr vert="horz" lIns="91440" tIns="45720" rIns="91440" bIns="45720" rtlCol="0">
            <a:normAutofit/>
          </a:bodyPr>
          <a:lstStyle/>
          <a:p>
            <a:r>
              <a:rPr lang="en-US" dirty="0">
                <a:solidFill>
                  <a:srgbClr val="FFFFFF"/>
                </a:solidFill>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AB29FC59-D6A0-DC34-85D7-554139FF62E5}"/>
              </a:ext>
            </a:extLst>
          </p:cNvPr>
          <p:cNvSpPr>
            <a:spLocks noGrp="1"/>
          </p:cNvSpPr>
          <p:nvPr>
            <p:ph type="subTitle" idx="1"/>
          </p:nvPr>
        </p:nvSpPr>
        <p:spPr>
          <a:xfrm>
            <a:off x="684225" y="3674327"/>
            <a:ext cx="9339075" cy="1380213"/>
          </a:xfrm>
        </p:spPr>
        <p:txBody>
          <a:bodyPr vert="horz" lIns="91440" tIns="45720" rIns="91440" bIns="45720" rtlCol="0">
            <a:normAutofit/>
          </a:bodyPr>
          <a:lstStyle/>
          <a:p>
            <a:pPr>
              <a:lnSpc>
                <a:spcPct val="100000"/>
              </a:lnSpc>
            </a:pPr>
            <a:r>
              <a:rPr lang="en-US" sz="1300" dirty="0">
                <a:solidFill>
                  <a:srgbClr val="FFFFFF"/>
                </a:solidFill>
              </a:rPr>
              <a:t>                          </a:t>
            </a:r>
            <a:r>
              <a:rPr lang="en-US" sz="1300" dirty="0">
                <a:solidFill>
                  <a:srgbClr val="FFFFFF"/>
                </a:solidFill>
                <a:latin typeface="Times New Roman" panose="02020603050405020304" pitchFamily="18" charset="0"/>
                <a:cs typeface="Times New Roman" panose="02020603050405020304" pitchFamily="18" charset="0"/>
              </a:rPr>
              <a:t>PERSENTED NO:PREETHI S</a:t>
            </a:r>
          </a:p>
          <a:p>
            <a:pPr>
              <a:lnSpc>
                <a:spcPct val="100000"/>
              </a:lnSpc>
            </a:pPr>
            <a:r>
              <a:rPr lang="en-US" sz="1300" dirty="0">
                <a:solidFill>
                  <a:srgbClr val="FFFFFF"/>
                </a:solidFill>
                <a:latin typeface="Times New Roman" panose="02020603050405020304" pitchFamily="18" charset="0"/>
                <a:cs typeface="Times New Roman" panose="02020603050405020304" pitchFamily="18" charset="0"/>
              </a:rPr>
              <a:t>                          REGISTER NO:312207866</a:t>
            </a:r>
          </a:p>
          <a:p>
            <a:pPr>
              <a:lnSpc>
                <a:spcPct val="100000"/>
              </a:lnSpc>
            </a:pPr>
            <a:r>
              <a:rPr lang="en-US" sz="1300" dirty="0">
                <a:solidFill>
                  <a:srgbClr val="FFFFFF"/>
                </a:solidFill>
                <a:latin typeface="Times New Roman" panose="02020603050405020304" pitchFamily="18" charset="0"/>
                <a:cs typeface="Times New Roman" panose="02020603050405020304" pitchFamily="18" charset="0"/>
              </a:rPr>
              <a:t>                          DEPARTMENT:B.COM(A/F)</a:t>
            </a:r>
          </a:p>
          <a:p>
            <a:pPr>
              <a:lnSpc>
                <a:spcPct val="100000"/>
              </a:lnSpc>
            </a:pPr>
            <a:r>
              <a:rPr lang="en-US" sz="1300" dirty="0">
                <a:solidFill>
                  <a:srgbClr val="FFFFFF"/>
                </a:solidFill>
                <a:latin typeface="Times New Roman" panose="02020603050405020304" pitchFamily="18" charset="0"/>
                <a:cs typeface="Times New Roman" panose="02020603050405020304" pitchFamily="18" charset="0"/>
              </a:rPr>
              <a:t>                          COLLEGE:THE QUAID-E-MILLETH COLLEGE FOR MEN</a:t>
            </a:r>
          </a:p>
          <a:p>
            <a:pPr indent="-228600">
              <a:lnSpc>
                <a:spcPct val="100000"/>
              </a:lnSpc>
              <a:buFont typeface="Wingdings" panose="05000000000000000000" pitchFamily="2" charset="2"/>
              <a:buChar char="§"/>
            </a:pPr>
            <a:endParaRPr lang="en-US" sz="1300" dirty="0">
              <a:solidFill>
                <a:srgbClr val="FFFFFF"/>
              </a:solidFill>
              <a:latin typeface="Times New Roman" panose="02020603050405020304" pitchFamily="18" charset="0"/>
              <a:cs typeface="Times New Roman" panose="02020603050405020304" pitchFamily="18" charset="0"/>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a:p>
            <a:pPr indent="-228600">
              <a:lnSpc>
                <a:spcPct val="100000"/>
              </a:lnSpc>
              <a:buFont typeface="Wingdings" panose="05000000000000000000" pitchFamily="2" charset="2"/>
              <a:buChar char="§"/>
            </a:pPr>
            <a:endParaRPr lang="en-US" sz="1300" dirty="0">
              <a:solidFill>
                <a:srgbClr val="FFFFFF"/>
              </a:solidFill>
            </a:endParaRPr>
          </a:p>
        </p:txBody>
      </p:sp>
    </p:spTree>
    <p:extLst>
      <p:ext uri="{BB962C8B-B14F-4D97-AF65-F5344CB8AC3E}">
        <p14:creationId xmlns:p14="http://schemas.microsoft.com/office/powerpoint/2010/main" val="126374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B00246A-524B-FC81-488F-358742783291}"/>
              </a:ext>
            </a:extLst>
          </p:cNvPr>
          <p:cNvSpPr>
            <a:spLocks noGrp="1"/>
          </p:cNvSpPr>
          <p:nvPr>
            <p:ph type="title"/>
          </p:nvPr>
        </p:nvSpPr>
        <p:spPr>
          <a:xfrm>
            <a:off x="5692878" y="725952"/>
            <a:ext cx="5795873" cy="1751778"/>
          </a:xfrm>
        </p:spPr>
        <p:txBody>
          <a:bodyPr>
            <a:normAutofit/>
          </a:bodyPr>
          <a:lstStyle/>
          <a:p>
            <a:r>
              <a:rPr lang="en-US" dirty="0"/>
              <a:t>MODELLING</a:t>
            </a:r>
            <a:br>
              <a:rPr lang="en-US" dirty="0"/>
            </a:br>
            <a:r>
              <a:rPr lang="en-US" dirty="0">
                <a:latin typeface="Times New Roman" panose="02020603050405020304" pitchFamily="18" charset="0"/>
                <a:cs typeface="Times New Roman" panose="02020603050405020304" pitchFamily="18" charset="0"/>
              </a:rPr>
              <a:t>APPROACH</a:t>
            </a:r>
            <a:endParaRPr lang="en-IN" dirty="0">
              <a:latin typeface="Times New Roman" panose="02020603050405020304" pitchFamily="18" charset="0"/>
              <a:cs typeface="Times New Roman" panose="02020603050405020304" pitchFamily="18" charset="0"/>
            </a:endParaRPr>
          </a:p>
        </p:txBody>
      </p:sp>
      <p:pic>
        <p:nvPicPr>
          <p:cNvPr id="5" name="Picture 4" descr="Cubes connected with a red line">
            <a:extLst>
              <a:ext uri="{FF2B5EF4-FFF2-40B4-BE49-F238E27FC236}">
                <a16:creationId xmlns:a16="http://schemas.microsoft.com/office/drawing/2014/main" id="{221964FC-D9D2-363D-87D7-DEA583DAD1E7}"/>
              </a:ext>
            </a:extLst>
          </p:cNvPr>
          <p:cNvPicPr>
            <a:picLocks noChangeAspect="1"/>
          </p:cNvPicPr>
          <p:nvPr/>
        </p:nvPicPr>
        <p:blipFill>
          <a:blip r:embed="rId2"/>
          <a:srcRect l="22846" r="11416"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451EFF6D-10F2-85C4-AE66-4BD20B4D0902}"/>
              </a:ext>
            </a:extLst>
          </p:cNvPr>
          <p:cNvSpPr>
            <a:spLocks noGrp="1"/>
          </p:cNvSpPr>
          <p:nvPr>
            <p:ph idx="1"/>
          </p:nvPr>
        </p:nvSpPr>
        <p:spPr>
          <a:xfrm>
            <a:off x="5302026" y="2886116"/>
            <a:ext cx="6093561" cy="3245931"/>
          </a:xfrm>
        </p:spPr>
        <p:txBody>
          <a:bodyPr>
            <a:normAutofit/>
          </a:bodyPr>
          <a:lstStyle/>
          <a:p>
            <a:pPr>
              <a:lnSpc>
                <a:spcPct val="100000"/>
              </a:lnSpc>
            </a:pPr>
            <a:r>
              <a:rPr lang="en-US" sz="1400" dirty="0"/>
              <a:t>This presentation outlines the steps involved in a typical data modeling process. It provides an overview of the workflow, emphasizing key considerations at each stage</a:t>
            </a:r>
          </a:p>
          <a:p>
            <a:pPr>
              <a:lnSpc>
                <a:spcPct val="100000"/>
              </a:lnSpc>
            </a:pPr>
            <a:r>
              <a:rPr lang="en-IN" sz="1400" dirty="0"/>
              <a:t>"Model Selection Choose the appropriate model based on the problem type, data characteristics, and desired outcomes. Consider factors like </a:t>
            </a:r>
            <a:r>
              <a:rPr lang="en-IN" sz="1400" dirty="0">
                <a:latin typeface="Times New Roman" panose="02020603050405020304" pitchFamily="18" charset="0"/>
                <a:cs typeface="Times New Roman" panose="02020603050405020304" pitchFamily="18" charset="0"/>
              </a:rPr>
              <a:t>interpretability</a:t>
            </a:r>
            <a:r>
              <a:rPr lang="en-IN" sz="1400" dirty="0"/>
              <a:t> and accuracy. Hyperparameter Tuning Optimize the model's performance by fine-tuning hyperparameters using techniques like grid search or cross-validation. Model Evaluation Evaluate the model's performance using appropriate metrics based on the problem objectives.”</a:t>
            </a:r>
          </a:p>
        </p:txBody>
      </p:sp>
    </p:spTree>
    <p:extLst>
      <p:ext uri="{BB962C8B-B14F-4D97-AF65-F5344CB8AC3E}">
        <p14:creationId xmlns:p14="http://schemas.microsoft.com/office/powerpoint/2010/main" val="402648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F550306-DFD9-4EFB-7FE5-746E630DC537}"/>
              </a:ext>
            </a:extLst>
          </p:cNvPr>
          <p:cNvPicPr>
            <a:picLocks noChangeAspect="1"/>
          </p:cNvPicPr>
          <p:nvPr/>
        </p:nvPicPr>
        <p:blipFill>
          <a:blip r:embed="rId2">
            <a:alphaModFix amt="60000"/>
          </a:blip>
          <a:srcRect r="-1" b="7997"/>
          <a:stretch/>
        </p:blipFill>
        <p:spPr>
          <a:xfrm>
            <a:off x="-15576"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E31D03DB-290D-0300-0D47-994A04D3DB5E}"/>
              </a:ext>
            </a:extLst>
          </p:cNvPr>
          <p:cNvSpPr>
            <a:spLocks noGrp="1"/>
          </p:cNvSpPr>
          <p:nvPr>
            <p:ph type="title"/>
          </p:nvPr>
        </p:nvSpPr>
        <p:spPr>
          <a:xfrm>
            <a:off x="691079" y="725951"/>
            <a:ext cx="8351994" cy="137533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RESULTS</a:t>
            </a:r>
            <a:r>
              <a:rPr lang="en-US" dirty="0">
                <a:solidFill>
                  <a:srgbClr val="FFFFFF"/>
                </a:solidFill>
              </a:rPr>
              <a:t> AND DISCUSSION</a:t>
            </a:r>
            <a:endParaRPr lang="en-IN" dirty="0">
              <a:solidFill>
                <a:srgbClr val="FFFFFF"/>
              </a:solidFill>
            </a:endParaRPr>
          </a:p>
        </p:txBody>
      </p:sp>
      <p:sp>
        <p:nvSpPr>
          <p:cNvPr id="3" name="Content Placeholder 2">
            <a:extLst>
              <a:ext uri="{FF2B5EF4-FFF2-40B4-BE49-F238E27FC236}">
                <a16:creationId xmlns:a16="http://schemas.microsoft.com/office/drawing/2014/main" id="{A3B54951-B866-00F6-97D1-858B3AF19F00}"/>
              </a:ext>
            </a:extLst>
          </p:cNvPr>
          <p:cNvSpPr>
            <a:spLocks noGrp="1"/>
          </p:cNvSpPr>
          <p:nvPr>
            <p:ph idx="1"/>
          </p:nvPr>
        </p:nvSpPr>
        <p:spPr>
          <a:xfrm>
            <a:off x="691079" y="2815875"/>
            <a:ext cx="8850544" cy="3346708"/>
          </a:xfrm>
        </p:spPr>
        <p:txBody>
          <a:bodyPr>
            <a:normAutofit/>
          </a:bodyPr>
          <a:lstStyle/>
          <a:p>
            <a:pPr>
              <a:lnSpc>
                <a:spcPct val="100000"/>
              </a:lnSpc>
              <a:buFont typeface="Wingdings" panose="05000000000000000000" pitchFamily="2" charset="2"/>
              <a:buChar char="v"/>
            </a:pPr>
            <a:r>
              <a:rPr lang="en-US" sz="1700" dirty="0">
                <a:solidFill>
                  <a:srgbClr val="FFFFFF"/>
                </a:solidFill>
              </a:rPr>
              <a:t>In a </a:t>
            </a:r>
            <a:r>
              <a:rPr lang="en-US" sz="1700" dirty="0">
                <a:solidFill>
                  <a:srgbClr val="FFFFFF"/>
                </a:solidFill>
                <a:latin typeface="Times New Roman" panose="02020603050405020304" pitchFamily="18" charset="0"/>
                <a:cs typeface="Times New Roman" panose="02020603050405020304" pitchFamily="18" charset="0"/>
              </a:rPr>
              <a:t>research</a:t>
            </a:r>
            <a:r>
              <a:rPr lang="en-US" sz="1700" dirty="0">
                <a:solidFill>
                  <a:srgbClr val="FFFFFF"/>
                </a:solidFill>
              </a:rPr>
              <a:t> paper, the results section presents the findings of the study, while the discussion section interprets the results and explains their meaning. The results section should be objective and unbiased, without any analysis or interpretation of the data. The discussion section should not repeat the results, but instead put them in context and explain why they matter.</a:t>
            </a:r>
          </a:p>
          <a:p>
            <a:pPr>
              <a:lnSpc>
                <a:spcPct val="100000"/>
              </a:lnSpc>
              <a:buFont typeface="Wingdings" panose="05000000000000000000" pitchFamily="2" charset="2"/>
              <a:buChar char="v"/>
            </a:pPr>
            <a:r>
              <a:rPr lang="en-US" sz="1700" dirty="0">
                <a:solidFill>
                  <a:srgbClr val="FFFFFF"/>
                </a:solidFill>
              </a:rPr>
              <a:t>Before publishing or creating a poster, you can run the results and discussion sections by committee members and your chair to make sure they are congruent with your research purpose, objectives, hypothesis, and methods.</a:t>
            </a:r>
            <a:endParaRPr lang="en-IN" sz="1700" dirty="0">
              <a:solidFill>
                <a:srgbClr val="FFFFFF"/>
              </a:solidFill>
            </a:endParaRPr>
          </a:p>
        </p:txBody>
      </p:sp>
    </p:spTree>
    <p:extLst>
      <p:ext uri="{BB962C8B-B14F-4D97-AF65-F5344CB8AC3E}">
        <p14:creationId xmlns:p14="http://schemas.microsoft.com/office/powerpoint/2010/main" val="32826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8" name="Freeform: Shape 47">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A11B66E-AE86-0944-EC43-77FDD74C9710}"/>
              </a:ext>
            </a:extLst>
          </p:cNvPr>
          <p:cNvSpPr>
            <a:spLocks noGrp="1"/>
          </p:cNvSpPr>
          <p:nvPr>
            <p:ph type="title"/>
          </p:nvPr>
        </p:nvSpPr>
        <p:spPr>
          <a:xfrm>
            <a:off x="691079" y="725951"/>
            <a:ext cx="4923187" cy="5417452"/>
          </a:xfrm>
        </p:spPr>
        <p:txBody>
          <a:bodyPr anchor="ctr">
            <a:normAutofit/>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0" name="Right Triangle 49">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93F085AE-433E-76DB-BFB4-1097F689B557}"/>
              </a:ext>
            </a:extLst>
          </p:cNvPr>
          <p:cNvSpPr>
            <a:spLocks noGrp="1"/>
          </p:cNvSpPr>
          <p:nvPr>
            <p:ph idx="1"/>
          </p:nvPr>
        </p:nvSpPr>
        <p:spPr>
          <a:xfrm>
            <a:off x="6844374" y="713048"/>
            <a:ext cx="5109493" cy="4885926"/>
          </a:xfrm>
        </p:spPr>
        <p:txBody>
          <a:bodyPr anchor="ctr">
            <a:normAutofit/>
          </a:bodyPr>
          <a:lstStyle/>
          <a:p>
            <a:pPr marL="0" indent="0">
              <a:buNone/>
            </a:pPr>
            <a:r>
              <a:rPr lang="en-US" dirty="0"/>
              <a:t>Are unique and memorable experiences during the onboarding process that leave a lasting </a:t>
            </a:r>
            <a:r>
              <a:rPr lang="en-US" dirty="0">
                <a:latin typeface="Times New Roman" panose="02020603050405020304" pitchFamily="18" charset="0"/>
                <a:cs typeface="Times New Roman" panose="02020603050405020304" pitchFamily="18" charset="0"/>
              </a:rPr>
              <a:t>impression</a:t>
            </a:r>
            <a:r>
              <a:rPr lang="en-US" dirty="0"/>
              <a:t> on new hires. These moments typically evoke positive emotions and establish a strong connection between the employee and the organization.</a:t>
            </a:r>
            <a:endParaRPr lang="en-IN" dirty="0"/>
          </a:p>
        </p:txBody>
      </p:sp>
    </p:spTree>
    <p:extLst>
      <p:ext uri="{BB962C8B-B14F-4D97-AF65-F5344CB8AC3E}">
        <p14:creationId xmlns:p14="http://schemas.microsoft.com/office/powerpoint/2010/main" val="183809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Aerial view of a highway near the ocean">
            <a:extLst>
              <a:ext uri="{FF2B5EF4-FFF2-40B4-BE49-F238E27FC236}">
                <a16:creationId xmlns:a16="http://schemas.microsoft.com/office/drawing/2014/main" id="{FC401B3D-66F8-D442-5524-255232DE73F0}"/>
              </a:ext>
            </a:extLst>
          </p:cNvPr>
          <p:cNvPicPr>
            <a:picLocks noChangeAspect="1"/>
          </p:cNvPicPr>
          <p:nvPr/>
        </p:nvPicPr>
        <p:blipFill>
          <a:blip r:embed="rId2"/>
          <a:srcRect t="11833" b="13167"/>
          <a:stretch/>
        </p:blipFill>
        <p:spPr>
          <a:xfrm>
            <a:off x="20" y="10"/>
            <a:ext cx="12191980" cy="6857989"/>
          </a:xfrm>
          <a:prstGeom prst="rect">
            <a:avLst/>
          </a:prstGeom>
        </p:spPr>
      </p:pic>
      <p:grpSp>
        <p:nvGrpSpPr>
          <p:cNvPr id="45" name="Group 44">
            <a:extLst>
              <a:ext uri="{FF2B5EF4-FFF2-40B4-BE49-F238E27FC236}">
                <a16:creationId xmlns:a16="http://schemas.microsoft.com/office/drawing/2014/main" id="{0854B02B-0B9C-4F1C-AA77-810192994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D871A3F3-7B20-453C-B836-95EE1B1940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0D9088-A9DD-44D1-9480-54C6D9C5CE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F294E8-3387-4EC5-8FEF-B661938146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B9E4F71-1563-49A7-9E36-B6F17274C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711EDE-15AE-45C1-BB5D-A75C2DBCEA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B2208C-A2E8-4A3A-A096-18F4A4CFF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F3D91FA-90DD-41F3-9BA4-DCECE004C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46A5051-8549-4326-889F-D444806DAF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1A1F84-F65A-4182-A980-DAB5DDBA1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EB902F0-87AC-443C-80DE-A74F802B9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7E8A466-B6A0-4DB3-B8A3-CF8125CD3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1D000BE-82F9-40A6-8F25-A0599C5255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C32A44-65BE-4E50-B57F-40F70F0F6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1210BAD-6517-4B69-9957-4A96B63EE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28EA630-A8D1-41B2-A192-87C68DBF69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DC7DD0A-8900-44D2-ACC3-5BA55DC6BA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DF3D55D-BDAF-4568-B302-287E983B6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7011E7F-BA17-4517-978C-62A1CAC7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76F9B6-38DE-4DD5-86C1-3422118C4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41C3734-DAEF-4A46-BEA1-D5AD3312C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477B67C-64B0-4276-A896-25046D11B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DFC2517-2C23-416A-816A-78BC0D55C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C33528-1E61-46AF-AB71-5D8A4421A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FEEF936-1B01-48F9-92E8-409D0D0AE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937AE8-840F-4140-9ABB-092572380A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29BB531-A47E-49A2-B75C-12D80A405D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9A5FD65-1327-4177-AE7B-43F621AF5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9AE2EAE-6FC0-4C80-89B2-17458DB60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E40E8B-1E04-4754-94C9-ACE347819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FE685B0-23E4-4A55-97D5-8667B3690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2D75DC8-932A-4363-AFCC-31CD4672D1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8" name="Freeform: Shape 77">
            <a:extLst>
              <a:ext uri="{FF2B5EF4-FFF2-40B4-BE49-F238E27FC236}">
                <a16:creationId xmlns:a16="http://schemas.microsoft.com/office/drawing/2014/main" id="{00FA6579-9606-4A7A-8519-FBED9C6F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1" y="1"/>
            <a:ext cx="12196969"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C6ED4BE9-2BAD-B090-4E1E-F841E06D694A}"/>
              </a:ext>
            </a:extLst>
          </p:cNvPr>
          <p:cNvSpPr>
            <a:spLocks noGrp="1"/>
          </p:cNvSpPr>
          <p:nvPr>
            <p:ph type="title"/>
          </p:nvPr>
        </p:nvSpPr>
        <p:spPr>
          <a:xfrm>
            <a:off x="684225" y="168613"/>
            <a:ext cx="10318738" cy="1085761"/>
          </a:xfrm>
        </p:spPr>
        <p:txBody>
          <a:bodyPr vert="horz" lIns="91440" tIns="45720" rIns="91440" bIns="45720" rtlCol="0" anchor="b">
            <a:normAutofit/>
          </a:bodyPr>
          <a:lstStyle/>
          <a:p>
            <a:r>
              <a:rPr lang="en-US" sz="5400">
                <a:latin typeface="Times New Roman" panose="02020603050405020304" pitchFamily="18" charset="0"/>
                <a:cs typeface="Times New Roman" panose="02020603050405020304" pitchFamily="18" charset="0"/>
              </a:rPr>
              <a:t>THANK</a:t>
            </a:r>
            <a:r>
              <a:rPr lang="en-US" sz="5400"/>
              <a:t> YOU</a:t>
            </a:r>
          </a:p>
        </p:txBody>
      </p:sp>
    </p:spTree>
    <p:extLst>
      <p:ext uri="{BB962C8B-B14F-4D97-AF65-F5344CB8AC3E}">
        <p14:creationId xmlns:p14="http://schemas.microsoft.com/office/powerpoint/2010/main" val="24435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7" name="Straight Connector 166">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9" name="Right Triangle 19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1" name="Rectangle 20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3" name="Group 202">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4" name="Straight Connector 203">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36" name="Freeform: Shape 235">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4" name="Picture 83" descr="Angled shot of pen on a graph">
            <a:extLst>
              <a:ext uri="{FF2B5EF4-FFF2-40B4-BE49-F238E27FC236}">
                <a16:creationId xmlns:a16="http://schemas.microsoft.com/office/drawing/2014/main" id="{8B4DFFEC-6551-4F03-AC0E-6AF12DCBAE9E}"/>
              </a:ext>
            </a:extLst>
          </p:cNvPr>
          <p:cNvPicPr>
            <a:picLocks noChangeAspect="1"/>
          </p:cNvPicPr>
          <p:nvPr/>
        </p:nvPicPr>
        <p:blipFill>
          <a:blip r:embed="rId2">
            <a:alphaModFix amt="60000"/>
          </a:blip>
          <a:srcRect t="4734" r="-1" b="3263"/>
          <a:stretch/>
        </p:blipFill>
        <p:spPr>
          <a:xfrm>
            <a:off x="-38616" y="-1547"/>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0E2EBD22-6F1E-29FC-8A94-5BA89ECBF41D}"/>
              </a:ext>
            </a:extLst>
          </p:cNvPr>
          <p:cNvSpPr>
            <a:spLocks noGrp="1"/>
          </p:cNvSpPr>
          <p:nvPr>
            <p:ph type="title"/>
          </p:nvPr>
        </p:nvSpPr>
        <p:spPr>
          <a:xfrm>
            <a:off x="684225" y="746841"/>
            <a:ext cx="9339075" cy="1449430"/>
          </a:xfrm>
        </p:spPr>
        <p:txBody>
          <a:bodyPr vert="horz" lIns="91440" tIns="45720" rIns="91440" bIns="45720" rtlCol="0" anchor="b">
            <a:normAutofit/>
          </a:bodyPr>
          <a:lstStyle/>
          <a:p>
            <a:r>
              <a:rPr lang="en-US" sz="5400" dirty="0">
                <a:solidFill>
                  <a:srgbClr val="FFFFFF"/>
                </a:solidFill>
                <a:latin typeface="Times New Roman" panose="02020603050405020304" pitchFamily="18" charset="0"/>
                <a:cs typeface="Times New Roman" panose="02020603050405020304" pitchFamily="18" charset="0"/>
              </a:rPr>
              <a:t>PROJECT TITLE</a:t>
            </a:r>
          </a:p>
        </p:txBody>
      </p:sp>
      <p:sp>
        <p:nvSpPr>
          <p:cNvPr id="3" name="Content Placeholder 2">
            <a:extLst>
              <a:ext uri="{FF2B5EF4-FFF2-40B4-BE49-F238E27FC236}">
                <a16:creationId xmlns:a16="http://schemas.microsoft.com/office/drawing/2014/main" id="{8B727A5C-E79D-48EE-1010-D887D6C5D463}"/>
              </a:ext>
            </a:extLst>
          </p:cNvPr>
          <p:cNvSpPr>
            <a:spLocks noGrp="1"/>
          </p:cNvSpPr>
          <p:nvPr>
            <p:ph idx="1"/>
          </p:nvPr>
        </p:nvSpPr>
        <p:spPr>
          <a:xfrm>
            <a:off x="684225" y="3674328"/>
            <a:ext cx="9965625" cy="1126268"/>
          </a:xfrm>
        </p:spPr>
        <p:txBody>
          <a:bodyPr vert="horz" lIns="91440" tIns="45720" rIns="91440" bIns="45720" rtlCol="0">
            <a:noAutofit/>
          </a:bodyPr>
          <a:lstStyle/>
          <a:p>
            <a:pPr marL="0" indent="0">
              <a:buNone/>
            </a:pPr>
            <a:r>
              <a:rPr lang="en-US" sz="4000" dirty="0">
                <a:solidFill>
                  <a:srgbClr val="FFFFFF"/>
                </a:solidFill>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104121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awings on colourful paper">
            <a:extLst>
              <a:ext uri="{FF2B5EF4-FFF2-40B4-BE49-F238E27FC236}">
                <a16:creationId xmlns:a16="http://schemas.microsoft.com/office/drawing/2014/main" id="{260411DF-A5E2-AF08-5EFF-58D6FE276485}"/>
              </a:ext>
            </a:extLst>
          </p:cNvPr>
          <p:cNvPicPr>
            <a:picLocks noChangeAspect="1"/>
          </p:cNvPicPr>
          <p:nvPr/>
        </p:nvPicPr>
        <p:blipFill>
          <a:blip r:embed="rId2">
            <a:alphaModFix amt="60000"/>
          </a:blip>
          <a:srcRect r="-1" b="7997"/>
          <a:stretch/>
        </p:blipFill>
        <p:spPr>
          <a:xfrm>
            <a:off x="12742" y="-1547"/>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8D974EF6-D0EE-FA2E-4B5A-A54F59396833}"/>
              </a:ext>
            </a:extLst>
          </p:cNvPr>
          <p:cNvSpPr>
            <a:spLocks noGrp="1"/>
          </p:cNvSpPr>
          <p:nvPr>
            <p:ph type="title"/>
          </p:nvPr>
        </p:nvSpPr>
        <p:spPr>
          <a:xfrm>
            <a:off x="691078" y="725952"/>
            <a:ext cx="9201765" cy="1055232"/>
          </a:xfrm>
        </p:spPr>
        <p:txBody>
          <a:bodyPr>
            <a:normAutofit/>
          </a:bodyPr>
          <a:lstStyle/>
          <a:p>
            <a:r>
              <a:rPr lang="en-US" sz="5400" dirty="0">
                <a:solidFill>
                  <a:srgbClr val="FFFFFF"/>
                </a:solidFill>
                <a:latin typeface="Times New Roman" panose="02020603050405020304" pitchFamily="18" charset="0"/>
                <a:cs typeface="Times New Roman" panose="02020603050405020304" pitchFamily="18" charset="0"/>
              </a:rPr>
              <a:t>AGENDA</a:t>
            </a:r>
            <a:endParaRPr lang="en-IN" sz="54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4EA933-C8E1-AEAC-8177-3EFFD7F26BDF}"/>
              </a:ext>
            </a:extLst>
          </p:cNvPr>
          <p:cNvSpPr>
            <a:spLocks noGrp="1"/>
          </p:cNvSpPr>
          <p:nvPr>
            <p:ph idx="1"/>
          </p:nvPr>
        </p:nvSpPr>
        <p:spPr>
          <a:xfrm>
            <a:off x="2431473" y="2340131"/>
            <a:ext cx="6477303" cy="3447604"/>
          </a:xfrm>
        </p:spPr>
        <p:txBody>
          <a:bodyPr>
            <a:normAutofit lnSpcReduction="10000"/>
          </a:bodyPr>
          <a:lstStyle/>
          <a:p>
            <a:pPr marL="0" indent="0">
              <a:buNone/>
            </a:pPr>
            <a:r>
              <a:rPr lang="en-US" dirty="0">
                <a:solidFill>
                  <a:srgbClr val="FFFFFF"/>
                </a:solidFill>
                <a:latin typeface="Times New Roman" panose="02020603050405020304" pitchFamily="18" charset="0"/>
                <a:cs typeface="Times New Roman" panose="02020603050405020304" pitchFamily="18" charset="0"/>
              </a:rPr>
              <a:t>1.PROBLEM STATEMENT</a:t>
            </a:r>
          </a:p>
          <a:p>
            <a:pPr marL="0" indent="0">
              <a:buNone/>
            </a:pPr>
            <a:r>
              <a:rPr lang="en-US" dirty="0">
                <a:solidFill>
                  <a:srgbClr val="FFFFFF"/>
                </a:solidFill>
                <a:latin typeface="Times New Roman" panose="02020603050405020304" pitchFamily="18" charset="0"/>
                <a:cs typeface="Times New Roman" panose="02020603050405020304" pitchFamily="18" charset="0"/>
              </a:rPr>
              <a:t>2.PROJECT OVERVIEW</a:t>
            </a:r>
          </a:p>
          <a:p>
            <a:pPr marL="0" indent="0">
              <a:buNone/>
            </a:pPr>
            <a:r>
              <a:rPr lang="en-US" dirty="0">
                <a:solidFill>
                  <a:srgbClr val="FFFFFF"/>
                </a:solidFill>
                <a:latin typeface="Times New Roman" panose="02020603050405020304" pitchFamily="18" charset="0"/>
                <a:cs typeface="Times New Roman" panose="02020603050405020304" pitchFamily="18" charset="0"/>
              </a:rPr>
              <a:t>3.END USERS</a:t>
            </a:r>
          </a:p>
          <a:p>
            <a:pPr marL="0" indent="0">
              <a:buNone/>
            </a:pPr>
            <a:r>
              <a:rPr lang="en-US" dirty="0">
                <a:solidFill>
                  <a:srgbClr val="FFFFFF"/>
                </a:solidFill>
                <a:latin typeface="Times New Roman" panose="02020603050405020304" pitchFamily="18" charset="0"/>
                <a:cs typeface="Times New Roman" panose="02020603050405020304" pitchFamily="18" charset="0"/>
              </a:rPr>
              <a:t>4.OUR SULUTION AND PROSITION</a:t>
            </a:r>
          </a:p>
          <a:p>
            <a:pPr marL="0" indent="0">
              <a:buNone/>
            </a:pPr>
            <a:r>
              <a:rPr lang="en-US" dirty="0">
                <a:solidFill>
                  <a:srgbClr val="FFFFFF"/>
                </a:solidFill>
                <a:latin typeface="Times New Roman" panose="02020603050405020304" pitchFamily="18" charset="0"/>
                <a:cs typeface="Times New Roman" panose="02020603050405020304" pitchFamily="18" charset="0"/>
              </a:rPr>
              <a:t>5.DATASET DESCRIPTION</a:t>
            </a:r>
          </a:p>
          <a:p>
            <a:pPr marL="0" indent="0">
              <a:buNone/>
            </a:pPr>
            <a:r>
              <a:rPr lang="en-US" dirty="0">
                <a:solidFill>
                  <a:srgbClr val="FFFFFF"/>
                </a:solidFill>
                <a:latin typeface="Times New Roman" panose="02020603050405020304" pitchFamily="18" charset="0"/>
                <a:cs typeface="Times New Roman" panose="02020603050405020304" pitchFamily="18" charset="0"/>
              </a:rPr>
              <a:t>6.MODELLING APPROACH</a:t>
            </a:r>
          </a:p>
          <a:p>
            <a:pPr marL="0" indent="0">
              <a:buNone/>
            </a:pPr>
            <a:r>
              <a:rPr lang="en-US" dirty="0">
                <a:solidFill>
                  <a:srgbClr val="FFFFFF"/>
                </a:solidFill>
                <a:latin typeface="Times New Roman" panose="02020603050405020304" pitchFamily="18" charset="0"/>
                <a:cs typeface="Times New Roman" panose="02020603050405020304" pitchFamily="18" charset="0"/>
              </a:rPr>
              <a:t>7.RESULTS AND DISCUSSION</a:t>
            </a:r>
          </a:p>
          <a:p>
            <a:pPr marL="0" indent="0">
              <a:buNone/>
            </a:pPr>
            <a:r>
              <a:rPr lang="en-US" dirty="0">
                <a:solidFill>
                  <a:srgbClr val="FFFFFF"/>
                </a:solidFill>
                <a:latin typeface="Times New Roman" panose="02020603050405020304" pitchFamily="18" charset="0"/>
                <a:cs typeface="Times New Roman" panose="02020603050405020304" pitchFamily="18" charset="0"/>
              </a:rPr>
              <a:t>8.CONCLUSION</a:t>
            </a:r>
            <a:endParaRPr lang="en-I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9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7" name="Group 86">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Freeform: Shape 87">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E082039C-DED1-EE91-EAC3-7879B3273007}"/>
              </a:ext>
            </a:extLst>
          </p:cNvPr>
          <p:cNvPicPr>
            <a:picLocks noChangeAspect="1"/>
          </p:cNvPicPr>
          <p:nvPr/>
        </p:nvPicPr>
        <p:blipFill>
          <a:blip r:embed="rId2">
            <a:alphaModFix amt="60000"/>
          </a:blip>
          <a:srcRect t="6599" r="-1" b="-1"/>
          <a:stretch/>
        </p:blipFill>
        <p:spPr>
          <a:xfrm>
            <a:off x="-29040" y="-1547"/>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AE68DD25-7755-DC50-DE48-CBAB028DEABE}"/>
              </a:ext>
            </a:extLst>
          </p:cNvPr>
          <p:cNvSpPr>
            <a:spLocks noGrp="1"/>
          </p:cNvSpPr>
          <p:nvPr>
            <p:ph type="title"/>
          </p:nvPr>
        </p:nvSpPr>
        <p:spPr>
          <a:xfrm>
            <a:off x="691079" y="725952"/>
            <a:ext cx="8850544" cy="89958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PROJECT STATEMENT</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39141C-BCB8-048B-4642-900F98826DBB}"/>
              </a:ext>
            </a:extLst>
          </p:cNvPr>
          <p:cNvSpPr>
            <a:spLocks noGrp="1"/>
          </p:cNvSpPr>
          <p:nvPr>
            <p:ph idx="1"/>
          </p:nvPr>
        </p:nvSpPr>
        <p:spPr>
          <a:xfrm>
            <a:off x="691077" y="2340131"/>
            <a:ext cx="8850543" cy="3551511"/>
          </a:xfrm>
        </p:spPr>
        <p:txBody>
          <a:bodyPr>
            <a:normAutofit/>
          </a:bodyPr>
          <a:lstStyle/>
          <a:p>
            <a:pPr marL="0" indent="0">
              <a:buNone/>
            </a:pPr>
            <a:r>
              <a:rPr lang="en-US" dirty="0">
                <a:solidFill>
                  <a:srgbClr val="FFFFFF"/>
                </a:solidFill>
              </a:rPr>
              <a:t>Employee performance is often inconsistent, leading to reduced productivity and missed goals. This can be due to factors like unclear expectations, lack of training, or ineffective communication. Employees may not be meeting performance targets or completing tasks efficiently. Employees may be dissatisfied with their roles or the company, leading to turnover. Employees may not be developing their skills or advancing in their careers. The organization may not be achieving its goals due to inadequate employee performance.</a:t>
            </a:r>
            <a:endParaRPr lang="en-IN" dirty="0">
              <a:solidFill>
                <a:srgbClr val="FFFFFF"/>
              </a:solidFill>
            </a:endParaRPr>
          </a:p>
        </p:txBody>
      </p:sp>
    </p:spTree>
    <p:extLst>
      <p:ext uri="{BB962C8B-B14F-4D97-AF65-F5344CB8AC3E}">
        <p14:creationId xmlns:p14="http://schemas.microsoft.com/office/powerpoint/2010/main" val="20283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0" name="Group 59">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 name="Straight Connector 60">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3" name="Freeform: Shape 92">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Desk with productivity items">
            <a:extLst>
              <a:ext uri="{FF2B5EF4-FFF2-40B4-BE49-F238E27FC236}">
                <a16:creationId xmlns:a16="http://schemas.microsoft.com/office/drawing/2014/main" id="{1CFFDDE4-FE65-4028-CA33-0271FE361D39}"/>
              </a:ext>
            </a:extLst>
          </p:cNvPr>
          <p:cNvPicPr>
            <a:picLocks noChangeAspect="1"/>
          </p:cNvPicPr>
          <p:nvPr/>
        </p:nvPicPr>
        <p:blipFill>
          <a:blip r:embed="rId2">
            <a:alphaModFix amt="60000"/>
          </a:blip>
          <a:srcRect r="-1" b="7997"/>
          <a:stretch/>
        </p:blipFill>
        <p:spPr>
          <a:xfrm>
            <a:off x="-23207"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A1EFF075-2BD2-877C-60FC-48DECE75EF1C}"/>
              </a:ext>
            </a:extLst>
          </p:cNvPr>
          <p:cNvSpPr>
            <a:spLocks noGrp="1"/>
          </p:cNvSpPr>
          <p:nvPr>
            <p:ph type="title"/>
          </p:nvPr>
        </p:nvSpPr>
        <p:spPr>
          <a:xfrm>
            <a:off x="691079" y="956562"/>
            <a:ext cx="8351994" cy="1144722"/>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PROJECT OVERVIEW</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52" name="Content Placeholder 2">
            <a:extLst>
              <a:ext uri="{FF2B5EF4-FFF2-40B4-BE49-F238E27FC236}">
                <a16:creationId xmlns:a16="http://schemas.microsoft.com/office/drawing/2014/main" id="{0546893F-1A9A-022C-C0B8-768BD4B5D227}"/>
              </a:ext>
            </a:extLst>
          </p:cNvPr>
          <p:cNvSpPr>
            <a:spLocks noGrp="1"/>
          </p:cNvSpPr>
          <p:nvPr>
            <p:ph idx="1"/>
          </p:nvPr>
        </p:nvSpPr>
        <p:spPr>
          <a:xfrm>
            <a:off x="691078" y="2713703"/>
            <a:ext cx="8329167" cy="2644859"/>
          </a:xfrm>
        </p:spPr>
        <p:txBody>
          <a:bodyPr>
            <a:normAutofit/>
          </a:bodyPr>
          <a:lstStyle/>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Employee performance is defined as the total expected value to the organization of the discrete behavioral episodes that an individual carries out over a specified time period. </a:t>
            </a:r>
          </a:p>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It encompasses both mean performance and performance variation, which are key indicators in pay-for-performance research.</a:t>
            </a:r>
            <a:endParaRPr lang="en-I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59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6" name="Group 85">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Freeform: Shape 118">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urful carved figures of humans">
            <a:extLst>
              <a:ext uri="{FF2B5EF4-FFF2-40B4-BE49-F238E27FC236}">
                <a16:creationId xmlns:a16="http://schemas.microsoft.com/office/drawing/2014/main" id="{ADC00E1A-85E7-D03A-7BC9-09614AA35F0B}"/>
              </a:ext>
            </a:extLst>
          </p:cNvPr>
          <p:cNvPicPr>
            <a:picLocks noChangeAspect="1"/>
          </p:cNvPicPr>
          <p:nvPr/>
        </p:nvPicPr>
        <p:blipFill>
          <a:blip r:embed="rId2">
            <a:alphaModFix amt="60000"/>
          </a:blip>
          <a:srcRect t="13809" r="-1" b="-1"/>
          <a:stretch/>
        </p:blipFill>
        <p:spPr>
          <a:xfrm>
            <a:off x="-23882"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273DF792-3416-A4D4-A563-940F56F2C044}"/>
              </a:ext>
            </a:extLst>
          </p:cNvPr>
          <p:cNvSpPr>
            <a:spLocks noGrp="1"/>
          </p:cNvSpPr>
          <p:nvPr>
            <p:ph type="title"/>
          </p:nvPr>
        </p:nvSpPr>
        <p:spPr>
          <a:xfrm>
            <a:off x="691079" y="725951"/>
            <a:ext cx="8351994" cy="1375333"/>
          </a:xfrm>
        </p:spPr>
        <p:txBody>
          <a:bodyPr vert="horz" lIns="91440" tIns="45720" rIns="91440" bIns="45720" rtlCol="0" anchor="b">
            <a:normAutofit/>
          </a:bodyPr>
          <a:lstStyle/>
          <a:p>
            <a:r>
              <a:rPr lang="en-US" dirty="0">
                <a:solidFill>
                  <a:srgbClr val="FFFFFF"/>
                </a:solidFill>
                <a:latin typeface="Times New Roman" panose="02020603050405020304" pitchFamily="18" charset="0"/>
                <a:cs typeface="Times New Roman" panose="02020603050405020304" pitchFamily="18" charset="0"/>
              </a:rPr>
              <a:t>END USERS</a:t>
            </a:r>
          </a:p>
        </p:txBody>
      </p:sp>
      <p:sp>
        <p:nvSpPr>
          <p:cNvPr id="43" name="TextBox 42">
            <a:extLst>
              <a:ext uri="{FF2B5EF4-FFF2-40B4-BE49-F238E27FC236}">
                <a16:creationId xmlns:a16="http://schemas.microsoft.com/office/drawing/2014/main" id="{FDB20B58-7459-ED23-7781-F4F5D606309C}"/>
              </a:ext>
            </a:extLst>
          </p:cNvPr>
          <p:cNvSpPr txBox="1"/>
          <p:nvPr/>
        </p:nvSpPr>
        <p:spPr>
          <a:xfrm>
            <a:off x="691079" y="2886116"/>
            <a:ext cx="8159468" cy="3015330"/>
          </a:xfrm>
          <a:prstGeom prst="rect">
            <a:avLst/>
          </a:prstGeom>
        </p:spPr>
        <p:txBody>
          <a:bodyPr vert="horz" lIns="91440" tIns="45720" rIns="91440" bIns="45720" rtlCol="0">
            <a:normAutofit/>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a:solidFill>
                  <a:srgbClr val="FFFFFF"/>
                </a:solidFill>
              </a:rPr>
              <a:t>"</a:t>
            </a:r>
            <a:r>
              <a:rPr lang="en-US" dirty="0" err="1">
                <a:solidFill>
                  <a:srgbClr val="FFFFFF"/>
                </a:solidFill>
              </a:rPr>
              <a:t>Aternity’s</a:t>
            </a:r>
            <a:r>
              <a:rPr lang="en-US" dirty="0">
                <a:solidFill>
                  <a:srgbClr val="FFFFFF"/>
                </a:solidFill>
              </a:rPr>
              <a:t>  End-User Experience Monitoring brings together device health, application </a:t>
            </a:r>
            <a:r>
              <a:rPr lang="en-US" dirty="0">
                <a:solidFill>
                  <a:srgbClr val="FFFFFF"/>
                </a:solidFill>
                <a:latin typeface="Times New Roman" panose="02020603050405020304" pitchFamily="18" charset="0"/>
                <a:cs typeface="Times New Roman" panose="02020603050405020304" pitchFamily="18" charset="0"/>
              </a:rPr>
              <a:t>performance</a:t>
            </a:r>
            <a:r>
              <a:rPr lang="en-US" dirty="0">
                <a:solidFill>
                  <a:srgbClr val="FFFFFF"/>
                </a:solidFill>
              </a:rPr>
              <a:t>, and applications usage monitoring, from the user perspective, to understand the impact IT is having on workforce productivity. IT Operations can view what the end-user actually sees when they use an application, whether they are using a PC, laptop, mobile device, thick client or SaaS.    </a:t>
            </a:r>
          </a:p>
        </p:txBody>
      </p:sp>
    </p:spTree>
    <p:extLst>
      <p:ext uri="{BB962C8B-B14F-4D97-AF65-F5344CB8AC3E}">
        <p14:creationId xmlns:p14="http://schemas.microsoft.com/office/powerpoint/2010/main" val="228647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olding a puzzle piece">
            <a:extLst>
              <a:ext uri="{FF2B5EF4-FFF2-40B4-BE49-F238E27FC236}">
                <a16:creationId xmlns:a16="http://schemas.microsoft.com/office/drawing/2014/main" id="{B9120187-C9C3-F9EC-363C-47277DD2A800}"/>
              </a:ext>
            </a:extLst>
          </p:cNvPr>
          <p:cNvPicPr>
            <a:picLocks noChangeAspect="1"/>
          </p:cNvPicPr>
          <p:nvPr/>
        </p:nvPicPr>
        <p:blipFill>
          <a:blip r:embed="rId2">
            <a:alphaModFix amt="60000"/>
          </a:blip>
          <a:srcRect t="9357" r="-1" b="-1"/>
          <a:stretch/>
        </p:blipFill>
        <p:spPr>
          <a:xfrm>
            <a:off x="-29040"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5FF39D25-9DA5-63C9-97AB-604CA5B15B7E}"/>
              </a:ext>
            </a:extLst>
          </p:cNvPr>
          <p:cNvSpPr>
            <a:spLocks noGrp="1"/>
          </p:cNvSpPr>
          <p:nvPr>
            <p:ph type="title"/>
          </p:nvPr>
        </p:nvSpPr>
        <p:spPr>
          <a:xfrm>
            <a:off x="-41782" y="711488"/>
            <a:ext cx="9583395" cy="999326"/>
          </a:xfrm>
        </p:spPr>
        <p:txBody>
          <a:bodyPr>
            <a:normAutofit/>
          </a:bodyPr>
          <a:lstStyle/>
          <a:p>
            <a:pPr>
              <a:lnSpc>
                <a:spcPct val="90000"/>
              </a:lnSpc>
            </a:pPr>
            <a:r>
              <a:rPr lang="en-US" dirty="0">
                <a:solidFill>
                  <a:srgbClr val="FFFFFF"/>
                </a:solidFill>
              </a:rPr>
              <a:t>OUR </a:t>
            </a:r>
            <a:r>
              <a:rPr lang="en-US" dirty="0">
                <a:solidFill>
                  <a:srgbClr val="FFFFFF"/>
                </a:solidFill>
                <a:latin typeface="Times New Roman" panose="02020603050405020304" pitchFamily="18" charset="0"/>
                <a:cs typeface="Times New Roman" panose="02020603050405020304" pitchFamily="18" charset="0"/>
              </a:rPr>
              <a:t>SOLUTION</a:t>
            </a:r>
            <a:r>
              <a:rPr lang="en-US" dirty="0">
                <a:solidFill>
                  <a:srgbClr val="FFFFFF"/>
                </a:solidFill>
              </a:rPr>
              <a:t> AND PROPOSITION </a:t>
            </a:r>
            <a:endParaRPr lang="en-IN" dirty="0">
              <a:solidFill>
                <a:srgbClr val="FFFFFF"/>
              </a:solidFill>
            </a:endParaRPr>
          </a:p>
        </p:txBody>
      </p:sp>
      <p:sp>
        <p:nvSpPr>
          <p:cNvPr id="3" name="Content Placeholder 2">
            <a:extLst>
              <a:ext uri="{FF2B5EF4-FFF2-40B4-BE49-F238E27FC236}">
                <a16:creationId xmlns:a16="http://schemas.microsoft.com/office/drawing/2014/main" id="{1D5102AA-1E62-858B-E601-F9B24836F5F3}"/>
              </a:ext>
            </a:extLst>
          </p:cNvPr>
          <p:cNvSpPr>
            <a:spLocks noGrp="1"/>
          </p:cNvSpPr>
          <p:nvPr>
            <p:ph idx="1"/>
          </p:nvPr>
        </p:nvSpPr>
        <p:spPr>
          <a:xfrm>
            <a:off x="186318" y="2340131"/>
            <a:ext cx="10471356" cy="3822452"/>
          </a:xfrm>
        </p:spPr>
        <p:txBody>
          <a:bodyPr>
            <a:normAutofit/>
          </a:bodyPr>
          <a:lstStyle/>
          <a:p>
            <a:pPr>
              <a:lnSpc>
                <a:spcPct val="100000"/>
              </a:lnSpc>
              <a:buFont typeface="Wingdings" panose="05000000000000000000" pitchFamily="2" charset="2"/>
              <a:buChar char="Ø"/>
            </a:pPr>
            <a:r>
              <a:rPr lang="en-US" sz="2400" dirty="0">
                <a:solidFill>
                  <a:srgbClr val="FFFFFF"/>
                </a:solidFill>
              </a:rPr>
              <a:t>"Employee performance analysis is critical for organizational success. It allows organizations to identify areas of improvement, optimize talent, and drive growth. Our solution provides a comprehensive and data-driven approach to performance evaluation.”</a:t>
            </a:r>
          </a:p>
          <a:p>
            <a:pPr>
              <a:lnSpc>
                <a:spcPct val="100000"/>
              </a:lnSpc>
              <a:buFont typeface="Wingdings" panose="05000000000000000000" pitchFamily="2" charset="2"/>
              <a:buChar char="Ø"/>
            </a:pPr>
            <a:r>
              <a:rPr lang="en-US" dirty="0">
                <a:solidFill>
                  <a:srgbClr val="FFFFFF"/>
                </a:solidFill>
              </a:rPr>
              <a:t>"Coaching Skills Managers are trained to effectively coach and guide employees, fostering their growth and development. Effective Communication Managers are equipped with the skills to clearly communicate expectations, provide constructive feedback, and build strong relationships.  Performance Management Tools Managers have access to the necessary tools and resources to monitor performance, track progress, and provide timely feedback.” </a:t>
            </a:r>
            <a:endParaRPr lang="en-IN" dirty="0">
              <a:solidFill>
                <a:srgbClr val="FFFFFF"/>
              </a:solidFill>
            </a:endParaRPr>
          </a:p>
        </p:txBody>
      </p:sp>
    </p:spTree>
    <p:extLst>
      <p:ext uri="{BB962C8B-B14F-4D97-AF65-F5344CB8AC3E}">
        <p14:creationId xmlns:p14="http://schemas.microsoft.com/office/powerpoint/2010/main" val="130649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7" name="Group 86">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7">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8FEA555-953D-76C9-0EBC-B8E207177EBB}"/>
              </a:ext>
            </a:extLst>
          </p:cNvPr>
          <p:cNvSpPr>
            <a:spLocks noGrp="1"/>
          </p:cNvSpPr>
          <p:nvPr>
            <p:ph type="title"/>
          </p:nvPr>
        </p:nvSpPr>
        <p:spPr>
          <a:xfrm>
            <a:off x="691079" y="725952"/>
            <a:ext cx="7176071" cy="1211004"/>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DATASET</a:t>
            </a:r>
            <a:r>
              <a:rPr lang="en-US" dirty="0"/>
              <a:t> DESCRIPTION</a:t>
            </a:r>
            <a:endParaRPr lang="en-IN" dirty="0"/>
          </a:p>
        </p:txBody>
      </p:sp>
      <p:graphicFrame>
        <p:nvGraphicFramePr>
          <p:cNvPr id="48" name="Content Placeholder 2">
            <a:extLst>
              <a:ext uri="{FF2B5EF4-FFF2-40B4-BE49-F238E27FC236}">
                <a16:creationId xmlns:a16="http://schemas.microsoft.com/office/drawing/2014/main" id="{F6E54400-776D-6C2C-D626-52462C3B9CEC}"/>
              </a:ext>
            </a:extLst>
          </p:cNvPr>
          <p:cNvGraphicFramePr>
            <a:graphicFrameLocks noGrp="1"/>
          </p:cNvGraphicFramePr>
          <p:nvPr>
            <p:ph idx="1"/>
            <p:extLst>
              <p:ext uri="{D42A27DB-BD31-4B8C-83A1-F6EECF244321}">
                <p14:modId xmlns:p14="http://schemas.microsoft.com/office/powerpoint/2010/main" val="679325090"/>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892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33" name="Freeform: Shape 132">
            <a:extLst>
              <a:ext uri="{FF2B5EF4-FFF2-40B4-BE49-F238E27FC236}">
                <a16:creationId xmlns:a16="http://schemas.microsoft.com/office/drawing/2014/main" id="{98670FCA-2D56-45D2-833D-B1C0C63F9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7"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4" name="Group 133">
            <a:extLst>
              <a:ext uri="{FF2B5EF4-FFF2-40B4-BE49-F238E27FC236}">
                <a16:creationId xmlns:a16="http://schemas.microsoft.com/office/drawing/2014/main" id="{E37E539E-8E53-45C6-9EEF-BF0998DEDB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592B81EA-9142-4843-9DC4-B3B5945E3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6D0167D-BCD6-40C9-9439-B218DAC26B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7BC2F72-CF0A-4BA3-9D44-4E126B58F4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5B957B0-AAF9-40DA-86CD-DFACC7EB1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3D3CBDA-22C0-4F55-8D19-908B3CD29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EF45983-2EEE-4AFF-9780-BB72BDCC3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FF41724-D1CB-4EB7-8375-C7E1B34312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7A52220-57D7-4107-AAB4-DD7CAF08D2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C2D2F73-51AF-431F-BDA8-97704FBA28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E77D9F-7762-445F-92C5-3D1F544A0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FF43ED7-CA1B-4E85-8CD4-5B3C0B4D7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576CDD2-AC2A-4A8F-9B0F-D25298B5C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D55A21-56BE-4FF0-8BC6-111865E29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1F41FC-CAF2-4220-9170-2EB7DB263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9336BB3-E7C0-4644-ADD3-897281393E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A916F6F-0665-4C6A-9431-3AD86B94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4106CE4-7D9D-49DF-897A-822D5BF52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8BA2056-CDBA-4C2C-93A7-49A9A5773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5CAEC81-0897-4760-8DBD-9EBF631CF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9AC6E5B-B82D-46BB-990B-13E38336A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519FAF4-4633-481B-ACE9-F2B1A17719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F74408F-797A-4076-897E-818A00989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9CFCD45-5E6A-40DF-8434-FAF095A442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19ABFC3-761E-4D3D-99D2-C167DF99C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FFB5E4A-E2C0-4323-8F3E-45C39D83D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0AC1BFB-C0BB-4C88-9FB9-A1C4767EC7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CC1A783-C784-4F05-9753-E8E230B14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D89B71-AD25-443D-8B91-17E8A3CCF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E1C8879-01F2-4BCF-94F0-BAD8E22FF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A9E1DCE-FD5E-427D-8653-B1FFB8EAC5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E35E521-8B46-446A-A31E-1952BB38A0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095CA4D-8996-85B7-8E73-C2B93B4697CD}"/>
              </a:ext>
            </a:extLst>
          </p:cNvPr>
          <p:cNvSpPr>
            <a:spLocks noGrp="1"/>
          </p:cNvSpPr>
          <p:nvPr>
            <p:ph type="title"/>
          </p:nvPr>
        </p:nvSpPr>
        <p:spPr>
          <a:xfrm>
            <a:off x="1175922" y="774096"/>
            <a:ext cx="10797667" cy="1211845"/>
          </a:xfrm>
        </p:spPr>
        <p:txBody>
          <a:bodyPr anchor="b">
            <a:normAutofit/>
          </a:bodyPr>
          <a:lstStyle/>
          <a:p>
            <a:r>
              <a:rPr lang="en-US" dirty="0"/>
              <a:t>THE “WOW” IN OUR SOLUTION</a:t>
            </a:r>
            <a:endParaRPr lang="en-IN" dirty="0"/>
          </a:p>
        </p:txBody>
      </p:sp>
      <p:sp>
        <p:nvSpPr>
          <p:cNvPr id="136" name="Right Triangle 135">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205549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8788FC49-96D6-3260-D369-7855AEB3F719}"/>
              </a:ext>
            </a:extLst>
          </p:cNvPr>
          <p:cNvSpPr>
            <a:spLocks noGrp="1"/>
          </p:cNvSpPr>
          <p:nvPr>
            <p:ph idx="1"/>
          </p:nvPr>
        </p:nvSpPr>
        <p:spPr>
          <a:xfrm>
            <a:off x="2812032" y="3425405"/>
            <a:ext cx="8688890" cy="2717996"/>
          </a:xfrm>
        </p:spPr>
        <p:txBody>
          <a:bodyPr anchor="ctr">
            <a:normAutofit/>
          </a:bodyPr>
          <a:lstStyle/>
          <a:p>
            <a:pPr>
              <a:lnSpc>
                <a:spcPct val="100000"/>
              </a:lnSpc>
              <a:buFont typeface="Wingdings" panose="05000000000000000000" pitchFamily="2" charset="2"/>
              <a:buChar char="v"/>
            </a:pPr>
            <a:r>
              <a:rPr lang="en-US" dirty="0"/>
              <a:t>The Wow in Our Solution  The Wow in Our Solution Our solution is designed to deliver a truly exceptional experience, surpassing expectations and leaving a lasting impression. We pride ourselves on our innovative approach, cutting-edge technology, and unwavering commitment to customer satisfaction.</a:t>
            </a:r>
            <a:endParaRPr lang="en-IN" dirty="0"/>
          </a:p>
        </p:txBody>
      </p:sp>
    </p:spTree>
    <p:extLst>
      <p:ext uri="{BB962C8B-B14F-4D97-AF65-F5344CB8AC3E}">
        <p14:creationId xmlns:p14="http://schemas.microsoft.com/office/powerpoint/2010/main" val="2135285040"/>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142</TotalTime>
  <Words>763</Words>
  <Application>Microsoft Office PowerPoint</Application>
  <PresentationFormat>Widescreen</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CosineVTI</vt:lpstr>
      <vt:lpstr>Employee Performance Analysis Using Excel</vt:lpstr>
      <vt:lpstr>PROJECT TITLE</vt:lpstr>
      <vt:lpstr>AGENDA</vt:lpstr>
      <vt:lpstr>PROJECT STATEMENT</vt:lpstr>
      <vt:lpstr>PROJECT OVERVIEW</vt:lpstr>
      <vt:lpstr>END USERS</vt:lpstr>
      <vt:lpstr>OUR SOLUTION AND PROPOSITION </vt:lpstr>
      <vt:lpstr> DATASET DESCRIPTION</vt:lpstr>
      <vt:lpstr>THE “WOW” IN OUR SOLUTION</vt:lpstr>
      <vt:lpstr>MODELLING APPROACH</vt:lpstr>
      <vt:lpstr>RESULTS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Sathiya Kavi</dc:creator>
  <cp:lastModifiedBy>Sathiya Kavi</cp:lastModifiedBy>
  <cp:revision>3</cp:revision>
  <dcterms:created xsi:type="dcterms:W3CDTF">2024-08-28T06:48:25Z</dcterms:created>
  <dcterms:modified xsi:type="dcterms:W3CDTF">2024-08-28T10:35:53Z</dcterms:modified>
</cp:coreProperties>
</file>