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62" r:id="rId5"/>
    <p:sldId id="257" r:id="rId6"/>
    <p:sldId id="265" r:id="rId7"/>
    <p:sldId id="264" r:id="rId8"/>
    <p:sldId id="280" r:id="rId9"/>
    <p:sldId id="263" r:id="rId10"/>
    <p:sldId id="267" r:id="rId11"/>
    <p:sldId id="266" r:id="rId12"/>
    <p:sldId id="268" r:id="rId13"/>
    <p:sldId id="273" r:id="rId14"/>
    <p:sldId id="274" r:id="rId15"/>
    <p:sldId id="275" r:id="rId16"/>
    <p:sldId id="276" r:id="rId17"/>
    <p:sldId id="277" r:id="rId18"/>
    <p:sldId id="278" r:id="rId19"/>
    <p:sldId id="279" r:id="rId20"/>
    <p:sldId id="259" r:id="rId21"/>
    <p:sldId id="269" r:id="rId22"/>
    <p:sldId id="270" r:id="rId23"/>
    <p:sldId id="271" r:id="rId24"/>
    <p:sldId id="272"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EETHI S" initials="P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t>7/30/2021</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qrcode-tiger.com/qr-code-type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en.wikipedia.org/wiki/Kanji"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fillRect/>
          </a:stretch>
        </a:blipFill>
        <a:effectLst/>
      </p:bgPr>
    </p:bg>
    <p:spTree>
      <p:nvGrpSpPr>
        <p:cNvPr id="1" name=""/>
        <p:cNvGrpSpPr/>
        <p:nvPr/>
      </p:nvGrpSpPr>
      <p:grpSpPr>
        <a:xfrm>
          <a:off x="0" y="0"/>
          <a:ext cx="0" cy="0"/>
          <a:chOff x="0" y="0"/>
          <a:chExt cx="0" cy="0"/>
        </a:xfrm>
      </p:grpSpPr>
      <p:pic>
        <p:nvPicPr>
          <p:cNvPr id="5" name="Picture 4" descr="Computer script on a screen"/>
          <p:cNvPicPr>
            <a:picLocks noChangeAspect="1"/>
          </p:cNvPicPr>
          <p:nvPr/>
        </p:nvPicPr>
        <p:blipFill rotWithShape="1">
          <a:blip r:embed="rId3"/>
          <a:srcRect t="5993" b="9762"/>
          <a:stretch>
            <a:fillRect/>
          </a:stretch>
        </p:blipFill>
        <p:spPr>
          <a:xfrm>
            <a:off x="20" y="2030"/>
            <a:ext cx="12191980" cy="6855970"/>
          </a:xfrm>
          <a:prstGeom prst="rect">
            <a:avLst/>
          </a:prstGeom>
        </p:spPr>
      </p:pic>
      <p:sp>
        <p:nvSpPr>
          <p:cNvPr id="9" name="Rectangle 8"/>
          <p:cNvSpPr>
            <a:spLocks noGrp="1" noRot="1" noChangeAspect="1" noMove="1" noResize="1" noEditPoints="1" noAdjustHandles="1" noChangeArrowheads="1" noChangeShapeType="1" noTextEdit="1"/>
          </p:cNvSpPr>
          <p:nvPr/>
        </p:nvSpPr>
        <p:spPr>
          <a:xfrm>
            <a:off x="0" y="203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blipFill dpi="0" rotWithShape="1">
            <a:blip r:embed="rId2">
              <a:alphaModFix amt="30000"/>
              <a:duotone>
                <a:prstClr val="black"/>
                <a:schemeClr val="accent3">
                  <a:tint val="45000"/>
                  <a:satMod val="400000"/>
                </a:schemeClr>
              </a:duotone>
            </a:blip>
            <a:srcRect/>
            <a:tile tx="0" ty="0" sx="100000" sy="100000" flip="none" algn="ctr"/>
          </a:blip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95269" y="406400"/>
            <a:ext cx="9001462" cy="2387600"/>
          </a:xfrm>
        </p:spPr>
        <p:txBody>
          <a:bodyPr vert="horz" lIns="91440" tIns="45720" rIns="91440" bIns="45720" rtlCol="0">
            <a:normAutofit/>
          </a:bodyPr>
          <a:lstStyle/>
          <a:p>
            <a:r>
              <a:rPr lang="en-US" dirty="0"/>
              <a:t>DYNAMIC QR-CODE GENERATOR</a:t>
            </a:r>
          </a:p>
        </p:txBody>
      </p:sp>
      <p:sp>
        <p:nvSpPr>
          <p:cNvPr id="3" name="Subtitle 2"/>
          <p:cNvSpPr>
            <a:spLocks noGrp="1"/>
          </p:cNvSpPr>
          <p:nvPr>
            <p:ph type="subTitle" idx="1"/>
          </p:nvPr>
        </p:nvSpPr>
        <p:spPr>
          <a:xfrm>
            <a:off x="1595269" y="3602038"/>
            <a:ext cx="9001462" cy="1655762"/>
          </a:xfrm>
        </p:spPr>
        <p:txBody>
          <a:bodyPr vert="horz" lIns="91440" tIns="45720" rIns="91440" bIns="45720" rtlCol="0">
            <a:noAutofit/>
          </a:bodyPr>
          <a:lstStyle/>
          <a:p>
            <a:pPr indent="-228600">
              <a:lnSpc>
                <a:spcPct val="110000"/>
              </a:lnSpc>
              <a:buFont typeface="Arial" panose="020B0604020202020204" pitchFamily="34" charset="0"/>
              <a:buChar char="•"/>
            </a:pPr>
            <a:r>
              <a:rPr lang="en-US" sz="1800" dirty="0"/>
              <a:t>                                                                                            SUBMITTED BY</a:t>
            </a:r>
          </a:p>
          <a:p>
            <a:pPr indent="-228600">
              <a:lnSpc>
                <a:spcPct val="110000"/>
              </a:lnSpc>
              <a:buFont typeface="Arial" panose="020B0604020202020204" pitchFamily="34" charset="0"/>
              <a:buChar char="•"/>
            </a:pPr>
            <a:r>
              <a:rPr lang="en-US" sz="1800" dirty="0"/>
              <a:t>                                                                                    PREETHI S     (621718104025)</a:t>
            </a:r>
          </a:p>
          <a:p>
            <a:pPr indent="-228600">
              <a:lnSpc>
                <a:spcPct val="110000"/>
              </a:lnSpc>
              <a:buFont typeface="Arial" panose="020B0604020202020204" pitchFamily="34" charset="0"/>
              <a:buChar char="•"/>
            </a:pPr>
            <a:r>
              <a:rPr lang="en-US" sz="1800" dirty="0"/>
              <a:t>                                                                                    PRIYA S         (621718104026)</a:t>
            </a:r>
          </a:p>
          <a:p>
            <a:pPr indent="-228600">
              <a:lnSpc>
                <a:spcPct val="110000"/>
              </a:lnSpc>
              <a:buFont typeface="Arial" panose="020B0604020202020204" pitchFamily="34" charset="0"/>
              <a:buChar char="•"/>
            </a:pPr>
            <a:r>
              <a:rPr lang="en-US" sz="1800" dirty="0"/>
              <a:t>                                                                                     PONMANI M (621718104023)</a:t>
            </a:r>
          </a:p>
          <a:p>
            <a:pPr indent="-228600">
              <a:lnSpc>
                <a:spcPct val="110000"/>
              </a:lnSpc>
              <a:buFont typeface="Arial" panose="020B0604020202020204" pitchFamily="34" charset="0"/>
              <a:buChar char="•"/>
            </a:pPr>
            <a:r>
              <a:rPr lang="en-US" sz="1800" dirty="0"/>
              <a:t>                                                                                       PRADEEP  M  (621718104024)</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fillRect/>
          </a:stretch>
        </a:blipFill>
        <a:effectLst/>
      </p:bgPr>
    </p:bg>
    <p:spTree>
      <p:nvGrpSpPr>
        <p:cNvPr id="1" name=""/>
        <p:cNvGrpSpPr/>
        <p:nvPr/>
      </p:nvGrpSpPr>
      <p:grpSpPr>
        <a:xfrm>
          <a:off x="0" y="0"/>
          <a:ext cx="0" cy="0"/>
          <a:chOff x="0" y="0"/>
          <a:chExt cx="0" cy="0"/>
        </a:xfrm>
      </p:grpSpPr>
      <p:sp useBgFill="1">
        <p:nvSpPr>
          <p:cNvPr id="140" name="Rectangle 13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3794" y="4217161"/>
            <a:ext cx="10316181" cy="1335914"/>
          </a:xfrm>
        </p:spPr>
        <p:txBody>
          <a:bodyPr vert="horz" lIns="91440" tIns="45720" rIns="91440" bIns="45720" rtlCol="0" anchor="b">
            <a:normAutofit/>
          </a:bodyPr>
          <a:lstStyle/>
          <a:p>
            <a:r>
              <a:rPr lang="en-US" sz="4000" u="sng" spc="600" dirty="0">
                <a:latin typeface="Times New Roman" panose="02020603050405020304" pitchFamily="18" charset="0"/>
                <a:cs typeface="Times New Roman" panose="02020603050405020304" pitchFamily="18" charset="0"/>
              </a:rPr>
              <a:t>HOW TO USE THIS?</a:t>
            </a:r>
          </a:p>
        </p:txBody>
      </p:sp>
      <p:pic>
        <p:nvPicPr>
          <p:cNvPr id="1028" name="Picture 4" descr="Qr Code PSD, 100+ High Quality Free PSD Templates for Download"/>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02246" y="839047"/>
            <a:ext cx="4648403" cy="32194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Qr Code Scanner Machine, Handheld Sheetfed Scanner, हैन्डहेल्ड बारकोड  स्कैनर in Nehru Place, Delhi , Shyam IT Care | ID: 20369015273"/>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6643288" y="839047"/>
            <a:ext cx="4237847" cy="3219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kern="100" spc="600" dirty="0">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cs typeface="Times New Roman" panose="02020603050405020304" pitchFamily="18" charset="0"/>
              </a:rPr>
              <a:t>Create dynamic QR codes to manage content on your print materials.</a:t>
            </a:r>
            <a:br>
              <a:rPr lang="en-US" sz="2800" u="sng" kern="100" spc="600" dirty="0">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cs typeface="Times New Roman" panose="02020603050405020304" pitchFamily="18" charset="0"/>
              </a:rPr>
            </a:br>
            <a:endParaRPr lang="en-IN" sz="2800" u="sng" spc="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marL="342900" lvl="0" indent="-342900">
              <a:lnSpc>
                <a:spcPct val="114000"/>
              </a:lnSpc>
              <a:spcBef>
                <a:spcPts val="500"/>
              </a:spcBef>
              <a:spcAft>
                <a:spcPts val="500"/>
              </a:spcAft>
              <a:buFont typeface="Symbol" panose="05050102010706020507" pitchFamily="18" charset="2"/>
              <a:buChar char=""/>
            </a:pPr>
            <a:r>
              <a:rPr lang="en-US" i="1" dirty="0">
                <a:effectLst/>
                <a:latin typeface="Times New Roman" panose="02020603050405020304" pitchFamily="18" charset="0"/>
                <a:ea typeface="Calibri" panose="020F0502020204030204" pitchFamily="34" charset="0"/>
                <a:cs typeface="Times New Roman" panose="02020603050405020304" pitchFamily="18" charset="0"/>
              </a:rPr>
              <a:t>Save Printing Costs</a:t>
            </a:r>
            <a:endParaRPr lang="en-US" i="1" dirty="0">
              <a:effectLst/>
              <a:latin typeface="Times New Roman" panose="02020603050405020304" pitchFamily="18" charset="0"/>
              <a:cs typeface="Times New Roman" panose="02020603050405020304" pitchFamily="18" charset="0"/>
            </a:endParaRPr>
          </a:p>
          <a:p>
            <a:pPr marL="742950" lvl="1" indent="-285750">
              <a:lnSpc>
                <a:spcPct val="114000"/>
              </a:lnSpc>
              <a:spcBef>
                <a:spcPts val="500"/>
              </a:spcBef>
              <a:spcAft>
                <a:spcPts val="500"/>
              </a:spcAft>
              <a:buFont typeface="Courier New" panose="02070309020205020404" pitchFamily="49" charset="0"/>
              <a:buChar char="o"/>
            </a:pP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No need to reprint your material when you change the destination URL</a:t>
            </a:r>
            <a:endParaRPr lang="en-US" sz="2000" i="1" dirty="0">
              <a:effectLst/>
              <a:latin typeface="Times New Roman" panose="02020603050405020304" pitchFamily="18" charset="0"/>
              <a:cs typeface="Times New Roman" panose="02020603050405020304" pitchFamily="18" charset="0"/>
            </a:endParaRPr>
          </a:p>
          <a:p>
            <a:pPr marL="342900" lvl="0" indent="-342900">
              <a:lnSpc>
                <a:spcPct val="114000"/>
              </a:lnSpc>
              <a:spcBef>
                <a:spcPts val="500"/>
              </a:spcBef>
              <a:spcAft>
                <a:spcPts val="500"/>
              </a:spcAft>
              <a:buFont typeface="Symbol" panose="05050102010706020507" pitchFamily="18" charset="2"/>
              <a:buChar char=""/>
            </a:pPr>
            <a:r>
              <a:rPr lang="en-US" i="1" dirty="0">
                <a:effectLst/>
                <a:latin typeface="Times New Roman" panose="02020603050405020304" pitchFamily="18" charset="0"/>
                <a:ea typeface="Calibri" panose="020F0502020204030204" pitchFamily="34" charset="0"/>
                <a:cs typeface="Times New Roman" panose="02020603050405020304" pitchFamily="18" charset="0"/>
              </a:rPr>
              <a:t>Optimize Conversion Rate with Analytics</a:t>
            </a:r>
            <a:endParaRPr lang="en-US" i="1" dirty="0">
              <a:effectLst/>
              <a:latin typeface="Times New Roman" panose="02020603050405020304" pitchFamily="18" charset="0"/>
              <a:cs typeface="Times New Roman" panose="02020603050405020304" pitchFamily="18" charset="0"/>
            </a:endParaRPr>
          </a:p>
          <a:p>
            <a:pPr marL="742950" lvl="1" indent="-285750">
              <a:lnSpc>
                <a:spcPct val="114000"/>
              </a:lnSpc>
              <a:spcBef>
                <a:spcPts val="500"/>
              </a:spcBef>
              <a:spcAft>
                <a:spcPts val="500"/>
              </a:spcAft>
              <a:buFont typeface="Courier New" panose="02070309020205020404" pitchFamily="49" charset="0"/>
              <a:buChar char="o"/>
            </a:pP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Dynamic QR codes are trackable. Get analytics on scanning activity</a:t>
            </a:r>
            <a:endParaRPr lang="en-US" sz="2000" i="1" dirty="0">
              <a:effectLst/>
              <a:latin typeface="Times New Roman" panose="02020603050405020304" pitchFamily="18" charset="0"/>
              <a:cs typeface="Times New Roman" panose="02020603050405020304" pitchFamily="18" charset="0"/>
            </a:endParaRPr>
          </a:p>
          <a:p>
            <a:pPr marL="342900" lvl="0" indent="-342900">
              <a:lnSpc>
                <a:spcPct val="114000"/>
              </a:lnSpc>
              <a:spcBef>
                <a:spcPts val="500"/>
              </a:spcBef>
              <a:spcAft>
                <a:spcPts val="500"/>
              </a:spcAft>
              <a:buFont typeface="Symbol" panose="05050102010706020507" pitchFamily="18" charset="2"/>
              <a:buChar char=""/>
            </a:pPr>
            <a:r>
              <a:rPr lang="en-US" i="1" dirty="0">
                <a:effectLst/>
                <a:latin typeface="Times New Roman" panose="02020603050405020304" pitchFamily="18" charset="0"/>
                <a:ea typeface="Calibri" panose="020F0502020204030204" pitchFamily="34" charset="0"/>
                <a:cs typeface="Times New Roman" panose="02020603050405020304" pitchFamily="18" charset="0"/>
              </a:rPr>
              <a:t>Run Dynamic Campaigns</a:t>
            </a:r>
            <a:endParaRPr lang="en-US" i="1" dirty="0">
              <a:effectLst/>
              <a:latin typeface="Times New Roman" panose="02020603050405020304" pitchFamily="18" charset="0"/>
              <a:cs typeface="Times New Roman" panose="02020603050405020304" pitchFamily="18" charset="0"/>
            </a:endParaRPr>
          </a:p>
          <a:p>
            <a:pPr marL="742950" lvl="1" indent="-285750">
              <a:lnSpc>
                <a:spcPct val="114000"/>
              </a:lnSpc>
              <a:spcBef>
                <a:spcPts val="500"/>
              </a:spcBef>
              <a:spcAft>
                <a:spcPts val="500"/>
              </a:spcAft>
              <a:buFont typeface="Courier New" panose="02070309020205020404" pitchFamily="49" charset="0"/>
              <a:buChar char="o"/>
            </a:pP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Run interactive campaigns with dynamic content using a single QR code</a:t>
            </a:r>
            <a:endParaRPr lang="en-US" sz="2000" i="1" dirty="0">
              <a:effectLst/>
              <a:latin typeface="Times New Roman" panose="02020603050405020304" pitchFamily="18" charset="0"/>
              <a:cs typeface="Times New Roman" panose="02020603050405020304" pitchFamily="18" charset="0"/>
            </a:endParaRPr>
          </a:p>
          <a:p>
            <a:pPr marL="342900" lvl="0" indent="-342900">
              <a:lnSpc>
                <a:spcPct val="114000"/>
              </a:lnSpc>
              <a:spcBef>
                <a:spcPts val="500"/>
              </a:spcBef>
              <a:spcAft>
                <a:spcPts val="500"/>
              </a:spcAft>
              <a:buFont typeface="Symbol" panose="05050102010706020507" pitchFamily="18" charset="2"/>
              <a:buChar char=""/>
            </a:pPr>
            <a:r>
              <a:rPr lang="en-US" i="1" dirty="0">
                <a:effectLst/>
                <a:latin typeface="Times New Roman" panose="02020603050405020304" pitchFamily="18" charset="0"/>
                <a:ea typeface="Calibri" panose="020F0502020204030204" pitchFamily="34" charset="0"/>
                <a:cs typeface="Times New Roman" panose="02020603050405020304" pitchFamily="18" charset="0"/>
              </a:rPr>
              <a:t>Ensure Content is Relevant</a:t>
            </a:r>
            <a:endParaRPr lang="en-US" i="1" dirty="0">
              <a:effectLst/>
              <a:latin typeface="Times New Roman" panose="02020603050405020304" pitchFamily="18" charset="0"/>
              <a:cs typeface="Times New Roman" panose="02020603050405020304" pitchFamily="18" charset="0"/>
            </a:endParaRPr>
          </a:p>
          <a:p>
            <a:pPr>
              <a:lnSpc>
                <a:spcPct val="114000"/>
              </a:lnSpc>
              <a:spcAft>
                <a:spcPts val="1000"/>
              </a:spcAft>
            </a:pPr>
            <a:r>
              <a:rPr lang="en-US" i="1" dirty="0">
                <a:effectLst/>
                <a:latin typeface="Times New Roman" panose="02020603050405020304" pitchFamily="18" charset="0"/>
                <a:ea typeface="Calibri" panose="020F0502020204030204" pitchFamily="34" charset="0"/>
                <a:cs typeface="Times New Roman" panose="02020603050405020304" pitchFamily="18" charset="0"/>
              </a:rPr>
              <a:t>Update content with time without changing the QR code to maintain relevancy</a:t>
            </a:r>
            <a:endParaRPr lang="en-US" i="1" dirty="0">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u="sng" spc="600" dirty="0">
                <a:effectLst>
                  <a:outerShdw blurRad="38100" dist="38100" dir="2700000" algn="tl">
                    <a:srgbClr val="000000">
                      <a:alpha val="43137"/>
                    </a:srgbClr>
                  </a:outerShdw>
                </a:effectLst>
                <a:latin typeface="Times New Roman" panose="02020603050405020304" pitchFamily="18" charset="0"/>
                <a:ea typeface="SimSun" panose="02010600030101010101" pitchFamily="2" charset="-122"/>
                <a:cs typeface="Times New Roman" panose="02020603050405020304" pitchFamily="18" charset="0"/>
              </a:rPr>
              <a:t>System testing</a:t>
            </a:r>
            <a:br>
              <a:rPr lang="en-IN" sz="1800" b="1" spc="600" dirty="0">
                <a:solidFill>
                  <a:srgbClr val="366091"/>
                </a:solidFill>
                <a:effectLst/>
                <a:latin typeface="Cambria" panose="02040503050406030204" pitchFamily="18" charset="0"/>
                <a:ea typeface="SimSun" panose="02010600030101010101" pitchFamily="2" charset="-122"/>
                <a:cs typeface="Times New Roman" panose="02020603050405020304" pitchFamily="18" charset="0"/>
              </a:rPr>
            </a:br>
            <a:endParaRPr lang="en-IN" spc="600" dirty="0"/>
          </a:p>
        </p:txBody>
      </p:sp>
      <p:sp>
        <p:nvSpPr>
          <p:cNvPr id="3" name="Content Placeholder 2"/>
          <p:cNvSpPr>
            <a:spLocks noGrp="1"/>
          </p:cNvSpPr>
          <p:nvPr>
            <p:ph idx="1"/>
          </p:nvPr>
        </p:nvSpPr>
        <p:spPr/>
        <p:txBody>
          <a:bodyPr/>
          <a:lstStyle/>
          <a:p>
            <a:pPr lvl="0" algn="just">
              <a:lnSpc>
                <a:spcPct val="150000"/>
              </a:lnSpc>
              <a:spcBef>
                <a:spcPts val="1020"/>
              </a:spcBef>
              <a:spcAft>
                <a:spcPts val="0"/>
              </a:spcAft>
            </a:pP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Scan the QR code with multiple devices and apps</a:t>
            </a:r>
            <a:endParaRPr lang="en-US" sz="2400" i="1" dirty="0">
              <a:effectLst/>
              <a:latin typeface="Times New Roman" panose="02020603050405020304" pitchFamily="18" charset="0"/>
              <a:cs typeface="Times New Roman" panose="02020603050405020304" pitchFamily="18" charset="0"/>
            </a:endParaRPr>
          </a:p>
          <a:p>
            <a:pPr lvl="0" algn="just">
              <a:lnSpc>
                <a:spcPct val="150000"/>
              </a:lnSpc>
              <a:spcBef>
                <a:spcPts val="1020"/>
              </a:spcBef>
              <a:spcAft>
                <a:spcPts val="0"/>
              </a:spcAft>
            </a:pP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Test the QR code with various lighting levels. </a:t>
            </a:r>
            <a:endParaRPr lang="en-US" sz="2400" i="1" dirty="0">
              <a:effectLst/>
              <a:latin typeface="Times New Roman" panose="02020603050405020304" pitchFamily="18" charset="0"/>
              <a:cs typeface="Times New Roman" panose="02020603050405020304" pitchFamily="18" charset="0"/>
            </a:endParaRPr>
          </a:p>
          <a:p>
            <a:pPr lvl="0" algn="just">
              <a:lnSpc>
                <a:spcPct val="150000"/>
              </a:lnSpc>
              <a:spcBef>
                <a:spcPts val="1020"/>
              </a:spcBef>
              <a:spcAft>
                <a:spcPts val="0"/>
              </a:spcAft>
            </a:pP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Test the QR code at different distances. </a:t>
            </a:r>
            <a:endParaRPr lang="en-US" sz="2400" i="1" dirty="0">
              <a:effectLst/>
              <a:latin typeface="Times New Roman" panose="02020603050405020304" pitchFamily="18" charset="0"/>
              <a:cs typeface="Times New Roman" panose="02020603050405020304" pitchFamily="18" charset="0"/>
            </a:endParaRPr>
          </a:p>
          <a:p>
            <a:pPr lvl="0" algn="just">
              <a:lnSpc>
                <a:spcPct val="150000"/>
              </a:lnSpc>
              <a:spcBef>
                <a:spcPts val="1020"/>
              </a:spcBef>
              <a:spcAft>
                <a:spcPts val="0"/>
              </a:spcAft>
            </a:pP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Verify the strength of internet and cellular reception in the area where the QR code is placed</a:t>
            </a:r>
            <a:r>
              <a:rPr lang="en-US" sz="1800" i="1" dirty="0">
                <a:effectLst/>
                <a:latin typeface="Algerian" panose="04020705040A02060702" pitchFamily="82" charset="0"/>
                <a:ea typeface="Times New Roman" panose="02020603050405020304" pitchFamily="18" charset="0"/>
                <a:cs typeface="Arial" panose="020B0604020202020204" pitchFamily="34" charset="0"/>
              </a:rPr>
              <a:t>.</a:t>
            </a:r>
            <a:r>
              <a:rPr lang="en-US" sz="1800" dirty="0">
                <a:effectLst/>
                <a:latin typeface="Algerian" panose="04020705040A02060702" pitchFamily="82"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ndParaRPr>
          </a:p>
          <a:p>
            <a:endParaRPr lang="en-IN" dirty="0"/>
          </a:p>
        </p:txBody>
      </p:sp>
    </p:spTree>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fillRect/>
          </a:stretch>
        </a:blipFill>
        <a:effectLst/>
      </p:bgPr>
    </p:bg>
    <p:spTree>
      <p:nvGrpSpPr>
        <p:cNvPr id="1" name=""/>
        <p:cNvGrpSpPr/>
        <p:nvPr/>
      </p:nvGrpSpPr>
      <p:grpSpPr>
        <a:xfrm>
          <a:off x="0" y="0"/>
          <a:ext cx="0" cy="0"/>
          <a:chOff x="0" y="0"/>
          <a:chExt cx="0" cy="0"/>
        </a:xfrm>
      </p:grpSpPr>
      <p:sp>
        <p:nvSpPr>
          <p:cNvPr id="135" name="Rectangle 134"/>
          <p:cNvSpPr>
            <a:spLocks noGrp="1" noRot="1" noChangeAspect="1" noMove="1" noResize="1" noEditPoints="1" noAdjustHandles="1" noChangeArrowheads="1" noChangeShapeType="1" noTextEdit="1"/>
          </p:cNvSpPr>
          <p:nvPr/>
        </p:nvSpPr>
        <p:spPr>
          <a:xfrm>
            <a:off x="0" y="203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7" name="Rectangle 136"/>
          <p:cNvSpPr>
            <a:spLocks noGrp="1" noRot="1" noChangeAspect="1" noMove="1" noResize="1" noEditPoints="1" noAdjustHandles="1" noChangeArrowheads="1" noChangeShapeType="1" noTextEdit="1"/>
          </p:cNvSpPr>
          <p:nvPr/>
        </p:nvSpPr>
        <p:spPr>
          <a:xfrm>
            <a:off x="0" y="0"/>
            <a:ext cx="12192000" cy="6858000"/>
          </a:xfrm>
          <a:prstGeom prst="rect">
            <a:avLst/>
          </a:prstGeom>
          <a:blipFill dpi="0" rotWithShape="1">
            <a:blip r:embed="rId2">
              <a:alphaModFix amt="30000"/>
              <a:duotone>
                <a:prstClr val="black"/>
                <a:schemeClr val="accent3">
                  <a:tint val="45000"/>
                  <a:satMod val="400000"/>
                </a:schemeClr>
              </a:duotone>
            </a:blip>
            <a:srcRect/>
            <a:tile tx="0" ty="0" sx="100000" sy="100000" flip="none" algn="ctr"/>
          </a:blip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050" name="Picture 2" descr="Human SEO: What is it and Why is it Important to Success?"/>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b="19379"/>
          <a:stretch>
            <a:fillRect/>
          </a:stretch>
        </p:blipFill>
        <p:spPr bwMode="auto">
          <a:xfrm>
            <a:off x="20" y="2030"/>
            <a:ext cx="12191980" cy="6855970"/>
          </a:xfrm>
          <a:prstGeom prst="rect">
            <a:avLst/>
          </a:prstGeom>
          <a:solidFill>
            <a:srgbClr val="FFFFFF">
              <a:shade val="85000"/>
            </a:srgbClr>
          </a:solidFill>
          <a:scene3d>
            <a:camera prst="orthographicFront"/>
            <a:lightRig rig="twoPt" dir="t">
              <a:rot lat="0" lon="0" rev="7800000"/>
            </a:lightRig>
          </a:scene3d>
          <a:sp3d contourW="6350">
            <a:bevelT w="50800" h="16510"/>
            <a:contourClr>
              <a:srgbClr val="C0C0C0"/>
            </a:contourClr>
          </a:sp3d>
        </p:spPr>
      </p:pic>
      <p:sp>
        <p:nvSpPr>
          <p:cNvPr id="2" name="Title 1"/>
          <p:cNvSpPr>
            <a:spLocks noGrp="1"/>
          </p:cNvSpPr>
          <p:nvPr>
            <p:ph type="title"/>
          </p:nvPr>
        </p:nvSpPr>
        <p:spPr>
          <a:xfrm>
            <a:off x="1595269" y="0"/>
            <a:ext cx="9001462" cy="962025"/>
          </a:xfrm>
        </p:spPr>
        <p:txBody>
          <a:bodyPr vert="horz" lIns="91440" tIns="45720" rIns="91440" bIns="45720" rtlCol="0" anchor="b">
            <a:normAutofit/>
          </a:bodyPr>
          <a:lstStyle/>
          <a:p>
            <a:r>
              <a:rPr lang="en-US" sz="3000" spc="600" dirty="0">
                <a:latin typeface="Times New Roman" panose="02020603050405020304" pitchFamily="18" charset="0"/>
                <a:cs typeface="Times New Roman" panose="02020603050405020304" pitchFamily="18" charset="0"/>
              </a:rPr>
              <a:t>WHAT ARE THE BENEFITS OF</a:t>
            </a:r>
            <a:br>
              <a:rPr lang="en-US" sz="3000" spc="600" dirty="0">
                <a:latin typeface="Times New Roman" panose="02020603050405020304" pitchFamily="18" charset="0"/>
                <a:cs typeface="Times New Roman" panose="02020603050405020304" pitchFamily="18" charset="0"/>
              </a:rPr>
            </a:br>
            <a:r>
              <a:rPr lang="en-US" sz="3000" spc="600" dirty="0">
                <a:latin typeface="Times New Roman" panose="02020603050405020304" pitchFamily="18" charset="0"/>
                <a:cs typeface="Times New Roman" panose="02020603050405020304" pitchFamily="18" charset="0"/>
              </a:rPr>
              <a:t> QR-CODE?</a:t>
            </a:r>
          </a:p>
        </p:txBody>
      </p:sp>
    </p:spTree>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fillRect/>
          </a:stretch>
        </a:blipFill>
        <a:effectLst/>
      </p:bgPr>
    </p:bg>
    <p:spTree>
      <p:nvGrpSpPr>
        <p:cNvPr id="1" name=""/>
        <p:cNvGrpSpPr/>
        <p:nvPr/>
      </p:nvGrpSpPr>
      <p:grpSpPr>
        <a:xfrm>
          <a:off x="0" y="0"/>
          <a:ext cx="0" cy="0"/>
          <a:chOff x="0" y="0"/>
          <a:chExt cx="0" cy="0"/>
        </a:xfrm>
      </p:grpSpPr>
      <p:pic>
        <p:nvPicPr>
          <p:cNvPr id="3074" name="Picture 2" descr="editable qr code "/>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l="15635" r="6119" b="-1"/>
          <a:stretch>
            <a:fillRect/>
          </a:stretch>
        </p:blipFill>
        <p:spPr bwMode="auto">
          <a:xfrm>
            <a:off x="20" y="2030"/>
            <a:ext cx="12191980" cy="685597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p:cNvSpPr>
            <a:spLocks noGrp="1" noRot="1" noChangeAspect="1" noMove="1" noResize="1" noEditPoints="1" noAdjustHandles="1" noChangeArrowheads="1" noChangeShapeType="1" noTextEdit="1"/>
          </p:cNvSpPr>
          <p:nvPr/>
        </p:nvSpPr>
        <p:spPr>
          <a:xfrm>
            <a:off x="0" y="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913795" y="609600"/>
            <a:ext cx="10353761" cy="1326321"/>
          </a:xfrm>
        </p:spPr>
        <p:txBody>
          <a:bodyPr>
            <a:normAutofit/>
          </a:bodyPr>
          <a:lstStyle/>
          <a:p>
            <a:r>
              <a:rPr lang="en-US" sz="2900" b="1" i="0" u="sng" spc="3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Editable/Modifiable in content even after printing or deployment</a:t>
            </a:r>
            <a:br>
              <a:rPr lang="en-US" sz="2900" b="0" i="0">
                <a:effectLst/>
                <a:latin typeface="-apple-system"/>
              </a:rPr>
            </a:br>
            <a:endParaRPr lang="en-IN" sz="2900"/>
          </a:p>
        </p:txBody>
      </p:sp>
      <p:sp>
        <p:nvSpPr>
          <p:cNvPr id="3078" name="Content Placeholder 3077"/>
          <p:cNvSpPr>
            <a:spLocks noGrp="1"/>
          </p:cNvSpPr>
          <p:nvPr>
            <p:ph idx="1"/>
          </p:nvPr>
        </p:nvSpPr>
        <p:spPr>
          <a:xfrm>
            <a:off x="913795" y="4348065"/>
            <a:ext cx="10353762" cy="2071396"/>
          </a:xfrm>
        </p:spPr>
        <p:txBody>
          <a:bodyPr>
            <a:normAutofit/>
          </a:bodyPr>
          <a:lstStyle/>
          <a:p>
            <a:pPr algn="l" fontAlgn="base"/>
            <a:r>
              <a:rPr lang="en-US" sz="2400" b="0" i="1" dirty="0">
                <a:effectLst/>
                <a:latin typeface="Times New Roman" panose="02020603050405020304" pitchFamily="18" charset="0"/>
                <a:cs typeface="Times New Roman" panose="02020603050405020304" pitchFamily="18" charset="0"/>
              </a:rPr>
              <a:t>QR codes can be edited in data even after users have printed them in different marketing materials or even after distributed online. </a:t>
            </a:r>
          </a:p>
          <a:p>
            <a:pPr algn="l" fontAlgn="base"/>
            <a:r>
              <a:rPr lang="en-US" sz="2400" b="0" i="1" dirty="0">
                <a:effectLst/>
                <a:latin typeface="Times New Roman" panose="02020603050405020304" pitchFamily="18" charset="0"/>
                <a:cs typeface="Times New Roman" panose="02020603050405020304" pitchFamily="18" charset="0"/>
              </a:rPr>
              <a:t>With that being said, users can save a large portion of their expenses from re-printing QR codes.</a:t>
            </a:r>
          </a:p>
          <a:p>
            <a:endParaRPr lang="en-US" dirty="0"/>
          </a:p>
        </p:txBody>
      </p:sp>
    </p:spTree>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fillRect/>
          </a:stretch>
        </a:blipFill>
        <a:effectLst/>
      </p:bgPr>
    </p:bg>
    <p:spTree>
      <p:nvGrpSpPr>
        <p:cNvPr id="1" name=""/>
        <p:cNvGrpSpPr/>
        <p:nvPr/>
      </p:nvGrpSpPr>
      <p:grpSpPr>
        <a:xfrm>
          <a:off x="0" y="0"/>
          <a:ext cx="0" cy="0"/>
          <a:chOff x="0" y="0"/>
          <a:chExt cx="0" cy="0"/>
        </a:xfrm>
      </p:grpSpPr>
      <p:pic>
        <p:nvPicPr>
          <p:cNvPr id="4098" name="Picture 2" descr="qr code tracking system "/>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b="6667"/>
          <a:stretch>
            <a:fillRect/>
          </a:stretch>
        </p:blipFill>
        <p:spPr bwMode="auto">
          <a:xfrm>
            <a:off x="20" y="2030"/>
            <a:ext cx="12191980" cy="685597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p:cNvSpPr>
            <a:spLocks noGrp="1" noRot="1" noChangeAspect="1" noMove="1" noResize="1" noEditPoints="1" noAdjustHandles="1" noChangeArrowheads="1" noChangeShapeType="1" noTextEdit="1"/>
          </p:cNvSpPr>
          <p:nvPr/>
        </p:nvSpPr>
        <p:spPr>
          <a:xfrm>
            <a:off x="0" y="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913795" y="609600"/>
            <a:ext cx="10353761" cy="1326321"/>
          </a:xfrm>
        </p:spPr>
        <p:txBody>
          <a:bodyPr>
            <a:normAutofit/>
          </a:bodyPr>
          <a:lstStyle/>
          <a:p>
            <a:r>
              <a:rPr lang="en-IN" sz="3100" b="1" i="0" u="sng" spc="600">
                <a:effectLst/>
                <a:latin typeface="Times New Roman" panose="02020603050405020304" pitchFamily="18" charset="0"/>
                <a:cs typeface="Times New Roman" panose="02020603050405020304" pitchFamily="18" charset="0"/>
              </a:rPr>
              <a:t>2. QR code scans are trackable </a:t>
            </a:r>
            <a:br>
              <a:rPr lang="en-IN" sz="3100" b="0" i="0">
                <a:effectLst/>
                <a:latin typeface="-apple-system"/>
              </a:rPr>
            </a:br>
            <a:endParaRPr lang="en-IN" sz="3100"/>
          </a:p>
        </p:txBody>
      </p:sp>
      <p:sp>
        <p:nvSpPr>
          <p:cNvPr id="4102" name="Content Placeholder 4101"/>
          <p:cNvSpPr>
            <a:spLocks noGrp="1"/>
          </p:cNvSpPr>
          <p:nvPr>
            <p:ph idx="1"/>
          </p:nvPr>
        </p:nvSpPr>
        <p:spPr>
          <a:xfrm>
            <a:off x="913795" y="3041780"/>
            <a:ext cx="10353762" cy="3732244"/>
          </a:xfrm>
        </p:spPr>
        <p:txBody>
          <a:bodyPr>
            <a:normAutofit/>
          </a:bodyPr>
          <a:lstStyle/>
          <a:p>
            <a:r>
              <a:rPr lang="en-US" sz="2400" b="0" i="1" dirty="0">
                <a:effectLst/>
                <a:latin typeface="Times New Roman" panose="02020603050405020304" pitchFamily="18" charset="0"/>
                <a:cs typeface="Times New Roman" panose="02020603050405020304" pitchFamily="18" charset="0"/>
              </a:rPr>
              <a:t>The ability of QR codes to track its QR code scans allows users to understand their QR marketing campaign. </a:t>
            </a:r>
          </a:p>
          <a:p>
            <a:r>
              <a:rPr lang="en-US" sz="2400" b="0" i="1" dirty="0">
                <a:effectLst/>
                <a:latin typeface="Times New Roman" panose="02020603050405020304" pitchFamily="18" charset="0"/>
                <a:cs typeface="Times New Roman" panose="02020603050405020304" pitchFamily="18" charset="0"/>
              </a:rPr>
              <a:t>This gives them comprehensive data about the behavior of their target audience and allows users to unlock powerful data statistics to better improve their marketing and a better return of investment!</a:t>
            </a:r>
            <a:endParaRPr lang="en-US" sz="2400" i="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fillRect/>
          </a:stretch>
        </a:blipFill>
        <a:effectLst/>
      </p:bgPr>
    </p:bg>
    <p:spTree>
      <p:nvGrpSpPr>
        <p:cNvPr id="1" name=""/>
        <p:cNvGrpSpPr/>
        <p:nvPr/>
      </p:nvGrpSpPr>
      <p:grpSpPr>
        <a:xfrm>
          <a:off x="0" y="0"/>
          <a:ext cx="0" cy="0"/>
          <a:chOff x="0" y="0"/>
          <a:chExt cx="0" cy="0"/>
        </a:xfrm>
      </p:grpSpPr>
      <p:pic>
        <p:nvPicPr>
          <p:cNvPr id="5122" name="Picture 2" descr="qr code types "/>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l="12865" r="8889" b="-1"/>
          <a:stretch>
            <a:fillRect/>
          </a:stretch>
        </p:blipFill>
        <p:spPr bwMode="auto">
          <a:xfrm>
            <a:off x="20" y="337932"/>
            <a:ext cx="12191980" cy="685597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p:cNvSpPr>
            <a:spLocks noGrp="1" noRot="1" noChangeAspect="1" noMove="1" noResize="1" noEditPoints="1" noAdjustHandles="1" noChangeArrowheads="1" noChangeShapeType="1" noTextEdit="1"/>
          </p:cNvSpPr>
          <p:nvPr/>
        </p:nvSpPr>
        <p:spPr>
          <a:xfrm>
            <a:off x="0" y="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913795" y="609600"/>
            <a:ext cx="10353761" cy="1326321"/>
          </a:xfrm>
        </p:spPr>
        <p:txBody>
          <a:bodyPr>
            <a:normAutofit/>
          </a:bodyPr>
          <a:lstStyle/>
          <a:p>
            <a:r>
              <a:rPr lang="it-IT" sz="2900" b="1" i="0" u="sng" spc="600">
                <a:effectLst/>
                <a:latin typeface="Times New Roman" panose="02020603050405020304" pitchFamily="18" charset="0"/>
                <a:cs typeface="Times New Roman" panose="02020603050405020304" pitchFamily="18" charset="0"/>
              </a:rPr>
              <a:t>3. Allows for multi-media content </a:t>
            </a:r>
            <a:br>
              <a:rPr lang="it-IT" sz="2900" b="0" i="0">
                <a:effectLst/>
                <a:latin typeface="-apple-system"/>
              </a:rPr>
            </a:br>
            <a:endParaRPr lang="en-IN" sz="2900"/>
          </a:p>
        </p:txBody>
      </p:sp>
      <p:sp>
        <p:nvSpPr>
          <p:cNvPr id="5126" name="Content Placeholder 5125"/>
          <p:cNvSpPr>
            <a:spLocks noGrp="1"/>
          </p:cNvSpPr>
          <p:nvPr>
            <p:ph idx="1"/>
          </p:nvPr>
        </p:nvSpPr>
        <p:spPr>
          <a:xfrm>
            <a:off x="913795" y="4637314"/>
            <a:ext cx="10353762" cy="2108719"/>
          </a:xfrm>
        </p:spPr>
        <p:txBody>
          <a:bodyPr>
            <a:normAutofit/>
          </a:bodyPr>
          <a:lstStyle/>
          <a:p>
            <a:r>
              <a:rPr lang="en-US" sz="2400" b="0" i="1" u="sng" strike="noStrike" dirty="0">
                <a:effectLst/>
                <a:latin typeface="Times New Roman" panose="02020603050405020304" pitchFamily="18" charset="0"/>
                <a:cs typeface="Times New Roman" panose="02020603050405020304" pitchFamily="18" charset="0"/>
                <a:hlinkClick r:id="rId4"/>
              </a:rPr>
              <a:t>A QR code has many types of solutions</a:t>
            </a:r>
            <a:r>
              <a:rPr lang="en-US" sz="2400" b="0" i="1" u="none" strike="noStrike" dirty="0">
                <a:effectLst/>
                <a:latin typeface="Times New Roman" panose="02020603050405020304" pitchFamily="18" charset="0"/>
                <a:cs typeface="Times New Roman" panose="02020603050405020304" pitchFamily="18" charset="0"/>
                <a:hlinkClick r:id="rId4"/>
              </a:rPr>
              <a:t>,</a:t>
            </a:r>
            <a:r>
              <a:rPr lang="en-US" sz="2400" b="0" i="1" dirty="0">
                <a:effectLst/>
                <a:latin typeface="Times New Roman" panose="02020603050405020304" pitchFamily="18" charset="0"/>
                <a:cs typeface="Times New Roman" panose="02020603050405020304" pitchFamily="18" charset="0"/>
              </a:rPr>
              <a:t> it uses four standardized encoding modes (numeric, alphanumeric, byte/binary, and kanji) to store data efficiently; extensions may also be used. </a:t>
            </a:r>
            <a:endParaRPr lang="en-US" sz="2400" i="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219200" y="1500981"/>
            <a:ext cx="10353675" cy="3856037"/>
          </a:xfrm>
        </p:spPr>
        <p:txBody>
          <a:bodyPr>
            <a:normAutofit lnSpcReduction="10000"/>
          </a:bodyPr>
          <a:lstStyle/>
          <a:p>
            <a:pPr algn="l" fontAlgn="base"/>
            <a:r>
              <a:rPr lang="en-US" sz="2800" b="1" i="0" u="sng" dirty="0">
                <a:effectLst/>
                <a:latin typeface="Times New Roman" panose="02020603050405020304" pitchFamily="18" charset="0"/>
                <a:cs typeface="Times New Roman" panose="02020603050405020304" pitchFamily="18" charset="0"/>
              </a:rPr>
              <a:t>4. Can Hold More Information</a:t>
            </a:r>
          </a:p>
          <a:p>
            <a:pPr marL="0" indent="0" algn="l" fontAlgn="base">
              <a:buNone/>
            </a:pPr>
            <a:r>
              <a:rPr lang="en-US" sz="2400" b="0" i="1" dirty="0">
                <a:effectLst/>
                <a:latin typeface="Times New Roman" panose="02020603050405020304" pitchFamily="18" charset="0"/>
                <a:cs typeface="Times New Roman" panose="02020603050405020304" pitchFamily="18" charset="0"/>
              </a:rPr>
              <a:t>     It is impossible to use barcodes for the things that QR codes are doing because of the small information they can hold. While barcodes can only store 25 characters, QR codes can go up to more than 2500</a:t>
            </a:r>
            <a:r>
              <a:rPr lang="en-US" b="0" i="0" dirty="0">
                <a:solidFill>
                  <a:srgbClr val="3C484E"/>
                </a:solidFill>
                <a:effectLst/>
                <a:latin typeface="Georgia" panose="02040502050405020303" pitchFamily="18" charset="0"/>
              </a:rPr>
              <a:t>.</a:t>
            </a:r>
          </a:p>
          <a:p>
            <a:pPr algn="l" fontAlgn="base"/>
            <a:r>
              <a:rPr lang="en-US" sz="2800" b="1" i="0" u="sng" dirty="0">
                <a:effectLst/>
                <a:latin typeface="Times New Roman" panose="02020603050405020304" pitchFamily="18" charset="0"/>
                <a:cs typeface="Times New Roman" panose="02020603050405020304" pitchFamily="18" charset="0"/>
              </a:rPr>
              <a:t>5. Flexible in size </a:t>
            </a:r>
            <a:endParaRPr lang="en-US" sz="2800" b="0" i="0" u="sng" dirty="0">
              <a:effectLst/>
              <a:latin typeface="Times New Roman" panose="02020603050405020304" pitchFamily="18" charset="0"/>
              <a:cs typeface="Times New Roman" panose="02020603050405020304" pitchFamily="18" charset="0"/>
            </a:endParaRPr>
          </a:p>
          <a:p>
            <a:pPr marL="0" indent="0" fontAlgn="base">
              <a:buNone/>
            </a:pPr>
            <a:r>
              <a:rPr lang="en-US" dirty="0">
                <a:effectLst/>
                <a:latin typeface="Georgia" panose="02040502050405020303" pitchFamily="18" charset="0"/>
              </a:rPr>
              <a:t>      </a:t>
            </a:r>
            <a:r>
              <a:rPr lang="en-US" sz="2400" i="1" dirty="0">
                <a:effectLst/>
                <a:latin typeface="Times New Roman" panose="02020603050405020304" pitchFamily="18" charset="0"/>
                <a:cs typeface="Times New Roman" panose="02020603050405020304" pitchFamily="18" charset="0"/>
              </a:rPr>
              <a:t>Barcodes tend to have a much bigger minimum size in order to be scannable. QR codes can get really  small, allowing them to be placed on various locations, including the corners of product packaging</a:t>
            </a:r>
            <a:endParaRPr lang="en-US" sz="2400" b="0" i="1" dirty="0">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fillRect/>
          </a:stretch>
        </a:blipFill>
        <a:effectLst/>
      </p:bgPr>
    </p:bg>
    <p:spTree>
      <p:nvGrpSpPr>
        <p:cNvPr id="1" name=""/>
        <p:cNvGrpSpPr/>
        <p:nvPr/>
      </p:nvGrpSpPr>
      <p:grpSpPr>
        <a:xfrm>
          <a:off x="0" y="0"/>
          <a:ext cx="0" cy="0"/>
          <a:chOff x="0" y="0"/>
          <a:chExt cx="0" cy="0"/>
        </a:xfrm>
      </p:grpSpPr>
      <p:pic>
        <p:nvPicPr>
          <p:cNvPr id="6146" name="Picture 2" descr="scan qr code "/>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l="21755" r="-1" b="-1"/>
          <a:stretch>
            <a:fillRect/>
          </a:stretch>
        </p:blipFill>
        <p:spPr bwMode="auto">
          <a:xfrm>
            <a:off x="20" y="2030"/>
            <a:ext cx="12191980" cy="685597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p:cNvSpPr>
            <a:spLocks noGrp="1" noRot="1" noChangeAspect="1" noMove="1" noResize="1" noEditPoints="1" noAdjustHandles="1" noChangeArrowheads="1" noChangeShapeType="1" noTextEdit="1"/>
          </p:cNvSpPr>
          <p:nvPr/>
        </p:nvSpPr>
        <p:spPr>
          <a:xfrm>
            <a:off x="0" y="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 name="Title 3"/>
          <p:cNvSpPr>
            <a:spLocks noGrp="1"/>
          </p:cNvSpPr>
          <p:nvPr>
            <p:ph type="title"/>
          </p:nvPr>
        </p:nvSpPr>
        <p:spPr>
          <a:xfrm>
            <a:off x="913795" y="609600"/>
            <a:ext cx="10353761" cy="1326321"/>
          </a:xfrm>
        </p:spPr>
        <p:txBody>
          <a:bodyPr>
            <a:normAutofit/>
          </a:bodyPr>
          <a:lstStyle/>
          <a:p>
            <a:r>
              <a:rPr lang="en-US" sz="2900" b="1" i="0" u="sng" spc="3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 The QR code's content is accessible through smartphone devices</a:t>
            </a:r>
            <a:r>
              <a:rPr lang="en-US" sz="2900" b="1" i="0" spc="300" dirty="0">
                <a:effectLst/>
                <a:latin typeface="Times New Roman" panose="02020603050405020304" pitchFamily="18" charset="0"/>
                <a:cs typeface="Times New Roman" panose="02020603050405020304" pitchFamily="18" charset="0"/>
              </a:rPr>
              <a:t>. </a:t>
            </a:r>
            <a:br>
              <a:rPr lang="en-US" sz="2900" b="0" i="0" spc="300" dirty="0">
                <a:effectLst/>
                <a:latin typeface="Times New Roman" panose="02020603050405020304" pitchFamily="18" charset="0"/>
                <a:cs typeface="Times New Roman" panose="02020603050405020304" pitchFamily="18" charset="0"/>
              </a:rPr>
            </a:br>
            <a:endParaRPr lang="en-IN" sz="2900" spc="300" dirty="0">
              <a:latin typeface="Times New Roman" panose="02020603050405020304" pitchFamily="18" charset="0"/>
              <a:cs typeface="Times New Roman" panose="02020603050405020304" pitchFamily="18" charset="0"/>
            </a:endParaRPr>
          </a:p>
        </p:txBody>
      </p:sp>
      <p:sp>
        <p:nvSpPr>
          <p:cNvPr id="6150" name="Content Placeholder 6149"/>
          <p:cNvSpPr>
            <a:spLocks noGrp="1"/>
          </p:cNvSpPr>
          <p:nvPr>
            <p:ph idx="1"/>
          </p:nvPr>
        </p:nvSpPr>
        <p:spPr>
          <a:xfrm>
            <a:off x="643208" y="4124131"/>
            <a:ext cx="10353762" cy="2407298"/>
          </a:xfrm>
        </p:spPr>
        <p:txBody>
          <a:bodyPr>
            <a:normAutofit lnSpcReduction="10000"/>
          </a:bodyPr>
          <a:lstStyle/>
          <a:p>
            <a:pPr algn="l" fontAlgn="base"/>
            <a:r>
              <a:rPr lang="en-US" sz="2400" b="0" i="1" dirty="0">
                <a:effectLst/>
                <a:latin typeface="Times New Roman" panose="02020603050405020304" pitchFamily="18" charset="0"/>
                <a:cs typeface="Times New Roman" panose="02020603050405020304" pitchFamily="18" charset="0"/>
              </a:rPr>
              <a:t>Using barcodes entails putting a lot of effort into scanning the codes themselves. It is because they can only be read in one orientation, unlike QR codes that can be scanned in any orientation.</a:t>
            </a:r>
          </a:p>
          <a:p>
            <a:pPr algn="l" fontAlgn="base"/>
            <a:r>
              <a:rPr lang="en-US" sz="2400" b="0" i="1" dirty="0">
                <a:effectLst/>
                <a:latin typeface="Times New Roman" panose="02020603050405020304" pitchFamily="18" charset="0"/>
                <a:cs typeface="Times New Roman" panose="02020603050405020304" pitchFamily="18" charset="0"/>
              </a:rPr>
              <a:t>Thus, providing the audience quick information about a product, service, or item by scanning the QR code. </a:t>
            </a:r>
          </a:p>
          <a:p>
            <a:endParaRPr lang="en-US" dirty="0"/>
          </a:p>
        </p:txBody>
      </p:sp>
    </p:spTree>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fillRect/>
          </a:stretch>
        </a:blipFill>
        <a:effectLst/>
      </p:bgPr>
    </p:bg>
    <p:spTree>
      <p:nvGrpSpPr>
        <p:cNvPr id="1" name=""/>
        <p:cNvGrpSpPr/>
        <p:nvPr/>
      </p:nvGrpSpPr>
      <p:grpSpPr>
        <a:xfrm>
          <a:off x="0" y="0"/>
          <a:ext cx="0" cy="0"/>
          <a:chOff x="0" y="0"/>
          <a:chExt cx="0" cy="0"/>
        </a:xfrm>
      </p:grpSpPr>
      <p:pic>
        <p:nvPicPr>
          <p:cNvPr id="7170" name="Picture 2" descr="qr code error correction"/>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l="19365" r="2389" b="-1"/>
          <a:stretch>
            <a:fillRect/>
          </a:stretch>
        </p:blipFill>
        <p:spPr bwMode="auto">
          <a:xfrm>
            <a:off x="20" y="2030"/>
            <a:ext cx="12191980" cy="685597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p:cNvSpPr>
            <a:spLocks noGrp="1" noRot="1" noChangeAspect="1" noMove="1" noResize="1" noEditPoints="1" noAdjustHandles="1" noChangeArrowheads="1" noChangeShapeType="1" noTextEdit="1"/>
          </p:cNvSpPr>
          <p:nvPr/>
        </p:nvSpPr>
        <p:spPr>
          <a:xfrm>
            <a:off x="0" y="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913795" y="609600"/>
            <a:ext cx="10353761" cy="1326321"/>
          </a:xfrm>
        </p:spPr>
        <p:txBody>
          <a:bodyPr>
            <a:normAutofit/>
          </a:bodyPr>
          <a:lstStyle/>
          <a:p>
            <a:r>
              <a:rPr lang="en-IN" i="0" u="sng" spc="6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 Resilient and Reliable</a:t>
            </a:r>
            <a:br>
              <a:rPr lang="en-IN" b="0" i="0" u="sng" spc="6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b="0" u="sng" spc="6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174" name="Content Placeholder 7173"/>
          <p:cNvSpPr>
            <a:spLocks noGrp="1"/>
          </p:cNvSpPr>
          <p:nvPr>
            <p:ph idx="1"/>
          </p:nvPr>
        </p:nvSpPr>
        <p:spPr>
          <a:xfrm>
            <a:off x="913795" y="4627984"/>
            <a:ext cx="10353762" cy="1800808"/>
          </a:xfrm>
        </p:spPr>
        <p:txBody>
          <a:bodyPr>
            <a:normAutofit/>
          </a:bodyPr>
          <a:lstStyle/>
          <a:p>
            <a:r>
              <a:rPr lang="en-US" sz="2400" b="0" i="1" dirty="0">
                <a:effectLst/>
                <a:latin typeface="Times New Roman" panose="02020603050405020304" pitchFamily="18" charset="0"/>
                <a:cs typeface="Times New Roman" panose="02020603050405020304" pitchFamily="18" charset="0"/>
              </a:rPr>
              <a:t>Slight damage to barcodes can easily render them useless. As opposed to QR codes that can receive damage of up to 30% of the image before starting to show scanning errors. </a:t>
            </a:r>
            <a:endParaRPr lang="en-US" sz="2400" i="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u="sng" dirty="0">
                <a:latin typeface="Times New Roman" panose="02020603050405020304" pitchFamily="18" charset="0"/>
                <a:cs typeface="Times New Roman" panose="02020603050405020304" pitchFamily="18" charset="0"/>
              </a:rPr>
              <a:t>WHAT IS BARCODE?</a:t>
            </a:r>
            <a:endParaRPr lang="en-IN" sz="28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400" b="0" i="1" dirty="0">
                <a:effectLst/>
                <a:latin typeface="Times New Roman" panose="02020603050405020304" pitchFamily="18" charset="0"/>
                <a:cs typeface="Times New Roman" panose="02020603050405020304" pitchFamily="18" charset="0"/>
              </a:rPr>
              <a:t>A barcode, consisting of bars and spaces, is a machine-readable representation of numerals and characters. </a:t>
            </a:r>
          </a:p>
          <a:p>
            <a:r>
              <a:rPr lang="en-US" sz="2400" b="0" i="1" dirty="0">
                <a:effectLst/>
                <a:latin typeface="Times New Roman" panose="02020603050405020304" pitchFamily="18" charset="0"/>
                <a:cs typeface="Times New Roman" panose="02020603050405020304" pitchFamily="18" charset="0"/>
              </a:rPr>
              <a:t>Today, stripes as shown below on packages of products sold at supermarkets, convenience stores and other stores are ubiquitous. </a:t>
            </a:r>
          </a:p>
          <a:p>
            <a:r>
              <a:rPr lang="en-US" sz="2400" b="0" i="1" dirty="0">
                <a:effectLst/>
                <a:latin typeface="Times New Roman" panose="02020603050405020304" pitchFamily="18" charset="0"/>
                <a:cs typeface="Times New Roman" panose="02020603050405020304" pitchFamily="18" charset="0"/>
              </a:rPr>
              <a:t>These are barcodes. A barcode consists of bars and spaces of varying width that can be read with an optical barcode scanner</a:t>
            </a:r>
            <a:r>
              <a:rPr lang="en-US" sz="2400" dirty="0">
                <a:effectLst/>
                <a:latin typeface="Open sans" panose="020B0606030504020204" pitchFamily="34" charset="0"/>
                <a:cs typeface="Times New Roman" panose="02020603050405020304" pitchFamily="18" charset="0"/>
              </a:rPr>
              <a:t>.</a:t>
            </a:r>
            <a:endParaRPr lang="en-IN" dirty="0"/>
          </a:p>
        </p:txBody>
      </p:sp>
    </p:spTree>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u="sng" spc="600" dirty="0">
                <a:effectLst/>
                <a:latin typeface="Times New Roman" panose="02020603050405020304" pitchFamily="18" charset="0"/>
                <a:cs typeface="Times New Roman" panose="02020603050405020304" pitchFamily="18" charset="0"/>
              </a:rPr>
              <a:t>USES OF QR-CODE</a:t>
            </a:r>
            <a:br>
              <a:rPr lang="en-US" sz="2800" b="1" dirty="0">
                <a:effectLst/>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342900" lvl="0" indent="-342900">
              <a:lnSpc>
                <a:spcPts val="2040"/>
              </a:lnSpc>
              <a:spcBef>
                <a:spcPts val="500"/>
              </a:spcBef>
              <a:spcAft>
                <a:spcPts val="500"/>
              </a:spcAft>
              <a:buFont typeface="Symbol" panose="05050102010706020507" pitchFamily="18" charset="2"/>
              <a:buChar char=""/>
            </a:pP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Advanced Scan Tracking</a:t>
            </a:r>
            <a:endParaRPr lang="en-US" sz="2400" i="1" dirty="0">
              <a:effectLst/>
              <a:latin typeface="Times New Roman" panose="02020603050405020304" pitchFamily="18" charset="0"/>
              <a:cs typeface="Times New Roman" panose="02020603050405020304" pitchFamily="18" charset="0"/>
            </a:endParaRPr>
          </a:p>
          <a:p>
            <a:pPr marL="342900" lvl="0" indent="-342900">
              <a:lnSpc>
                <a:spcPts val="2040"/>
              </a:lnSpc>
              <a:spcBef>
                <a:spcPts val="500"/>
              </a:spcBef>
              <a:spcAft>
                <a:spcPts val="500"/>
              </a:spcAft>
              <a:buFont typeface="Symbol" panose="05050102010706020507" pitchFamily="18" charset="2"/>
              <a:buChar char=""/>
            </a:pP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Track scans by location, time, operating system, engagement method, and acquisition channel</a:t>
            </a:r>
            <a:endParaRPr lang="en-US" sz="2400" i="1" dirty="0">
              <a:effectLst/>
              <a:latin typeface="Times New Roman" panose="02020603050405020304" pitchFamily="18" charset="0"/>
              <a:cs typeface="Times New Roman" panose="02020603050405020304" pitchFamily="18" charset="0"/>
            </a:endParaRPr>
          </a:p>
          <a:p>
            <a:pPr marL="342900" lvl="0" indent="-342900">
              <a:lnSpc>
                <a:spcPts val="2040"/>
              </a:lnSpc>
              <a:spcBef>
                <a:spcPts val="500"/>
              </a:spcBef>
              <a:spcAft>
                <a:spcPts val="500"/>
              </a:spcAft>
              <a:buFont typeface="Symbol" panose="05050102010706020507" pitchFamily="18" charset="2"/>
              <a:buChar char=""/>
            </a:pP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Visually-appealing Infographics</a:t>
            </a:r>
            <a:endParaRPr lang="en-US" sz="2400" i="1" dirty="0">
              <a:effectLst/>
              <a:latin typeface="Times New Roman" panose="02020603050405020304" pitchFamily="18" charset="0"/>
              <a:cs typeface="Times New Roman" panose="02020603050405020304" pitchFamily="18" charset="0"/>
            </a:endParaRPr>
          </a:p>
          <a:p>
            <a:pPr marL="342900" lvl="0" indent="-342900">
              <a:lnSpc>
                <a:spcPts val="2040"/>
              </a:lnSpc>
              <a:spcBef>
                <a:spcPts val="500"/>
              </a:spcBef>
              <a:spcAft>
                <a:spcPts val="500"/>
              </a:spcAft>
              <a:buFont typeface="Symbol" panose="05050102010706020507" pitchFamily="18" charset="2"/>
              <a:buChar char=""/>
            </a:pP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View visually-appealing audience heatmaps and infographics of your scan data to easily analyze campaigns</a:t>
            </a:r>
            <a:endParaRPr lang="en-US" sz="2400" i="1" dirty="0">
              <a:effectLst/>
              <a:latin typeface="Times New Roman" panose="02020603050405020304" pitchFamily="18" charset="0"/>
              <a:cs typeface="Times New Roman" panose="02020603050405020304" pitchFamily="18" charset="0"/>
            </a:endParaRPr>
          </a:p>
          <a:p>
            <a:pPr marL="342900" lvl="0" indent="-342900">
              <a:lnSpc>
                <a:spcPts val="2040"/>
              </a:lnSpc>
              <a:spcBef>
                <a:spcPts val="500"/>
              </a:spcBef>
              <a:spcAft>
                <a:spcPts val="500"/>
              </a:spcAft>
              <a:buFont typeface="Symbol" panose="05050102010706020507" pitchFamily="18" charset="2"/>
              <a:buChar char=""/>
            </a:pP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Analytics Report and Data Export</a:t>
            </a:r>
            <a:endParaRPr lang="en-US" sz="2400" i="1" dirty="0">
              <a:effectLst/>
              <a:latin typeface="Times New Roman" panose="02020603050405020304" pitchFamily="18" charset="0"/>
              <a:cs typeface="Times New Roman" panose="02020603050405020304" pitchFamily="18" charset="0"/>
            </a:endParaRPr>
          </a:p>
          <a:p>
            <a:pPr marL="342900" lvl="0" indent="-342900">
              <a:lnSpc>
                <a:spcPts val="2040"/>
              </a:lnSpc>
              <a:spcBef>
                <a:spcPts val="500"/>
              </a:spcBef>
              <a:spcAft>
                <a:spcPts val="500"/>
              </a:spcAft>
              <a:buFont typeface="Symbol" panose="05050102010706020507" pitchFamily="18" charset="2"/>
              <a:buChar char=""/>
            </a:pP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Export analytics report in CSV for reporting or further analysis</a:t>
            </a:r>
            <a:endParaRPr lang="en-US" sz="2400" i="1" dirty="0">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u="sng" spc="6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Advantages of Codes</a:t>
            </a:r>
            <a:br>
              <a:rPr lang="en-IN" sz="1800" b="1" dirty="0">
                <a:effectLst/>
                <a:latin typeface="Times New Roman" panose="02020603050405020304" pitchFamily="18" charset="0"/>
              </a:rPr>
            </a:br>
            <a:endParaRPr lang="en-IN" dirty="0"/>
          </a:p>
        </p:txBody>
      </p:sp>
      <p:sp>
        <p:nvSpPr>
          <p:cNvPr id="3" name="Content Placeholder 2"/>
          <p:cNvSpPr>
            <a:spLocks noGrp="1"/>
          </p:cNvSpPr>
          <p:nvPr>
            <p:ph idx="1"/>
          </p:nvPr>
        </p:nvSpPr>
        <p:spPr/>
        <p:txBody>
          <a:bodyPr>
            <a:normAutofit/>
          </a:bodyPr>
          <a:lstStyle/>
          <a:p>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Once your print items have been distributed, there’s usually no turning back. With Dynamic QR Codes, you still can make changes.</a:t>
            </a:r>
          </a:p>
          <a:p>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 These types of Codes allow you to update their content on the go and see how this impacts your campaign success.</a:t>
            </a:r>
          </a:p>
          <a:p>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 If you want to learn more about Dynamic QR Codes, this guide is the best place to start</a:t>
            </a:r>
            <a:r>
              <a:rPr lang="en-US" sz="2400" b="1" i="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i="1" dirty="0">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14000"/>
              </a:lnSpc>
              <a:spcBef>
                <a:spcPts val="1415"/>
              </a:spcBef>
              <a:spcAft>
                <a:spcPts val="0"/>
              </a:spcAft>
            </a:pPr>
            <a:br>
              <a:rPr lang="en-US" sz="1800" dirty="0">
                <a:effectLst/>
                <a:latin typeface="Calibri" panose="020F0502020204030204" pitchFamily="34" charset="0"/>
                <a:cs typeface="Times New Roman" panose="02020603050405020304" pitchFamily="18" charset="0"/>
              </a:rPr>
            </a:br>
            <a:r>
              <a:rPr lang="en-US" sz="1800" b="1" u="sng" dirty="0">
                <a:solidFill>
                  <a:srgbClr val="00B0F0"/>
                </a:solidFill>
                <a:effectLst/>
                <a:latin typeface="Algerian" panose="04020705040A02060702" pitchFamily="82" charset="0"/>
                <a:ea typeface="Calibri" panose="020F0502020204030204" pitchFamily="34" charset="0"/>
                <a:cs typeface="Arial" panose="020B0604020202020204" pitchFamily="34" charset="0"/>
              </a:rPr>
              <a:t> </a:t>
            </a:r>
            <a:br>
              <a:rPr lang="en-US" sz="1800" dirty="0">
                <a:effectLst/>
                <a:latin typeface="Calibri" panose="020F0502020204030204" pitchFamily="34" charset="0"/>
                <a:cs typeface="Times New Roman" panose="02020603050405020304" pitchFamily="18" charset="0"/>
              </a:rPr>
            </a:br>
            <a:r>
              <a:rPr lang="en-US" sz="3100" b="1" u="sng" spc="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100" b="1" u="sng" spc="600" dirty="0">
                <a:effectLst/>
                <a:latin typeface="Times New Roman" panose="02020603050405020304" pitchFamily="18" charset="0"/>
                <a:ea typeface="Calibri" panose="020F0502020204030204" pitchFamily="34" charset="0"/>
                <a:cs typeface="Times New Roman" panose="02020603050405020304" pitchFamily="18" charset="0"/>
              </a:rPr>
              <a:t>Objectives and goals</a:t>
            </a:r>
            <a:br>
              <a:rPr lang="en-US" sz="1800" b="1" dirty="0">
                <a:effectLst/>
                <a:latin typeface="Times New Roman" panose="02020603050405020304" pitchFamily="18" charset="0"/>
              </a:rPr>
            </a:br>
            <a:r>
              <a:rPr lang="en-US" sz="1800" b="1" dirty="0">
                <a:solidFill>
                  <a:srgbClr val="002060"/>
                </a:solidFill>
                <a:effectLst/>
                <a:latin typeface="Algerian" panose="04020705040A02060702" pitchFamily="82" charset="0"/>
                <a:ea typeface="Times New Roman" panose="02020603050405020304" pitchFamily="18" charset="0"/>
                <a:cs typeface="Times New Roman" panose="02020603050405020304" pitchFamily="18" charset="0"/>
              </a:rPr>
              <a:t> </a:t>
            </a:r>
            <a:br>
              <a:rPr lang="en-US" sz="1800" b="1" dirty="0">
                <a:effectLst/>
                <a:latin typeface="Times New Roman" panose="02020603050405020304" pitchFamily="18" charset="0"/>
              </a:rPr>
            </a:br>
            <a:r>
              <a:rPr lang="en-US" sz="1800" b="1" dirty="0">
                <a:solidFill>
                  <a:srgbClr val="002060"/>
                </a:solidFill>
                <a:effectLst/>
                <a:latin typeface="Algerian" panose="04020705040A02060702" pitchFamily="82" charset="0"/>
                <a:ea typeface="Times New Roman" panose="02020603050405020304" pitchFamily="18" charset="0"/>
                <a:cs typeface="Times New Roman" panose="02020603050405020304" pitchFamily="18" charset="0"/>
              </a:rPr>
              <a:t> </a:t>
            </a:r>
            <a:br>
              <a:rPr lang="en-US" sz="1800" b="1" dirty="0">
                <a:effectLst/>
                <a:latin typeface="Times New Roman" panose="02020603050405020304" pitchFamily="18" charset="0"/>
              </a:rPr>
            </a:br>
            <a:endParaRPr lang="en-IN" dirty="0"/>
          </a:p>
        </p:txBody>
      </p:sp>
      <p:sp>
        <p:nvSpPr>
          <p:cNvPr id="3" name="Content Placeholder 2"/>
          <p:cNvSpPr>
            <a:spLocks noGrp="1"/>
          </p:cNvSpPr>
          <p:nvPr>
            <p:ph idx="1"/>
          </p:nvPr>
        </p:nvSpPr>
        <p:spPr/>
        <p:txBody>
          <a:bodyPr/>
          <a:lstStyle/>
          <a:p>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Providing smartphone users with information, quickly and simply, is what makes QR Codes and mobile marketing go hand in hand like PB &amp; J. </a:t>
            </a:r>
          </a:p>
          <a:p>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They enhance your marketing campaigns, allowing you to reach, engage and convert a wider target audience by linking from offline to online platforms.</a:t>
            </a:r>
            <a:br>
              <a:rPr lang="en-US" sz="2000" dirty="0">
                <a:effectLst/>
                <a:latin typeface="Calibri" panose="020F0502020204030204" pitchFamily="34" charset="0"/>
                <a:cs typeface="Times New Roman" panose="02020603050405020304" pitchFamily="18" charset="0"/>
              </a:rPr>
            </a:br>
            <a:endParaRPr lang="en-IN" dirty="0"/>
          </a:p>
        </p:txBody>
      </p:sp>
    </p:spTree>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u="sng" kern="100" spc="600" dirty="0">
                <a:effectLst/>
                <a:latin typeface="Times New Roman" panose="02020603050405020304" pitchFamily="18" charset="0"/>
                <a:ea typeface="SimSun" panose="02010600030101010101" pitchFamily="2" charset="-122"/>
                <a:cs typeface="Times New Roman" panose="02020603050405020304" pitchFamily="18" charset="0"/>
              </a:rPr>
              <a:t>FEATURE OF QR CODE</a:t>
            </a:r>
            <a:br>
              <a:rPr lang="en-IN" sz="1800" kern="100" dirty="0">
                <a:effectLst/>
                <a:latin typeface="Calibri" panose="020F0502020204030204" pitchFamily="34" charset="0"/>
                <a:ea typeface="SimSun" panose="02010600030101010101" pitchFamily="2" charset="-122"/>
              </a:rPr>
            </a:br>
            <a:endParaRPr lang="en-IN" dirty="0"/>
          </a:p>
        </p:txBody>
      </p:sp>
      <p:sp>
        <p:nvSpPr>
          <p:cNvPr id="3" name="Content Placeholder 2"/>
          <p:cNvSpPr>
            <a:spLocks noGrp="1"/>
          </p:cNvSpPr>
          <p:nvPr>
            <p:ph idx="1"/>
          </p:nvPr>
        </p:nvSpPr>
        <p:spPr/>
        <p:txBody>
          <a:bodyPr>
            <a:normAutofit fontScale="85000" lnSpcReduction="10000"/>
          </a:bodyPr>
          <a:lstStyle/>
          <a:p>
            <a:pPr marL="342900" lvl="0" indent="-342900" algn="just">
              <a:lnSpc>
                <a:spcPct val="150000"/>
              </a:lnSpc>
              <a:spcBef>
                <a:spcPts val="1020"/>
              </a:spcBef>
              <a:spcAft>
                <a:spcPts val="0"/>
              </a:spcAft>
              <a:buFont typeface="Times New Roman" panose="02020603050405020304" pitchFamily="18" charset="0"/>
              <a:buAutoNum type="arabicPeriod"/>
            </a:pPr>
            <a:r>
              <a:rPr lang="en-US" sz="2600" i="1" dirty="0">
                <a:effectLst/>
                <a:latin typeface="Times New Roman" panose="02020603050405020304" pitchFamily="18" charset="0"/>
                <a:ea typeface="Times New Roman" panose="02020603050405020304" pitchFamily="18" charset="0"/>
                <a:cs typeface="Times New Roman" panose="02020603050405020304" pitchFamily="18" charset="0"/>
              </a:rPr>
              <a:t>QR Code is capable of handling all types of data, such as numeric and alphabetic characters, Kanji, Kana, Hiragana, symbols, binary, and control codes. </a:t>
            </a:r>
            <a:endParaRPr lang="en-US" sz="2600" i="1" dirty="0">
              <a:effectLst/>
              <a:latin typeface="Times New Roman" panose="02020603050405020304" pitchFamily="18" charset="0"/>
              <a:cs typeface="Times New Roman" panose="02020603050405020304" pitchFamily="18" charset="0"/>
            </a:endParaRPr>
          </a:p>
          <a:p>
            <a:pPr marL="342900" lvl="0" indent="-342900" algn="just">
              <a:lnSpc>
                <a:spcPct val="150000"/>
              </a:lnSpc>
              <a:spcBef>
                <a:spcPts val="1020"/>
              </a:spcBef>
              <a:spcAft>
                <a:spcPts val="0"/>
              </a:spcAft>
              <a:buFont typeface="Times New Roman" panose="02020603050405020304" pitchFamily="18" charset="0"/>
              <a:buAutoNum type="arabicPeriod"/>
            </a:pPr>
            <a:r>
              <a:rPr lang="en-US" sz="2600" i="1" dirty="0">
                <a:effectLst/>
                <a:latin typeface="Times New Roman" panose="02020603050405020304" pitchFamily="18" charset="0"/>
                <a:ea typeface="Times New Roman" panose="02020603050405020304" pitchFamily="18" charset="0"/>
                <a:cs typeface="Times New Roman" panose="02020603050405020304" pitchFamily="18" charset="0"/>
              </a:rPr>
              <a:t>Up to 7,089 characters can be encoded in one symbol. A QR Code symbol of this size can encode 300 alphanumeric characters.</a:t>
            </a:r>
            <a:endParaRPr lang="en-US" sz="2600" i="1" dirty="0">
              <a:effectLst/>
              <a:latin typeface="Times New Roman" panose="02020603050405020304" pitchFamily="18" charset="0"/>
              <a:cs typeface="Times New Roman" panose="02020603050405020304" pitchFamily="18" charset="0"/>
            </a:endParaRPr>
          </a:p>
          <a:p>
            <a:pPr marL="342900" lvl="0" indent="-342900" algn="just">
              <a:lnSpc>
                <a:spcPct val="150000"/>
              </a:lnSpc>
              <a:spcBef>
                <a:spcPts val="1020"/>
              </a:spcBef>
              <a:spcAft>
                <a:spcPts val="0"/>
              </a:spcAft>
              <a:buFont typeface="Times New Roman" panose="02020603050405020304" pitchFamily="18" charset="0"/>
              <a:buAutoNum type="arabicPeriod"/>
            </a:pPr>
            <a:r>
              <a:rPr lang="en-US" sz="2600" i="1" dirty="0">
                <a:effectLst/>
                <a:latin typeface="Times New Roman" panose="02020603050405020304" pitchFamily="18" charset="0"/>
                <a:ea typeface="Times New Roman" panose="02020603050405020304" pitchFamily="18" charset="0"/>
                <a:cs typeface="Times New Roman" panose="02020603050405020304" pitchFamily="18" charset="0"/>
              </a:rPr>
              <a:t>QR codes are easy to create and use, and offer a broad array of possibilities for marketers, ranging from online and print advertising to shop window displays and product packaging.</a:t>
            </a:r>
            <a:endParaRPr lang="en-US" sz="2600" i="1" dirty="0">
              <a:effectLst/>
              <a:latin typeface="Times New Roman" panose="02020603050405020304" pitchFamily="18" charset="0"/>
              <a:cs typeface="Times New Roman" panose="02020603050405020304" pitchFamily="18" charset="0"/>
            </a:endParaRPr>
          </a:p>
          <a:p>
            <a:pPr>
              <a:lnSpc>
                <a:spcPct val="114000"/>
              </a:lnSpc>
              <a:spcAft>
                <a:spcPts val="1000"/>
              </a:spcAft>
            </a:pPr>
            <a:endParaRPr lang="en-US" sz="2600" i="1" dirty="0">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u="sng" spc="600" dirty="0">
                <a:latin typeface="Times New Roman" panose="02020603050405020304" pitchFamily="18" charset="0"/>
                <a:cs typeface="Times New Roman" panose="02020603050405020304" pitchFamily="18" charset="0"/>
              </a:rPr>
              <a:t>DRAWBACKS OF QR-CODE</a:t>
            </a:r>
            <a:endParaRPr lang="en-IN" sz="2800" u="sng" spc="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l">
              <a:buFont typeface="Arial" panose="020B0604020202020204" pitchFamily="34" charset="0"/>
              <a:buChar char="•"/>
            </a:pPr>
            <a:r>
              <a:rPr lang="en-US" sz="2400" b="0" i="1" dirty="0">
                <a:effectLst/>
                <a:latin typeface="Times New Roman" panose="02020603050405020304" pitchFamily="18" charset="0"/>
                <a:cs typeface="Times New Roman" panose="02020603050405020304" pitchFamily="18" charset="0"/>
              </a:rPr>
              <a:t>Lack of familiarity with the QR code among people.</a:t>
            </a:r>
          </a:p>
          <a:p>
            <a:pPr algn="l">
              <a:buFont typeface="Arial" panose="020B0604020202020204" pitchFamily="34" charset="0"/>
              <a:buChar char="•"/>
            </a:pPr>
            <a:r>
              <a:rPr lang="en-US" sz="2400" b="0" i="1" dirty="0">
                <a:effectLst/>
                <a:latin typeface="Times New Roman" panose="02020603050405020304" pitchFamily="18" charset="0"/>
                <a:cs typeface="Times New Roman" panose="02020603050405020304" pitchFamily="18" charset="0"/>
              </a:rPr>
              <a:t>It requires a phone with a camera which makes it costly for the common users to afford.</a:t>
            </a:r>
          </a:p>
          <a:p>
            <a:pPr algn="l">
              <a:buFont typeface="Arial" panose="020B0604020202020204" pitchFamily="34" charset="0"/>
              <a:buChar char="•"/>
            </a:pPr>
            <a:r>
              <a:rPr lang="en-US" sz="2400" b="0" i="1" dirty="0">
                <a:effectLst/>
                <a:latin typeface="Times New Roman" panose="02020603050405020304" pitchFamily="18" charset="0"/>
                <a:cs typeface="Times New Roman" panose="02020603050405020304" pitchFamily="18" charset="0"/>
              </a:rPr>
              <a:t>Codes dependability on a smartphone. ...</a:t>
            </a:r>
          </a:p>
          <a:p>
            <a:pPr algn="l">
              <a:buFont typeface="Arial" panose="020B0604020202020204" pitchFamily="34" charset="0"/>
              <a:buChar char="•"/>
            </a:pPr>
            <a:r>
              <a:rPr lang="en-US" sz="2400" b="0" i="1" dirty="0">
                <a:effectLst/>
                <a:latin typeface="Times New Roman" panose="02020603050405020304" pitchFamily="18" charset="0"/>
                <a:cs typeface="Times New Roman" panose="02020603050405020304" pitchFamily="18" charset="0"/>
              </a:rPr>
              <a:t>Smartphones used to scan QR codes are often expensive and costly in comparison with simpler phones.</a:t>
            </a:r>
          </a:p>
          <a:p>
            <a:endParaRPr lang="en-IN" dirty="0"/>
          </a:p>
        </p:txBody>
      </p:sp>
    </p:spTree>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fillRect/>
          </a:stretch>
        </a:blipFill>
        <a:effectLst/>
      </p:bgPr>
    </p:bg>
    <p:spTree>
      <p:nvGrpSpPr>
        <p:cNvPr id="1" name=""/>
        <p:cNvGrpSpPr/>
        <p:nvPr/>
      </p:nvGrpSpPr>
      <p:grpSpPr>
        <a:xfrm>
          <a:off x="0" y="0"/>
          <a:ext cx="0" cy="0"/>
          <a:chOff x="0" y="0"/>
          <a:chExt cx="0" cy="0"/>
        </a:xfrm>
      </p:grpSpPr>
      <p:pic>
        <p:nvPicPr>
          <p:cNvPr id="4" name="Picture 4" descr="Donations &amp;amp; Fundraisers - Longfellow"/>
          <p:cNvPicPr>
            <a:picLocks noChangeAspect="1" noChangeArrowheads="1"/>
          </p:cNvPicPr>
          <p:nvPr/>
        </p:nvPicPr>
        <p:blipFill rotWithShape="1">
          <a:blip r:embed="rId3">
            <a:alphaModFix amt="35000"/>
            <a:grayscl/>
            <a:extLst>
              <a:ext uri="{28A0092B-C50C-407E-A947-70E740481C1C}">
                <a14:useLocalDpi xmlns:a14="http://schemas.microsoft.com/office/drawing/2010/main" val="0"/>
              </a:ext>
            </a:extLst>
          </a:blip>
          <a:srcRect t="8819" b="6911"/>
          <a:stretch>
            <a:fill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gradFill flip="none" rotWithShape="1">
            <a:gsLst>
              <a:gs pos="32000">
                <a:schemeClr val="bg2">
                  <a:lumMod val="75000"/>
                  <a:alpha val="5000"/>
                </a:schemeClr>
              </a:gs>
              <a:gs pos="100000">
                <a:schemeClr val="bg2">
                  <a:lumMod val="40000"/>
                </a:scheme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3794" y="4819137"/>
            <a:ext cx="10353761" cy="940354"/>
          </a:xfrm>
        </p:spPr>
        <p:txBody>
          <a:bodyPr vert="horz" lIns="91440" tIns="45720" rIns="91440" bIns="45720" rtlCol="0" anchor="b">
            <a:normAutofit/>
          </a:bodyPr>
          <a:lstStyle/>
          <a:p>
            <a:r>
              <a:rPr lang="en-US" sz="2800" u="sng" dirty="0">
                <a:latin typeface="Times New Roman" panose="02020603050405020304" pitchFamily="18" charset="0"/>
                <a:cs typeface="Times New Roman" panose="02020603050405020304" pitchFamily="18" charset="0"/>
              </a:rPr>
              <a:t>DIFFERENCE</a:t>
            </a:r>
            <a:r>
              <a:rPr lang="en-US" sz="2800" u="sng" dirty="0"/>
              <a:t> BETWEEN BARCODE AND QR-CODE</a:t>
            </a:r>
          </a:p>
        </p:txBody>
      </p:sp>
      <p:pic>
        <p:nvPicPr>
          <p:cNvPr id="1026" name="Picture 2" descr="What is a QR Code: A Beginner&amp;#39;s Guide by Scanova"/>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495173" y="643466"/>
            <a:ext cx="9193304" cy="39285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WHY WE USE QR-CODE INSTEAD OF BARCODE?</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400" b="0" i="1" dirty="0">
                <a:effectLst/>
                <a:latin typeface="Times New Roman" panose="02020603050405020304" pitchFamily="18" charset="0"/>
                <a:cs typeface="Times New Roman" panose="02020603050405020304" pitchFamily="18" charset="0"/>
              </a:rPr>
              <a:t>QR codes can be smaller - a QR code can be up to 10 times smaller than a bar code and still readable. </a:t>
            </a:r>
          </a:p>
          <a:p>
            <a:r>
              <a:rPr lang="en-US" sz="2400" i="1" dirty="0">
                <a:effectLst/>
                <a:latin typeface="Times New Roman" panose="02020603050405020304" pitchFamily="18" charset="0"/>
                <a:cs typeface="Times New Roman" panose="02020603050405020304" pitchFamily="18" charset="0"/>
              </a:rPr>
              <a:t>So</a:t>
            </a:r>
            <a:r>
              <a:rPr lang="en-US" sz="2400" b="0" i="1" dirty="0">
                <a:effectLst/>
                <a:latin typeface="Times New Roman" panose="02020603050405020304" pitchFamily="18" charset="0"/>
                <a:cs typeface="Times New Roman" panose="02020603050405020304" pitchFamily="18" charset="0"/>
              </a:rPr>
              <a:t> you can print smaller labels that carry more information. </a:t>
            </a:r>
            <a:r>
              <a:rPr lang="en-US" sz="2400" b="1" i="1" dirty="0">
                <a:effectLst/>
                <a:latin typeface="Times New Roman" panose="02020603050405020304" pitchFamily="18" charset="0"/>
                <a:cs typeface="Times New Roman" panose="02020603050405020304" pitchFamily="18" charset="0"/>
              </a:rPr>
              <a:t>QR codes are easier to read - to read a barcode</a:t>
            </a:r>
            <a:r>
              <a:rPr lang="en-US" sz="2400" b="0" i="1" dirty="0">
                <a:effectLst/>
                <a:latin typeface="Times New Roman" panose="02020603050405020304" pitchFamily="18" charset="0"/>
                <a:cs typeface="Times New Roman" panose="02020603050405020304" pitchFamily="18" charset="0"/>
              </a:rPr>
              <a:t> you have aim the scanner in line with the code, while a QR code can be read from any angle.</a:t>
            </a:r>
            <a:endParaRPr lang="en-IN" dirty="0"/>
          </a:p>
        </p:txBody>
      </p:sp>
    </p:spTree>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i="1" u="sng" dirty="0">
                <a:effectLst/>
                <a:latin typeface="Times New Roman" panose="02020603050405020304" pitchFamily="18" charset="0"/>
                <a:ea typeface="Times New Roman" panose="02020603050405020304" pitchFamily="18" charset="0"/>
                <a:cs typeface="Times New Roman" panose="02020603050405020304" pitchFamily="18" charset="0"/>
              </a:rPr>
              <a:t>What are QR Codes</a:t>
            </a:r>
            <a:r>
              <a:rPr lang="en-IN" sz="2800" i="1" dirty="0">
                <a:effectLst/>
                <a:latin typeface="Times New Roman" panose="02020603050405020304" pitchFamily="18" charset="0"/>
                <a:ea typeface="Times New Roman" panose="02020603050405020304" pitchFamily="18" charset="0"/>
                <a:cs typeface="Times New Roman" panose="02020603050405020304" pitchFamily="18" charset="0"/>
              </a:rPr>
              <a:t>?</a:t>
            </a:r>
            <a:br>
              <a:rPr lang="en-IN" sz="2800" dirty="0">
                <a:effectLst/>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sz="2400" i="1" dirty="0">
                <a:effectLst/>
                <a:latin typeface="Times New Roman" panose="02020603050405020304" pitchFamily="18" charset="0"/>
                <a:ea typeface="Times New Roman" panose="02020603050405020304" pitchFamily="18" charset="0"/>
                <a:cs typeface="Times New Roman" panose="02020603050405020304" pitchFamily="18" charset="0"/>
              </a:rPr>
              <a:t>QR Codes (Quick Response Codes) are 2D barcodes that are readable by smartphones using the devices native camera or a QR code reader app. </a:t>
            </a:r>
          </a:p>
          <a:p>
            <a:r>
              <a:rPr lang="en-IN" sz="2400" i="1" dirty="0">
                <a:effectLst/>
                <a:latin typeface="Times New Roman" panose="02020603050405020304" pitchFamily="18" charset="0"/>
                <a:ea typeface="Times New Roman" panose="02020603050405020304" pitchFamily="18" charset="0"/>
                <a:cs typeface="Times New Roman" panose="02020603050405020304" pitchFamily="18" charset="0"/>
              </a:rPr>
              <a:t>QR codes placed in ads, direct mail, retail displays or signage can launch URLs, mobile-friendly landing pages, profiles, initiate phone calls, initiate app downloads and more.</a:t>
            </a:r>
            <a:endParaRPr lang="en-IN" sz="2400" i="1" dirty="0">
              <a:effectLst/>
              <a:latin typeface="Times New Roman" panose="02020603050405020304" pitchFamily="18" charset="0"/>
              <a:cs typeface="Times New Roman" panose="02020603050405020304" pitchFamily="18" charset="0"/>
            </a:endParaRPr>
          </a:p>
          <a:p>
            <a:pPr marL="0" indent="0">
              <a:buNone/>
            </a:pPr>
            <a:endParaRPr lang="en-IN" dirty="0"/>
          </a:p>
        </p:txBody>
      </p:sp>
    </p:spTree>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u="sng" spc="6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USECASE DIAGRAM</a:t>
            </a:r>
            <a:endParaRPr lang="en-IN" sz="2800" u="sng" spc="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Content Placeholder 4" descr="Diagram&#10;&#10;Description automatically generated"/>
          <p:cNvPicPr>
            <a:picLocks noGrp="1" noChangeAspect="1"/>
          </p:cNvPicPr>
          <p:nvPr>
            <p:ph idx="1"/>
          </p:nvPr>
        </p:nvPicPr>
        <p:blipFill>
          <a:blip r:embed="rId2"/>
          <a:stretch>
            <a:fillRect/>
          </a:stretch>
        </p:blipFill>
        <p:spPr>
          <a:xfrm>
            <a:off x="2640562" y="2076839"/>
            <a:ext cx="7081935" cy="4301236"/>
          </a:xfrm>
        </p:spPr>
      </p:pic>
    </p:spTree>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u="sng" dirty="0">
                <a:effectLst/>
                <a:latin typeface="Times New Roman" panose="02020603050405020304" pitchFamily="18" charset="0"/>
                <a:ea typeface="Calibri" panose="020F0502020204030204" pitchFamily="34" charset="0"/>
                <a:cs typeface="Times New Roman" panose="02020603050405020304" pitchFamily="18" charset="0"/>
              </a:rPr>
              <a:t>Dynamic QR Code Management                         </a:t>
            </a:r>
            <a:endParaRPr lang="en-IN" sz="28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Create QR codes with our QR Code Generator and get the most advanced design, management and tracking available. Personalize your QR code with custom colors, patterns, background image and brand logo.</a:t>
            </a:r>
          </a:p>
          <a:p>
            <a:pPr marL="0" indent="0">
              <a:buNone/>
            </a:pPr>
            <a:endParaRPr lang="en-US" sz="2400" i="1"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2400" i="1" kern="100" dirty="0">
                <a:effectLst/>
                <a:latin typeface="Times New Roman" panose="02020603050405020304" pitchFamily="18" charset="0"/>
                <a:ea typeface="SimSun" panose="02010600030101010101" pitchFamily="2" charset="-122"/>
                <a:cs typeface="Times New Roman" panose="02020603050405020304" pitchFamily="18" charset="0"/>
              </a:rPr>
              <a:t>             </a:t>
            </a:r>
            <a:r>
              <a:rPr lang="en-IN" sz="1800" kern="100" dirty="0">
                <a:effectLst/>
                <a:latin typeface="Algerian" panose="04020705040A02060702" pitchFamily="82" charset="0"/>
                <a:ea typeface="SimSun" panose="02010600030101010101" pitchFamily="2" charset="-122"/>
              </a:rPr>
              <a:t>NEEDS OF QR CODE  </a:t>
            </a:r>
            <a:endParaRPr lang="en-US" sz="2400" i="1" dirty="0">
              <a:effectLst/>
              <a:latin typeface="Times New Roman" panose="02020603050405020304" pitchFamily="18" charset="0"/>
              <a:cs typeface="Times New Roman" panose="02020603050405020304" pitchFamily="18" charset="0"/>
            </a:endParaRPr>
          </a:p>
          <a:p>
            <a:endParaRPr lang="en-IN" dirty="0"/>
          </a:p>
        </p:txBody>
      </p:sp>
      <p:pic>
        <p:nvPicPr>
          <p:cNvPr id="4" name="Picture 3" descr="dynamic QR code"/>
          <p:cNvPicPr>
            <a:picLocks noChangeAspect="1" noChangeArrowheads="1"/>
          </p:cNvPicPr>
          <p:nvPr/>
        </p:nvPicPr>
        <p:blipFill>
          <a:blip r:embed="rId2" cstate="print"/>
          <a:srcRect/>
          <a:stretch>
            <a:fillRect/>
          </a:stretch>
        </p:blipFill>
        <p:spPr>
          <a:xfrm>
            <a:off x="5106760" y="3660134"/>
            <a:ext cx="6419850" cy="2523892"/>
          </a:xfrm>
          <a:prstGeom prst="rect">
            <a:avLst/>
          </a:prstGeom>
          <a:noFill/>
          <a:ln w="9525">
            <a:noFill/>
            <a:miter lim="800000"/>
            <a:headEnd/>
            <a:tailEnd/>
          </a:ln>
        </p:spPr>
      </p:pic>
      <p:sp>
        <p:nvSpPr>
          <p:cNvPr id="5" name="Arrow: Right 4"/>
          <p:cNvSpPr/>
          <p:nvPr/>
        </p:nvSpPr>
        <p:spPr>
          <a:xfrm>
            <a:off x="4124131" y="4385388"/>
            <a:ext cx="849085"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fillRect/>
          </a:stretch>
        </a:blipFill>
        <a:effectLst/>
      </p:bgPr>
    </p:bg>
    <p:spTree>
      <p:nvGrpSpPr>
        <p:cNvPr id="1" name=""/>
        <p:cNvGrpSpPr/>
        <p:nvPr/>
      </p:nvGrpSpPr>
      <p:grpSpPr>
        <a:xfrm>
          <a:off x="0" y="0"/>
          <a:ext cx="0" cy="0"/>
          <a:chOff x="0" y="0"/>
          <a:chExt cx="0" cy="0"/>
        </a:xfrm>
      </p:grpSpPr>
      <p:pic>
        <p:nvPicPr>
          <p:cNvPr id="8194" name="Picture 2" descr="A person holding a cell phone&#10;&#10;Description automatically generated with medium confidence"/>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t="15755"/>
          <a:stretch>
            <a:fillRect/>
          </a:stretch>
        </p:blipFill>
        <p:spPr bwMode="auto">
          <a:xfrm>
            <a:off x="20" y="2030"/>
            <a:ext cx="12191980" cy="685597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p:cNvSpPr>
            <a:spLocks noGrp="1" noRot="1" noChangeAspect="1" noMove="1" noResize="1" noEditPoints="1" noAdjustHandles="1" noChangeArrowheads="1" noChangeShapeType="1" noTextEdit="1"/>
          </p:cNvSpPr>
          <p:nvPr/>
        </p:nvSpPr>
        <p:spPr>
          <a:xfrm>
            <a:off x="0" y="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913795" y="609600"/>
            <a:ext cx="10353761" cy="1326321"/>
          </a:xfrm>
        </p:spPr>
        <p:txBody>
          <a:bodyPr>
            <a:normAutofit/>
          </a:bodyPr>
          <a:lstStyle/>
          <a:p>
            <a:r>
              <a:rPr lang="en-US" sz="2900" i="0" u="sng" spc="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How Does A QR Code Work?</a:t>
            </a:r>
            <a:br>
              <a:rPr lang="en-US" sz="2900" i="0" u="sng" spc="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sz="2900" u="sng" spc="600" dirty="0">
                <a:effectLst>
                  <a:outerShdw blurRad="38100" dist="38100" dir="2700000" algn="tl" rotWithShape="0">
                    <a:srgbClr val="000000">
                      <a:alpha val="43137"/>
                    </a:srgbClr>
                  </a:outerShdw>
                </a:effectLst>
                <a:latin typeface="Times New Roman" panose="02020603050405020304" pitchFamily="18" charset="0"/>
                <a:cs typeface="Times New Roman" panose="02020603050405020304" pitchFamily="18" charset="0"/>
              </a:rPr>
            </a:br>
            <a:endParaRPr lang="en-IN" sz="2900" u="sng" spc="600" dirty="0">
              <a:effectLst>
                <a:outerShdw blurRad="38100" dist="38100" dir="2700000" algn="tl" rotWithShape="0">
                  <a:srgbClr val="000000">
                    <a:alpha val="43137"/>
                  </a:srgbClr>
                </a:outerShdw>
              </a:effectLst>
              <a:latin typeface="Times New Roman" panose="02020603050405020304" pitchFamily="18" charset="0"/>
              <a:cs typeface="Times New Roman" panose="02020603050405020304" pitchFamily="18" charset="0"/>
            </a:endParaRPr>
          </a:p>
        </p:txBody>
      </p:sp>
      <p:sp>
        <p:nvSpPr>
          <p:cNvPr id="8198" name="Content Placeholder 8197"/>
          <p:cNvSpPr>
            <a:spLocks noGrp="1"/>
          </p:cNvSpPr>
          <p:nvPr>
            <p:ph idx="1"/>
          </p:nvPr>
        </p:nvSpPr>
        <p:spPr>
          <a:xfrm>
            <a:off x="913795" y="2096064"/>
            <a:ext cx="10353762" cy="3695136"/>
          </a:xfrm>
        </p:spPr>
        <p:txBody>
          <a:bodyPr>
            <a:normAutofit fontScale="92500" lnSpcReduction="20000"/>
          </a:bodyPr>
          <a:lstStyle/>
          <a:p>
            <a:pPr algn="l"/>
            <a:r>
              <a:rPr lang="en-US" sz="2600" b="0" i="1" dirty="0">
                <a:effectLst/>
                <a:latin typeface="Times New Roman" panose="02020603050405020304" pitchFamily="18" charset="0"/>
                <a:cs typeface="Times New Roman" panose="02020603050405020304" pitchFamily="18" charset="0"/>
              </a:rPr>
              <a:t>Basically, a QR code works in the same way as a barcode at the supermarket. It is a machine-scannable image that can instantly be read using a Smartphone camera. Every QR code consists of a number of black squares and dots which represent certain pieces of information. When your Smartphone scans this code, it translate that information into something that can be easily understand by humans.</a:t>
            </a:r>
          </a:p>
          <a:p>
            <a:pPr algn="l"/>
            <a:r>
              <a:rPr lang="en-US" sz="2600" b="0" i="1" dirty="0">
                <a:effectLst/>
                <a:latin typeface="Times New Roman" panose="02020603050405020304" pitchFamily="18" charset="0"/>
                <a:cs typeface="Times New Roman" panose="02020603050405020304" pitchFamily="18" charset="0"/>
              </a:rPr>
              <a:t>Quite simply, a QR code is an encoded piece of data. The data in a QR code can be alphanumeric, numeric, binary or Kanji (</a:t>
            </a:r>
            <a:r>
              <a:rPr lang="en-US" sz="2600" b="0" i="1" u="none" strike="noStrike" dirty="0">
                <a:effectLst/>
                <a:latin typeface="Times New Roman" panose="02020603050405020304" pitchFamily="18" charset="0"/>
                <a:cs typeface="Times New Roman" panose="02020603050405020304" pitchFamily="18" charset="0"/>
                <a:hlinkClick r:id="rId4"/>
              </a:rPr>
              <a:t>Kanji is a form of Chinese characters that are used in the modern Japanese writing system</a:t>
            </a:r>
            <a:r>
              <a:rPr lang="en-US" sz="2600" b="0" i="1" dirty="0">
                <a:effectLst/>
                <a:latin typeface="Times New Roman" panose="02020603050405020304" pitchFamily="18" charset="0"/>
                <a:cs typeface="Times New Roman" panose="02020603050405020304" pitchFamily="18" charset="0"/>
              </a:rPr>
              <a:t>)</a:t>
            </a:r>
          </a:p>
          <a:p>
            <a:endParaRPr lang="en-US" dirty="0"/>
          </a:p>
        </p:txBody>
      </p:sp>
    </p:spTree>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98365"/>
            <a:ext cx="10353761" cy="1326321"/>
          </a:xfrm>
        </p:spPr>
        <p:txBody>
          <a:bodyPr/>
          <a:lstStyle/>
          <a:p>
            <a:pPr>
              <a:lnSpc>
                <a:spcPts val="2175"/>
              </a:lnSpc>
              <a:spcAft>
                <a:spcPts val="600"/>
              </a:spcAft>
            </a:pPr>
            <a:br>
              <a:rPr lang="en-IN" sz="1800" b="1" dirty="0">
                <a:effectLst/>
                <a:latin typeface="Times New Roman" panose="02020603050405020304" pitchFamily="18" charset="0"/>
              </a:rPr>
            </a:br>
            <a:r>
              <a:rPr lang="en-IN" sz="1800" b="1" dirty="0">
                <a:solidFill>
                  <a:srgbClr val="000000"/>
                </a:solidFill>
                <a:effectLst/>
                <a:latin typeface="Algerian" panose="04020705040A02060702" pitchFamily="82" charset="0"/>
                <a:ea typeface="Times New Roman" panose="02020603050405020304" pitchFamily="18" charset="0"/>
                <a:cs typeface="Segoe UI" panose="020B0502040204020203" pitchFamily="34" charset="0"/>
              </a:rPr>
              <a:t> </a:t>
            </a:r>
            <a:br>
              <a:rPr lang="en-IN" sz="2800" b="1" u="sng" dirty="0">
                <a:effectLst>
                  <a:outerShdw blurRad="38100" dist="38100" dir="2700000" algn="tl">
                    <a:srgbClr val="000000">
                      <a:alpha val="43137"/>
                    </a:srgbClr>
                  </a:outerShdw>
                </a:effectLst>
                <a:latin typeface="Times New Roman" panose="02020603050405020304" pitchFamily="18" charset="0"/>
              </a:rPr>
            </a:br>
            <a:r>
              <a:rPr lang="en-IN" sz="2800" b="1" u="sng" spc="600" dirty="0">
                <a:effectLst>
                  <a:outerShdw blurRad="38100" dist="38100" dir="2700000" algn="tl">
                    <a:srgbClr val="000000">
                      <a:alpha val="43137"/>
                    </a:srgbClr>
                  </a:outerShdw>
                </a:effectLst>
                <a:latin typeface="Times New Roman" panose="02020603050405020304" pitchFamily="18" charset="0"/>
              </a:rPr>
              <a:t>SPECIFICATIONS OF QR-CODE</a:t>
            </a:r>
            <a:endParaRPr lang="en-IN" sz="2800" u="sng" spc="6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R="190500" lvl="0">
              <a:lnSpc>
                <a:spcPts val="2400"/>
              </a:lnSpc>
              <a:spcBef>
                <a:spcPts val="750"/>
              </a:spcBef>
              <a:spcAft>
                <a:spcPts val="750"/>
              </a:spcAft>
            </a:pP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The customer pays through credit/debit card or through UPI, and the supplier provides a cross-reference of these payment details on the invoice, such as the transaction ID, date, time, amount, and mode of payment.</a:t>
            </a:r>
            <a:endParaRPr lang="en-US" sz="2400" i="1" dirty="0">
              <a:effectLst/>
              <a:latin typeface="Times New Roman" panose="02020603050405020304" pitchFamily="18" charset="0"/>
              <a:cs typeface="Times New Roman" panose="02020603050405020304" pitchFamily="18" charset="0"/>
            </a:endParaRPr>
          </a:p>
          <a:p>
            <a:pPr marR="190500" lvl="0">
              <a:lnSpc>
                <a:spcPts val="2400"/>
              </a:lnSpc>
              <a:spcBef>
                <a:spcPts val="750"/>
              </a:spcBef>
              <a:spcAft>
                <a:spcPts val="750"/>
              </a:spcAft>
            </a:pPr>
            <a:r>
              <a:rPr lang="en-US" sz="2400" i="1" dirty="0">
                <a:effectLst/>
                <a:latin typeface="Times New Roman" panose="02020603050405020304" pitchFamily="18" charset="0"/>
                <a:ea typeface="Times New Roman" panose="02020603050405020304" pitchFamily="18" charset="0"/>
                <a:cs typeface="Times New Roman" panose="02020603050405020304" pitchFamily="18" charset="0"/>
              </a:rPr>
              <a:t>The customer pays with cash, and the supplier provides a cross-reference of the date and amount details on the invoice.</a:t>
            </a:r>
            <a:endParaRPr lang="en-US" sz="2400" i="1" dirty="0">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mc:AlternateContent xmlns:mc="http://schemas.openxmlformats.org/markup-compatibility/2006" xmlns:p15="http://schemas.microsoft.com/office/powerpoint/2012/main">
    <mc:Choice Requires="p15">
      <p:transition spd="slow">
        <p15:prstTrans prst="peelOff"/>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1</TotalTime>
  <Words>1329</Words>
  <Application>Microsoft Office PowerPoint</Application>
  <PresentationFormat>Widescreen</PresentationFormat>
  <Paragraphs>84</Paragraphs>
  <Slides>25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25</vt:i4>
      </vt:variant>
    </vt:vector>
  </HeadingPairs>
  <TitlesOfParts>
    <vt:vector size="38" baseType="lpstr">
      <vt:lpstr>Algerian</vt:lpstr>
      <vt:lpstr>-apple-system</vt:lpstr>
      <vt:lpstr>Arial</vt:lpstr>
      <vt:lpstr>Bookman Old Style</vt:lpstr>
      <vt:lpstr>Calibri</vt:lpstr>
      <vt:lpstr>Cambria</vt:lpstr>
      <vt:lpstr>Courier New</vt:lpstr>
      <vt:lpstr>Georgia</vt:lpstr>
      <vt:lpstr>Open sans</vt:lpstr>
      <vt:lpstr>Rockwell</vt:lpstr>
      <vt:lpstr>Symbol</vt:lpstr>
      <vt:lpstr>Times New Roman</vt:lpstr>
      <vt:lpstr>Damask</vt:lpstr>
      <vt:lpstr>DYNAMIC QR-CODE GENERATOR</vt:lpstr>
      <vt:lpstr>WHAT IS BARCODE?</vt:lpstr>
      <vt:lpstr>DIFFERENCE BETWEEN BARCODE AND QR-CODE</vt:lpstr>
      <vt:lpstr>WHY WE USE QR-CODE INSTEAD OF BARCODE?</vt:lpstr>
      <vt:lpstr>What are QR Codes? </vt:lpstr>
      <vt:lpstr>USECASE DIAGRAM</vt:lpstr>
      <vt:lpstr>Dynamic QR Code Management                         </vt:lpstr>
      <vt:lpstr>How Does A QR Code Work?  </vt:lpstr>
      <vt:lpstr>   SPECIFICATIONS OF QR-CODE</vt:lpstr>
      <vt:lpstr>HOW TO USE THIS?</vt:lpstr>
      <vt:lpstr>Create dynamic QR codes to manage content on your print materials. </vt:lpstr>
      <vt:lpstr>System testing </vt:lpstr>
      <vt:lpstr>WHAT ARE THE BENEFITS OF  QR-CODE?</vt:lpstr>
      <vt:lpstr>1. Editable/Modifiable in content even after printing or deployment </vt:lpstr>
      <vt:lpstr>2. QR code scans are trackable  </vt:lpstr>
      <vt:lpstr>3. Allows for multi-media content  </vt:lpstr>
      <vt:lpstr>PowerPoint Presentation</vt:lpstr>
      <vt:lpstr>6. The QR code's content is accessible through smartphone devices.  </vt:lpstr>
      <vt:lpstr>7. Resilient and Reliable </vt:lpstr>
      <vt:lpstr>USES OF QR-CODE </vt:lpstr>
      <vt:lpstr>Advantages of Codes </vt:lpstr>
      <vt:lpstr>    Objectives and goals     </vt:lpstr>
      <vt:lpstr>FEATURE OF QR CODE </vt:lpstr>
      <vt:lpstr>DRAWBACKS OF QR-CODE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QR-CODE        GENERATOR</dc:title>
  <dc:creator>PREETHI S</dc:creator>
  <cp:lastModifiedBy>PREETHI S</cp:lastModifiedBy>
  <cp:revision>5</cp:revision>
  <dcterms:created xsi:type="dcterms:W3CDTF">2021-07-30T00:45:00Z</dcterms:created>
  <dcterms:modified xsi:type="dcterms:W3CDTF">2021-07-30T17:33:54Z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1033-11.2.0.10223</vt:lpwstr>
  </property>
</Properties>
</file>