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7" r:id="rId3"/>
    <p:sldId id="276" r:id="rId4"/>
    <p:sldId id="271" r:id="rId5"/>
    <p:sldId id="268" r:id="rId6"/>
    <p:sldId id="273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3786D-EF6D-4D6D-BC0F-E31EE2D7605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209B8-E4FA-44B1-99E4-5EA24A6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73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 and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B84B84-3871-4C7A-8407-067F68399A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79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B84B84-3871-4C7A-8407-067F68399A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AB0F-2C8E-44FA-8F1D-9856F39E901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6D54-439C-4755-B919-5FE27C6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746647" y="1288210"/>
            <a:ext cx="3807619" cy="1163336"/>
            <a:chOff x="3629025" y="2933700"/>
            <a:chExt cx="4686300" cy="1431798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4181475" y="2933700"/>
              <a:ext cx="3048000" cy="1417320"/>
              <a:chOff x="4181475" y="2933700"/>
              <a:chExt cx="3048000" cy="1417320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4181475" y="2933700"/>
                <a:ext cx="3048000" cy="141732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4283" tIns="37131" rIns="74283" bIns="37131" anchor="ctr" anchorCtr="0">
                <a:noAutofit/>
              </a:bodyPr>
              <a:lstStyle/>
              <a:p>
                <a:pPr algn="ctr" defTabSz="152385"/>
                <a:endParaRPr sz="1463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" name="Google Shape;87;p1"/>
              <p:cNvCxnSpPr/>
              <p:nvPr/>
            </p:nvCxnSpPr>
            <p:spPr>
              <a:xfrm>
                <a:off x="4181475" y="4095750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"/>
              <p:cNvCxnSpPr/>
              <p:nvPr/>
            </p:nvCxnSpPr>
            <p:spPr>
              <a:xfrm>
                <a:off x="4181475" y="3962400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1"/>
              <p:cNvCxnSpPr/>
              <p:nvPr/>
            </p:nvCxnSpPr>
            <p:spPr>
              <a:xfrm>
                <a:off x="4181475" y="38385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1"/>
              <p:cNvCxnSpPr/>
              <p:nvPr/>
            </p:nvCxnSpPr>
            <p:spPr>
              <a:xfrm>
                <a:off x="4181475" y="37242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1"/>
              <p:cNvCxnSpPr/>
              <p:nvPr/>
            </p:nvCxnSpPr>
            <p:spPr>
              <a:xfrm>
                <a:off x="4181475" y="36099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"/>
              <p:cNvCxnSpPr/>
              <p:nvPr/>
            </p:nvCxnSpPr>
            <p:spPr>
              <a:xfrm>
                <a:off x="4181475" y="34956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"/>
              <p:cNvCxnSpPr/>
              <p:nvPr/>
            </p:nvCxnSpPr>
            <p:spPr>
              <a:xfrm>
                <a:off x="4181475" y="33813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4" name="Google Shape;94;p1"/>
              <p:cNvCxnSpPr/>
              <p:nvPr/>
            </p:nvCxnSpPr>
            <p:spPr>
              <a:xfrm>
                <a:off x="4181475" y="3276600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" name="Google Shape;95;p1"/>
              <p:cNvCxnSpPr/>
              <p:nvPr/>
            </p:nvCxnSpPr>
            <p:spPr>
              <a:xfrm>
                <a:off x="4181475" y="3162300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>
                <a:off x="4181475" y="305752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"/>
              <p:cNvCxnSpPr/>
              <p:nvPr/>
            </p:nvCxnSpPr>
            <p:spPr>
              <a:xfrm>
                <a:off x="4181475" y="42195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98" name="Google Shape;98;p1"/>
            <p:cNvCxnSpPr/>
            <p:nvPr/>
          </p:nvCxnSpPr>
          <p:spPr>
            <a:xfrm rot="10800000">
              <a:off x="7239000" y="3284220"/>
              <a:ext cx="54292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"/>
            <p:cNvCxnSpPr/>
            <p:nvPr/>
          </p:nvCxnSpPr>
          <p:spPr>
            <a:xfrm rot="10800000">
              <a:off x="7772400" y="4351020"/>
              <a:ext cx="54292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"/>
            <p:cNvCxnSpPr/>
            <p:nvPr/>
          </p:nvCxnSpPr>
          <p:spPr>
            <a:xfrm rot="10800000">
              <a:off x="3629025" y="4351020"/>
              <a:ext cx="54292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/>
            <p:nvPr/>
          </p:nvCxnSpPr>
          <p:spPr>
            <a:xfrm>
              <a:off x="7772400" y="3295650"/>
              <a:ext cx="0" cy="106984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2" name="Google Shape;102;p1"/>
          <p:cNvGrpSpPr/>
          <p:nvPr/>
        </p:nvGrpSpPr>
        <p:grpSpPr>
          <a:xfrm>
            <a:off x="1746648" y="3246644"/>
            <a:ext cx="3861792" cy="944166"/>
            <a:chOff x="247650" y="2085976"/>
            <a:chExt cx="4752975" cy="1162050"/>
          </a:xfrm>
        </p:grpSpPr>
        <p:cxnSp>
          <p:nvCxnSpPr>
            <p:cNvPr id="103" name="Google Shape;103;p1"/>
            <p:cNvCxnSpPr/>
            <p:nvPr/>
          </p:nvCxnSpPr>
          <p:spPr>
            <a:xfrm>
              <a:off x="3486150" y="3133726"/>
              <a:ext cx="24460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790575" y="2085976"/>
              <a:ext cx="269557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1"/>
            <p:cNvCxnSpPr/>
            <p:nvPr/>
          </p:nvCxnSpPr>
          <p:spPr>
            <a:xfrm>
              <a:off x="247650" y="3133726"/>
              <a:ext cx="5524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1"/>
            <p:cNvCxnSpPr/>
            <p:nvPr/>
          </p:nvCxnSpPr>
          <p:spPr>
            <a:xfrm>
              <a:off x="800100" y="2085976"/>
              <a:ext cx="0" cy="105156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3486150" y="2085976"/>
              <a:ext cx="0" cy="105156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08" name="Google Shape;108;p1"/>
            <p:cNvGrpSpPr/>
            <p:nvPr/>
          </p:nvGrpSpPr>
          <p:grpSpPr>
            <a:xfrm>
              <a:off x="3752850" y="2085976"/>
              <a:ext cx="1247775" cy="1162050"/>
              <a:chOff x="3819525" y="2085976"/>
              <a:chExt cx="1247775" cy="1162050"/>
            </a:xfrm>
          </p:grpSpPr>
          <p:cxnSp>
            <p:nvCxnSpPr>
              <p:cNvPr id="109" name="Google Shape;109;p1"/>
              <p:cNvCxnSpPr/>
              <p:nvPr/>
            </p:nvCxnSpPr>
            <p:spPr>
              <a:xfrm>
                <a:off x="3914775" y="3133726"/>
                <a:ext cx="24460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" name="Google Shape;110;p1"/>
              <p:cNvCxnSpPr/>
              <p:nvPr/>
            </p:nvCxnSpPr>
            <p:spPr>
              <a:xfrm>
                <a:off x="4162425" y="2085976"/>
                <a:ext cx="34766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" name="Google Shape;111;p1"/>
              <p:cNvCxnSpPr/>
              <p:nvPr/>
            </p:nvCxnSpPr>
            <p:spPr>
              <a:xfrm>
                <a:off x="4514850" y="3133726"/>
                <a:ext cx="55245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1"/>
              <p:cNvCxnSpPr/>
              <p:nvPr/>
            </p:nvCxnSpPr>
            <p:spPr>
              <a:xfrm>
                <a:off x="4505325" y="2085976"/>
                <a:ext cx="0" cy="105156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1"/>
              <p:cNvCxnSpPr/>
              <p:nvPr/>
            </p:nvCxnSpPr>
            <p:spPr>
              <a:xfrm>
                <a:off x="4162425" y="2085976"/>
                <a:ext cx="0" cy="105156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4" name="Google Shape;114;p1"/>
              <p:cNvCxnSpPr/>
              <p:nvPr/>
            </p:nvCxnSpPr>
            <p:spPr>
              <a:xfrm flipH="1">
                <a:off x="3819525" y="3057526"/>
                <a:ext cx="171450" cy="19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15" name="Google Shape;115;p1"/>
            <p:cNvCxnSpPr/>
            <p:nvPr/>
          </p:nvCxnSpPr>
          <p:spPr>
            <a:xfrm flipH="1">
              <a:off x="3629025" y="3057526"/>
              <a:ext cx="17145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6" name="Google Shape;116;p1"/>
          <p:cNvGrpSpPr/>
          <p:nvPr/>
        </p:nvGrpSpPr>
        <p:grpSpPr>
          <a:xfrm>
            <a:off x="1778760" y="4779818"/>
            <a:ext cx="3310771" cy="852704"/>
            <a:chOff x="287173" y="5091545"/>
            <a:chExt cx="4074795" cy="1049482"/>
          </a:xfrm>
        </p:grpSpPr>
        <p:cxnSp>
          <p:nvCxnSpPr>
            <p:cNvPr id="117" name="Google Shape;117;p1"/>
            <p:cNvCxnSpPr/>
            <p:nvPr/>
          </p:nvCxnSpPr>
          <p:spPr>
            <a:xfrm>
              <a:off x="4090506" y="6141027"/>
              <a:ext cx="2714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"/>
            <p:cNvCxnSpPr/>
            <p:nvPr/>
          </p:nvCxnSpPr>
          <p:spPr>
            <a:xfrm>
              <a:off x="549652" y="5808518"/>
              <a:ext cx="271463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3377045" y="5091545"/>
              <a:ext cx="71565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1"/>
            <p:cNvCxnSpPr/>
            <p:nvPr/>
          </p:nvCxnSpPr>
          <p:spPr>
            <a:xfrm rot="10800000" flipH="1">
              <a:off x="800100" y="5091545"/>
              <a:ext cx="2576945" cy="7169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1"/>
            <p:cNvCxnSpPr/>
            <p:nvPr/>
          </p:nvCxnSpPr>
          <p:spPr>
            <a:xfrm>
              <a:off x="287173" y="6141027"/>
              <a:ext cx="2714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1"/>
            <p:cNvCxnSpPr/>
            <p:nvPr/>
          </p:nvCxnSpPr>
          <p:spPr>
            <a:xfrm>
              <a:off x="554516" y="5808518"/>
              <a:ext cx="0" cy="33250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4094203" y="5091545"/>
              <a:ext cx="0" cy="10494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4" name="Google Shape;124;p1"/>
          <p:cNvSpPr txBox="1"/>
          <p:nvPr/>
        </p:nvSpPr>
        <p:spPr>
          <a:xfrm>
            <a:off x="8139111" y="890587"/>
            <a:ext cx="1258889" cy="30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463" b="1" u="sng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Measurement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104816" y="3995248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-90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1104816" y="5233498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-60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1104816" y="5522424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-120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1507142" y="1755375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10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5098172" y="1456836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104816" y="2313292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-120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4282991" y="4542142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100 ms</a:t>
            </a:r>
            <a:endParaRPr sz="1138" b="1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4902116" y="4665967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4685422" y="1281417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20  ms</a:t>
            </a:r>
            <a:endParaRPr sz="1138" b="1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2322429" y="1002811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+60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3828966" y="1002811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500  ms</a:t>
            </a:r>
            <a:endParaRPr sz="1138" b="1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2322429" y="2994330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3447172" y="2994330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1000 ms</a:t>
            </a:r>
            <a:endParaRPr sz="1138" b="1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4788610" y="2994330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20 ms</a:t>
            </a:r>
            <a:endParaRPr sz="1138" b="1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6353968" y="4667250"/>
            <a:ext cx="4695026" cy="97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463" u="sng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Ramp Current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Integrated area under ramp and normalize to peak current from IV (pC/nA)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Persistent Current (last 10 ms of steady-state @ 0mV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6353969" y="1334294"/>
            <a:ext cx="2352674" cy="120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463" u="sng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SSI-IV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IV (Current Density)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GV (V</a:t>
            </a:r>
            <a:r>
              <a:rPr lang="en-US" sz="1463" baseline="-250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1/2</a:t>
            </a:r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and slope)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SSI (V</a:t>
            </a:r>
            <a:r>
              <a:rPr lang="en-US" sz="1463" baseline="-250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1/2</a:t>
            </a:r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and slope)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Tau @ 0 mV from 2</a:t>
            </a:r>
            <a:r>
              <a:rPr lang="en-US" sz="1463" baseline="300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pulse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8789194" y="3243263"/>
            <a:ext cx="2352674" cy="97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463" u="sng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Recovery Intervals </a:t>
            </a:r>
            <a:r>
              <a:rPr lang="en-US" sz="1463" u="sng">
                <a:solidFill>
                  <a:prstClr val="blac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463" u="sng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t: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1, 1.5, 3, 5.6, 10, 30, 56, 100, 150, 300, 560, 1000, 2930, 5000 ms</a:t>
            </a:r>
            <a:endParaRPr sz="1463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6353969" y="3243263"/>
            <a:ext cx="2352674" cy="97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463" u="sng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Recovery from inactivation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Tau Fast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Tau Slow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% Fast component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2920916" y="4779473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300 ms</a:t>
            </a:r>
            <a:endParaRPr sz="1138" b="1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4406816" y="4222261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t ms</a:t>
            </a:r>
            <a:endParaRPr sz="1138" b="1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746647" y="658945"/>
            <a:ext cx="4859667" cy="1163336"/>
            <a:chOff x="3629025" y="2933700"/>
            <a:chExt cx="5981129" cy="1431798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4181475" y="2933700"/>
              <a:ext cx="3048000" cy="1417320"/>
              <a:chOff x="4181475" y="2933700"/>
              <a:chExt cx="3048000" cy="1417320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4181475" y="2933700"/>
                <a:ext cx="3048000" cy="141732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4283" tIns="37131" rIns="74283" bIns="37131" anchor="ctr" anchorCtr="0">
                <a:noAutofit/>
              </a:bodyPr>
              <a:lstStyle/>
              <a:p>
                <a:pPr algn="ctr" defTabSz="152385"/>
                <a:endParaRPr sz="1463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" name="Google Shape;87;p1"/>
              <p:cNvCxnSpPr/>
              <p:nvPr/>
            </p:nvCxnSpPr>
            <p:spPr>
              <a:xfrm>
                <a:off x="4181475" y="4095750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"/>
              <p:cNvCxnSpPr/>
              <p:nvPr/>
            </p:nvCxnSpPr>
            <p:spPr>
              <a:xfrm>
                <a:off x="4181475" y="3962400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1"/>
              <p:cNvCxnSpPr/>
              <p:nvPr/>
            </p:nvCxnSpPr>
            <p:spPr>
              <a:xfrm>
                <a:off x="4181475" y="38385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1"/>
              <p:cNvCxnSpPr/>
              <p:nvPr/>
            </p:nvCxnSpPr>
            <p:spPr>
              <a:xfrm>
                <a:off x="4181475" y="37242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1"/>
              <p:cNvCxnSpPr/>
              <p:nvPr/>
            </p:nvCxnSpPr>
            <p:spPr>
              <a:xfrm>
                <a:off x="4181475" y="36099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"/>
              <p:cNvCxnSpPr/>
              <p:nvPr/>
            </p:nvCxnSpPr>
            <p:spPr>
              <a:xfrm>
                <a:off x="4181475" y="34956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"/>
              <p:cNvCxnSpPr/>
              <p:nvPr/>
            </p:nvCxnSpPr>
            <p:spPr>
              <a:xfrm>
                <a:off x="4181475" y="33813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4" name="Google Shape;94;p1"/>
              <p:cNvCxnSpPr/>
              <p:nvPr/>
            </p:nvCxnSpPr>
            <p:spPr>
              <a:xfrm>
                <a:off x="4181475" y="3276600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" name="Google Shape;95;p1"/>
              <p:cNvCxnSpPr/>
              <p:nvPr/>
            </p:nvCxnSpPr>
            <p:spPr>
              <a:xfrm>
                <a:off x="4181475" y="3162300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>
                <a:off x="4181475" y="305752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"/>
              <p:cNvCxnSpPr/>
              <p:nvPr/>
            </p:nvCxnSpPr>
            <p:spPr>
              <a:xfrm>
                <a:off x="4181475" y="4219575"/>
                <a:ext cx="30449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98" name="Google Shape;98;p1"/>
            <p:cNvCxnSpPr>
              <a:cxnSpLocks/>
            </p:cNvCxnSpPr>
            <p:nvPr/>
          </p:nvCxnSpPr>
          <p:spPr>
            <a:xfrm flipH="1" flipV="1">
              <a:off x="7239000" y="3284220"/>
              <a:ext cx="1841490" cy="1143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"/>
            <p:cNvCxnSpPr/>
            <p:nvPr/>
          </p:nvCxnSpPr>
          <p:spPr>
            <a:xfrm rot="10800000">
              <a:off x="9067229" y="4351020"/>
              <a:ext cx="54292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"/>
            <p:cNvCxnSpPr/>
            <p:nvPr/>
          </p:nvCxnSpPr>
          <p:spPr>
            <a:xfrm rot="10800000">
              <a:off x="3629025" y="4351020"/>
              <a:ext cx="54292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/>
            <p:nvPr/>
          </p:nvCxnSpPr>
          <p:spPr>
            <a:xfrm>
              <a:off x="9067229" y="3295650"/>
              <a:ext cx="0" cy="106984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2" name="Google Shape;102;p1"/>
          <p:cNvGrpSpPr/>
          <p:nvPr/>
        </p:nvGrpSpPr>
        <p:grpSpPr>
          <a:xfrm>
            <a:off x="2238255" y="2587882"/>
            <a:ext cx="2465618" cy="944166"/>
            <a:chOff x="2292757" y="2085976"/>
            <a:chExt cx="3034605" cy="1162050"/>
          </a:xfrm>
        </p:grpSpPr>
        <p:cxnSp>
          <p:nvCxnSpPr>
            <p:cNvPr id="103" name="Google Shape;103;p1"/>
            <p:cNvCxnSpPr/>
            <p:nvPr/>
          </p:nvCxnSpPr>
          <p:spPr>
            <a:xfrm>
              <a:off x="3486150" y="3133726"/>
              <a:ext cx="24460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>
              <a:cxnSpLocks/>
            </p:cNvCxnSpPr>
            <p:nvPr/>
          </p:nvCxnSpPr>
          <p:spPr>
            <a:xfrm>
              <a:off x="2835684" y="2085976"/>
              <a:ext cx="648328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1"/>
            <p:cNvCxnSpPr/>
            <p:nvPr/>
          </p:nvCxnSpPr>
          <p:spPr>
            <a:xfrm>
              <a:off x="2292757" y="3133726"/>
              <a:ext cx="5524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1"/>
            <p:cNvCxnSpPr/>
            <p:nvPr/>
          </p:nvCxnSpPr>
          <p:spPr>
            <a:xfrm>
              <a:off x="2845207" y="2085976"/>
              <a:ext cx="0" cy="105156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3486150" y="2085976"/>
              <a:ext cx="0" cy="105156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08" name="Google Shape;108;p1"/>
            <p:cNvGrpSpPr/>
            <p:nvPr/>
          </p:nvGrpSpPr>
          <p:grpSpPr>
            <a:xfrm>
              <a:off x="3752850" y="2085976"/>
              <a:ext cx="1574512" cy="1162050"/>
              <a:chOff x="3819525" y="2085976"/>
              <a:chExt cx="1574512" cy="1162050"/>
            </a:xfrm>
          </p:grpSpPr>
          <p:cxnSp>
            <p:nvCxnSpPr>
              <p:cNvPr id="109" name="Google Shape;109;p1"/>
              <p:cNvCxnSpPr/>
              <p:nvPr/>
            </p:nvCxnSpPr>
            <p:spPr>
              <a:xfrm>
                <a:off x="3914775" y="3133726"/>
                <a:ext cx="24460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" name="Google Shape;110;p1"/>
              <p:cNvCxnSpPr>
                <a:cxnSpLocks/>
              </p:cNvCxnSpPr>
              <p:nvPr/>
            </p:nvCxnSpPr>
            <p:spPr>
              <a:xfrm>
                <a:off x="4162425" y="2085976"/>
                <a:ext cx="68261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" name="Google Shape;111;p1"/>
              <p:cNvCxnSpPr/>
              <p:nvPr/>
            </p:nvCxnSpPr>
            <p:spPr>
              <a:xfrm>
                <a:off x="4841587" y="3133726"/>
                <a:ext cx="55245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1"/>
              <p:cNvCxnSpPr/>
              <p:nvPr/>
            </p:nvCxnSpPr>
            <p:spPr>
              <a:xfrm>
                <a:off x="4832059" y="2085976"/>
                <a:ext cx="0" cy="105156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1"/>
              <p:cNvCxnSpPr/>
              <p:nvPr/>
            </p:nvCxnSpPr>
            <p:spPr>
              <a:xfrm>
                <a:off x="4162425" y="2085976"/>
                <a:ext cx="0" cy="105156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4" name="Google Shape;114;p1"/>
              <p:cNvCxnSpPr/>
              <p:nvPr/>
            </p:nvCxnSpPr>
            <p:spPr>
              <a:xfrm flipH="1">
                <a:off x="3819525" y="3057526"/>
                <a:ext cx="171450" cy="19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15" name="Google Shape;115;p1"/>
            <p:cNvCxnSpPr/>
            <p:nvPr/>
          </p:nvCxnSpPr>
          <p:spPr>
            <a:xfrm flipH="1">
              <a:off x="3629025" y="3057526"/>
              <a:ext cx="17145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6" name="Google Shape;116;p1"/>
          <p:cNvGrpSpPr/>
          <p:nvPr/>
        </p:nvGrpSpPr>
        <p:grpSpPr>
          <a:xfrm>
            <a:off x="1778760" y="4966632"/>
            <a:ext cx="3310771" cy="852704"/>
            <a:chOff x="287173" y="5091545"/>
            <a:chExt cx="4074795" cy="1049482"/>
          </a:xfrm>
        </p:grpSpPr>
        <p:cxnSp>
          <p:nvCxnSpPr>
            <p:cNvPr id="117" name="Google Shape;117;p1"/>
            <p:cNvCxnSpPr/>
            <p:nvPr/>
          </p:nvCxnSpPr>
          <p:spPr>
            <a:xfrm>
              <a:off x="4090506" y="6141027"/>
              <a:ext cx="2714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"/>
            <p:cNvCxnSpPr/>
            <p:nvPr/>
          </p:nvCxnSpPr>
          <p:spPr>
            <a:xfrm>
              <a:off x="549652" y="5808518"/>
              <a:ext cx="271463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3377045" y="5091545"/>
              <a:ext cx="71565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1"/>
            <p:cNvCxnSpPr/>
            <p:nvPr/>
          </p:nvCxnSpPr>
          <p:spPr>
            <a:xfrm rot="10800000" flipH="1">
              <a:off x="800100" y="5091545"/>
              <a:ext cx="2576945" cy="7169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1"/>
            <p:cNvCxnSpPr/>
            <p:nvPr/>
          </p:nvCxnSpPr>
          <p:spPr>
            <a:xfrm>
              <a:off x="287173" y="6141027"/>
              <a:ext cx="2714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1"/>
            <p:cNvCxnSpPr/>
            <p:nvPr/>
          </p:nvCxnSpPr>
          <p:spPr>
            <a:xfrm>
              <a:off x="554516" y="5808518"/>
              <a:ext cx="0" cy="33250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4094203" y="5091545"/>
              <a:ext cx="0" cy="10494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4" name="Google Shape;124;p1"/>
          <p:cNvSpPr txBox="1"/>
          <p:nvPr/>
        </p:nvSpPr>
        <p:spPr>
          <a:xfrm>
            <a:off x="8139111" y="261322"/>
            <a:ext cx="1258889" cy="30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463" b="1" u="sng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Measurement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587005" y="3286339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-90 mV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1104816" y="5420312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-60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1104816" y="5709238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-120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1507142" y="1126109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10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6214201" y="835852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0 mV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104816" y="1684027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-120 mV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4282991" y="4728956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100 ms</a:t>
            </a:r>
            <a:endParaRPr sz="1138" b="1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4902116" y="4852781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5132184" y="710824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400  </a:t>
            </a:r>
            <a:r>
              <a:rPr lang="en-US" sz="1138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 sz="1138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2322429" y="373545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+60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3828966" y="373545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500  </a:t>
            </a:r>
            <a:r>
              <a:rPr lang="en-US" sz="1138" b="1" dirty="0" err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 sz="1138" b="1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2163280" y="2453032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0 mV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572101" y="2325735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algn="ctr" defTabSz="152385"/>
            <a:r>
              <a:rPr lang="en-US" sz="1138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 </a:t>
            </a:r>
            <a:r>
              <a:rPr lang="en-US" sz="1138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 sz="1138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3618569" y="2325735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algn="ctr" defTabSz="152385"/>
            <a:r>
              <a:rPr lang="en-US" sz="1138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 </a:t>
            </a:r>
            <a:r>
              <a:rPr lang="en-US" sz="1138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 sz="1138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6353968" y="4854064"/>
            <a:ext cx="4695026" cy="97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463" u="sng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Ramp Current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Integrated area under ramp and normalize to peak current from IV (pC/nA)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Persistent Current (last 10 ms of steady-state @ 0mV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7986123" y="705028"/>
            <a:ext cx="3552733" cy="120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463" u="sng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SSI-IV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IV (Current Density) </a:t>
            </a:r>
            <a:r>
              <a:rPr lang="en-US" sz="1463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 in the table </a:t>
            </a:r>
            <a:endParaRPr sz="1463" dirty="0">
              <a:solidFill>
                <a:srgbClr val="0070C0"/>
              </a:solidFill>
              <a:latin typeface="Calibri" panose="020F0502020204030204"/>
            </a:endParaRPr>
          </a:p>
          <a:p>
            <a:pPr defTabSz="152385"/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GV (V</a:t>
            </a:r>
            <a:r>
              <a:rPr lang="en-US" sz="1463" baseline="-25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1/2</a:t>
            </a:r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and slope) </a:t>
            </a:r>
            <a:r>
              <a:rPr lang="en-US" sz="1463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 in the table</a:t>
            </a:r>
            <a:endParaRPr sz="1463" dirty="0">
              <a:solidFill>
                <a:srgbClr val="0070C0"/>
              </a:solidFill>
              <a:latin typeface="Calibri" panose="020F0502020204030204"/>
            </a:endParaRPr>
          </a:p>
          <a:p>
            <a:pPr defTabSz="152385"/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SSI (V</a:t>
            </a:r>
            <a:r>
              <a:rPr lang="en-US" sz="1463" baseline="-25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1/2</a:t>
            </a:r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and slope) </a:t>
            </a:r>
            <a:r>
              <a:rPr lang="en-US" sz="1463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present in the table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Tau @ 0 mV from 2</a:t>
            </a:r>
            <a:r>
              <a:rPr lang="en-US" sz="1463" baseline="30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pulse </a:t>
            </a:r>
            <a:r>
              <a:rPr lang="en-US" sz="1463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the table</a:t>
            </a:r>
            <a:endParaRPr sz="1463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8484393" y="2515674"/>
            <a:ext cx="2352674" cy="187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463" u="sng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Recovery Intervals </a:t>
            </a:r>
            <a:r>
              <a:rPr lang="en-US" sz="1463" u="sng" dirty="0">
                <a:solidFill>
                  <a:prstClr val="blac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463" u="sng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1, 1.5, 3, 5.6, 10, 30, 56, 100, 150, 300, 560, 1000, 2930, 5000 </a:t>
            </a:r>
            <a:r>
              <a:rPr lang="en-US" sz="1463" dirty="0" err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 lang="en-US" sz="1463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52385"/>
            <a:endParaRPr lang="en-US" sz="1463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52385"/>
            <a:r>
              <a:rPr lang="en-US" sz="1463" u="sng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I prepared a table with the recovery values can we used these?</a:t>
            </a:r>
            <a:endParaRPr lang="en-US" sz="1463" dirty="0">
              <a:solidFill>
                <a:srgbClr val="0070C0"/>
              </a:solidFill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5960509" y="2482263"/>
            <a:ext cx="2352674" cy="97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463" u="sng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Recovery from inactivation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Tau Fast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Tau Slow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% Fast component</a:t>
            </a:r>
            <a:endParaRPr sz="1463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2920916" y="4966287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300 ms</a:t>
            </a:r>
            <a:endParaRPr sz="1138" b="1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4406816" y="3592995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>
                <a:solidFill>
                  <a:prstClr val="blac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138" b="1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t ms</a:t>
            </a:r>
            <a:endParaRPr sz="1138" b="1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97;p1">
            <a:extLst>
              <a:ext uri="{FF2B5EF4-FFF2-40B4-BE49-F238E27FC236}">
                <a16:creationId xmlns:a16="http://schemas.microsoft.com/office/drawing/2014/main" id="{A3036466-62A5-4BDC-BBBC-D81C1716624E}"/>
              </a:ext>
            </a:extLst>
          </p:cNvPr>
          <p:cNvCxnSpPr/>
          <p:nvPr/>
        </p:nvCxnSpPr>
        <p:spPr>
          <a:xfrm>
            <a:off x="2187319" y="1892171"/>
            <a:ext cx="2474024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130;p1">
            <a:extLst>
              <a:ext uri="{FF2B5EF4-FFF2-40B4-BE49-F238E27FC236}">
                <a16:creationId xmlns:a16="http://schemas.microsoft.com/office/drawing/2014/main" id="{6CC41FF4-4574-4626-857C-4B36745256AA}"/>
              </a:ext>
            </a:extLst>
          </p:cNvPr>
          <p:cNvSpPr txBox="1"/>
          <p:nvPr/>
        </p:nvSpPr>
        <p:spPr>
          <a:xfrm>
            <a:off x="1118908" y="1882738"/>
            <a:ext cx="784225" cy="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138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-140 mV</a:t>
            </a:r>
            <a:endParaRPr sz="1463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BF87B-82BA-4A1A-B180-FCD1C77A0474}"/>
              </a:ext>
            </a:extLst>
          </p:cNvPr>
          <p:cNvSpPr txBox="1"/>
          <p:nvPr/>
        </p:nvSpPr>
        <p:spPr>
          <a:xfrm>
            <a:off x="5364848" y="4288062"/>
            <a:ext cx="12246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1333" dirty="0">
                <a:solidFill>
                  <a:srgbClr val="FF0000"/>
                </a:solidFill>
                <a:latin typeface="Calibri" panose="020F0502020204030204"/>
              </a:rPr>
              <a:t>Not performed</a:t>
            </a:r>
          </a:p>
        </p:txBody>
      </p:sp>
    </p:spTree>
    <p:extLst>
      <p:ext uri="{BB962C8B-B14F-4D97-AF65-F5344CB8AC3E}">
        <p14:creationId xmlns:p14="http://schemas.microsoft.com/office/powerpoint/2010/main" val="302281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/>
        </p:nvSpPr>
        <p:spPr>
          <a:xfrm>
            <a:off x="1704340" y="923608"/>
            <a:ext cx="5151120" cy="34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Equations: 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Boltzmann: Y=Bottom+(Top-Bottom)/(1+exp((V50-X)/Slope))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endParaRPr sz="1463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RFI: 2 Phase Association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SpanFast=(Plateau-Y0)*PercentFast*.01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SpanSlow=(Plateau-Y0)*(100-PercentFast)*.01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Y=Y0+ SpanFast*(1-exp(-KFast*X)) + SpanSlow*(1-exp(-KSlow*X))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endParaRPr sz="1463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TauFast = 1/Kfast</a:t>
            </a:r>
            <a:endParaRPr sz="1463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TauSlow = 1/Kslow</a:t>
            </a:r>
            <a:endParaRPr sz="1463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52385"/>
            <a:endParaRPr sz="1463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Tau at 0 mV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463" baseline="-250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Fit</a:t>
            </a:r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(t) = A * exp (-t/</a:t>
            </a:r>
            <a:r>
              <a:rPr lang="en-US" sz="1463">
                <a:solidFill>
                  <a:prstClr val="blac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lang="en-US" sz="1463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) + C</a:t>
            </a:r>
            <a:endParaRPr sz="1463">
              <a:solidFill>
                <a:prstClr val="black"/>
              </a:solidFill>
              <a:latin typeface="Calibri" panose="020F0502020204030204"/>
            </a:endParaRPr>
          </a:p>
          <a:p>
            <a:pPr defTabSz="152385"/>
            <a:endParaRPr sz="1463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52385"/>
            <a:endParaRPr sz="1463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442780-E5AD-4CB7-940B-26FBD167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87" y="397873"/>
            <a:ext cx="9181804" cy="1716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3FF52-BBC2-4A13-9302-A8AC14D04C9D}"/>
              </a:ext>
            </a:extLst>
          </p:cNvPr>
          <p:cNvSpPr txBox="1"/>
          <p:nvPr/>
        </p:nvSpPr>
        <p:spPr>
          <a:xfrm>
            <a:off x="1551948" y="2291426"/>
            <a:ext cx="3808222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 dirty="0"/>
              <a:t>* p&lt;0.05</a:t>
            </a:r>
          </a:p>
          <a:p>
            <a:r>
              <a:rPr lang="en-US" sz="1467" b="1" dirty="0"/>
              <a:t>** p&lt;0.005</a:t>
            </a:r>
          </a:p>
          <a:p>
            <a:r>
              <a:rPr lang="en-US" sz="1467" b="1" dirty="0"/>
              <a:t>*** p≤0.001 Black is comparing variants to WT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BC8C2-77B9-4DBD-9C1F-D81190F2DD7C}"/>
              </a:ext>
            </a:extLst>
          </p:cNvPr>
          <p:cNvSpPr txBox="1"/>
          <p:nvPr/>
        </p:nvSpPr>
        <p:spPr>
          <a:xfrm>
            <a:off x="5285125" y="2291426"/>
            <a:ext cx="5472973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 dirty="0">
                <a:solidFill>
                  <a:srgbClr val="0000FF"/>
                </a:solidFill>
              </a:rPr>
              <a:t>* p&lt;0.05</a:t>
            </a:r>
          </a:p>
          <a:p>
            <a:r>
              <a:rPr lang="en-US" sz="1467" b="1" dirty="0">
                <a:solidFill>
                  <a:srgbClr val="0000FF"/>
                </a:solidFill>
              </a:rPr>
              <a:t>** p&lt;0.005</a:t>
            </a:r>
          </a:p>
          <a:p>
            <a:r>
              <a:rPr lang="en-US" sz="1467" b="1" dirty="0">
                <a:solidFill>
                  <a:srgbClr val="0000FF"/>
                </a:solidFill>
              </a:rPr>
              <a:t>*** p≤0.001 </a:t>
            </a:r>
            <a:r>
              <a:rPr lang="en-US" sz="1000" b="1" dirty="0">
                <a:solidFill>
                  <a:srgbClr val="0000FF"/>
                </a:solidFill>
              </a:rPr>
              <a:t>the blue is comparing Neonate vs adult counterpart </a:t>
            </a:r>
            <a:r>
              <a:rPr lang="en-US" sz="1000" b="1" dirty="0" err="1">
                <a:solidFill>
                  <a:srgbClr val="0000FF"/>
                </a:solidFill>
              </a:rPr>
              <a:t>e.g</a:t>
            </a:r>
            <a:r>
              <a:rPr lang="en-US" sz="1000" b="1" dirty="0">
                <a:solidFill>
                  <a:srgbClr val="0000FF"/>
                </a:solidFill>
              </a:rPr>
              <a:t> WT Neonate vs WT Adult</a:t>
            </a:r>
          </a:p>
        </p:txBody>
      </p:sp>
    </p:spTree>
    <p:extLst>
      <p:ext uri="{BB962C8B-B14F-4D97-AF65-F5344CB8AC3E}">
        <p14:creationId xmlns:p14="http://schemas.microsoft.com/office/powerpoint/2010/main" val="394573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1ABE2F7-F19B-4A38-94BB-BC2B4FF5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81" y="267982"/>
            <a:ext cx="8790039" cy="65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0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D909C0B5-B4F8-4B7B-B32C-C3464CC98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27" y="3746286"/>
            <a:ext cx="2825386" cy="21336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C6A8D58-8A34-4575-904A-4DC61131B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838" y="4997570"/>
            <a:ext cx="1645887" cy="12192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EF5CC8-877E-4D58-8F99-ABED5E837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305" y="3746286"/>
            <a:ext cx="2825386" cy="21336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3846D0C-FDE7-4880-88CE-E148826E9006}"/>
              </a:ext>
            </a:extLst>
          </p:cNvPr>
          <p:cNvSpPr/>
          <p:nvPr/>
        </p:nvSpPr>
        <p:spPr>
          <a:xfrm>
            <a:off x="5650459" y="5394111"/>
            <a:ext cx="809258" cy="198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52385"/>
            <a:endParaRPr lang="en-US" sz="6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1F78D-2186-44E5-ADC2-B824FA4D2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327" y="703460"/>
            <a:ext cx="2825386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FCEBB-B82C-482F-B709-F64D323CE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6838" y="1916082"/>
            <a:ext cx="1645887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F20801-DC53-4878-BC88-89053B46E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1305" y="703460"/>
            <a:ext cx="2825386" cy="2133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8E78C5-A7DA-4517-A77B-308B5A0F2EC0}"/>
              </a:ext>
            </a:extLst>
          </p:cNvPr>
          <p:cNvSpPr/>
          <p:nvPr/>
        </p:nvSpPr>
        <p:spPr>
          <a:xfrm>
            <a:off x="5657324" y="2351810"/>
            <a:ext cx="583421" cy="198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52385"/>
            <a:endParaRPr lang="en-US" sz="6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6CDBFC-97A3-4B9A-B9B5-A11F1F1AE0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3447" y="1916082"/>
            <a:ext cx="1645887" cy="1219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5F8E76-AAC8-4150-B35D-A16AC8895796}"/>
              </a:ext>
            </a:extLst>
          </p:cNvPr>
          <p:cNvSpPr/>
          <p:nvPr/>
        </p:nvSpPr>
        <p:spPr>
          <a:xfrm>
            <a:off x="2371301" y="2363920"/>
            <a:ext cx="489284" cy="186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52385"/>
            <a:endParaRPr lang="en-US" sz="6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D2D7C0-8AE1-411A-A2DD-551EA27337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2787" y="703460"/>
            <a:ext cx="2825386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7C9018-EB55-4044-A5A7-D3FE2CC8C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70568" y="1916082"/>
            <a:ext cx="1645887" cy="1219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17D8B4-7E50-44BA-9BE7-329DEB753E95}"/>
              </a:ext>
            </a:extLst>
          </p:cNvPr>
          <p:cNvSpPr/>
          <p:nvPr/>
        </p:nvSpPr>
        <p:spPr>
          <a:xfrm>
            <a:off x="8948006" y="2372268"/>
            <a:ext cx="489284" cy="186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52385"/>
            <a:endParaRPr lang="en-US" sz="6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1FCB09-6AFB-4349-82F0-A04F0FB42D21}"/>
              </a:ext>
            </a:extLst>
          </p:cNvPr>
          <p:cNvSpPr txBox="1"/>
          <p:nvPr/>
        </p:nvSpPr>
        <p:spPr>
          <a:xfrm rot="16200000">
            <a:off x="539695" y="1703964"/>
            <a:ext cx="1329987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Relative conductance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712AB-3FED-420C-8922-688F9132204E}"/>
              </a:ext>
            </a:extLst>
          </p:cNvPr>
          <p:cNvSpPr txBox="1"/>
          <p:nvPr/>
        </p:nvSpPr>
        <p:spPr>
          <a:xfrm>
            <a:off x="1990477" y="2740998"/>
            <a:ext cx="969310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C8CF8-52E0-416A-A06A-0AAE424D222B}"/>
              </a:ext>
            </a:extLst>
          </p:cNvPr>
          <p:cNvSpPr txBox="1"/>
          <p:nvPr/>
        </p:nvSpPr>
        <p:spPr>
          <a:xfrm>
            <a:off x="5274385" y="2740998"/>
            <a:ext cx="969310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6FCBA-4E90-42EE-9581-11A1E36F6C3A}"/>
              </a:ext>
            </a:extLst>
          </p:cNvPr>
          <p:cNvSpPr txBox="1"/>
          <p:nvPr/>
        </p:nvSpPr>
        <p:spPr>
          <a:xfrm>
            <a:off x="8589754" y="2740998"/>
            <a:ext cx="969310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F8CAF6F-7416-435A-9042-ABB2165BE3D1}"/>
              </a:ext>
            </a:extLst>
          </p:cNvPr>
          <p:cNvSpPr/>
          <p:nvPr/>
        </p:nvSpPr>
        <p:spPr>
          <a:xfrm>
            <a:off x="6703795" y="2061123"/>
            <a:ext cx="964052" cy="803636"/>
          </a:xfrm>
          <a:custGeom>
            <a:avLst/>
            <a:gdLst>
              <a:gd name="connsiteX0" fmla="*/ 100 w 2892156"/>
              <a:gd name="connsiteY0" fmla="*/ 2204572 h 2410909"/>
              <a:gd name="connsiteX1" fmla="*/ 202118 w 2892156"/>
              <a:gd name="connsiteY1" fmla="*/ 2066348 h 2410909"/>
              <a:gd name="connsiteX2" fmla="*/ 691216 w 2892156"/>
              <a:gd name="connsiteY2" fmla="*/ 1034990 h 2410909"/>
              <a:gd name="connsiteX3" fmla="*/ 1020825 w 2892156"/>
              <a:gd name="connsiteY3" fmla="*/ 14265 h 2410909"/>
              <a:gd name="connsiteX4" fmla="*/ 1180314 w 2892156"/>
              <a:gd name="connsiteY4" fmla="*/ 503362 h 2410909"/>
              <a:gd name="connsiteX5" fmla="*/ 1658779 w 2892156"/>
              <a:gd name="connsiteY5" fmla="*/ 1417762 h 2410909"/>
              <a:gd name="connsiteX6" fmla="*/ 2158509 w 2892156"/>
              <a:gd name="connsiteY6" fmla="*/ 2045083 h 2410909"/>
              <a:gd name="connsiteX7" fmla="*/ 2658239 w 2892156"/>
              <a:gd name="connsiteY7" fmla="*/ 2225837 h 2410909"/>
              <a:gd name="connsiteX8" fmla="*/ 2892156 w 2892156"/>
              <a:gd name="connsiteY8" fmla="*/ 2278999 h 2410909"/>
              <a:gd name="connsiteX9" fmla="*/ 2658239 w 2892156"/>
              <a:gd name="connsiteY9" fmla="*/ 2321530 h 2410909"/>
              <a:gd name="connsiteX10" fmla="*/ 2158509 w 2892156"/>
              <a:gd name="connsiteY10" fmla="*/ 2332162 h 2410909"/>
              <a:gd name="connsiteX11" fmla="*/ 1690676 w 2892156"/>
              <a:gd name="connsiteY11" fmla="*/ 2374693 h 2410909"/>
              <a:gd name="connsiteX12" fmla="*/ 1201579 w 2892156"/>
              <a:gd name="connsiteY12" fmla="*/ 2395958 h 2410909"/>
              <a:gd name="connsiteX13" fmla="*/ 712481 w 2892156"/>
              <a:gd name="connsiteY13" fmla="*/ 2406590 h 2410909"/>
              <a:gd name="connsiteX14" fmla="*/ 223383 w 2892156"/>
              <a:gd name="connsiteY14" fmla="*/ 2321530 h 2410909"/>
              <a:gd name="connsiteX15" fmla="*/ 100 w 2892156"/>
              <a:gd name="connsiteY15" fmla="*/ 2204572 h 241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92156" h="2410909">
                <a:moveTo>
                  <a:pt x="100" y="2204572"/>
                </a:moveTo>
                <a:cubicBezTo>
                  <a:pt x="-3444" y="2162042"/>
                  <a:pt x="86932" y="2261278"/>
                  <a:pt x="202118" y="2066348"/>
                </a:cubicBezTo>
                <a:cubicBezTo>
                  <a:pt x="317304" y="1871418"/>
                  <a:pt x="554765" y="1377004"/>
                  <a:pt x="691216" y="1034990"/>
                </a:cubicBezTo>
                <a:cubicBezTo>
                  <a:pt x="827667" y="692976"/>
                  <a:pt x="939309" y="102870"/>
                  <a:pt x="1020825" y="14265"/>
                </a:cubicBezTo>
                <a:cubicBezTo>
                  <a:pt x="1102341" y="-74340"/>
                  <a:pt x="1073988" y="269446"/>
                  <a:pt x="1180314" y="503362"/>
                </a:cubicBezTo>
                <a:cubicBezTo>
                  <a:pt x="1286640" y="737278"/>
                  <a:pt x="1495746" y="1160808"/>
                  <a:pt x="1658779" y="1417762"/>
                </a:cubicBezTo>
                <a:cubicBezTo>
                  <a:pt x="1821812" y="1674716"/>
                  <a:pt x="1991932" y="1910404"/>
                  <a:pt x="2158509" y="2045083"/>
                </a:cubicBezTo>
                <a:cubicBezTo>
                  <a:pt x="2325086" y="2179762"/>
                  <a:pt x="2535965" y="2186851"/>
                  <a:pt x="2658239" y="2225837"/>
                </a:cubicBezTo>
                <a:cubicBezTo>
                  <a:pt x="2780513" y="2264823"/>
                  <a:pt x="2892156" y="2263050"/>
                  <a:pt x="2892156" y="2278999"/>
                </a:cubicBezTo>
                <a:cubicBezTo>
                  <a:pt x="2892156" y="2294948"/>
                  <a:pt x="2780513" y="2312670"/>
                  <a:pt x="2658239" y="2321530"/>
                </a:cubicBezTo>
                <a:cubicBezTo>
                  <a:pt x="2535965" y="2330390"/>
                  <a:pt x="2319770" y="2323301"/>
                  <a:pt x="2158509" y="2332162"/>
                </a:cubicBezTo>
                <a:cubicBezTo>
                  <a:pt x="1997248" y="2341023"/>
                  <a:pt x="1850164" y="2364060"/>
                  <a:pt x="1690676" y="2374693"/>
                </a:cubicBezTo>
                <a:cubicBezTo>
                  <a:pt x="1531188" y="2385326"/>
                  <a:pt x="1364611" y="2390642"/>
                  <a:pt x="1201579" y="2395958"/>
                </a:cubicBezTo>
                <a:cubicBezTo>
                  <a:pt x="1038547" y="2401274"/>
                  <a:pt x="875514" y="2418995"/>
                  <a:pt x="712481" y="2406590"/>
                </a:cubicBezTo>
                <a:cubicBezTo>
                  <a:pt x="549448" y="2394185"/>
                  <a:pt x="342113" y="2356972"/>
                  <a:pt x="223383" y="2321530"/>
                </a:cubicBezTo>
                <a:cubicBezTo>
                  <a:pt x="104653" y="2286088"/>
                  <a:pt x="3644" y="2247102"/>
                  <a:pt x="100" y="2204572"/>
                </a:cubicBezTo>
                <a:close/>
              </a:path>
            </a:pathLst>
          </a:custGeom>
          <a:solidFill>
            <a:srgbClr val="FFC000">
              <a:alpha val="2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52385"/>
            <a:endParaRPr lang="en-US" sz="6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EE3FCE0-B61B-4031-BC49-C92973EA7C9B}"/>
              </a:ext>
            </a:extLst>
          </p:cNvPr>
          <p:cNvSpPr/>
          <p:nvPr/>
        </p:nvSpPr>
        <p:spPr>
          <a:xfrm>
            <a:off x="10032238" y="2487182"/>
            <a:ext cx="998595" cy="373477"/>
          </a:xfrm>
          <a:custGeom>
            <a:avLst/>
            <a:gdLst>
              <a:gd name="connsiteX0" fmla="*/ 12 w 2995785"/>
              <a:gd name="connsiteY0" fmla="*/ 820069 h 1120432"/>
              <a:gd name="connsiteX1" fmla="*/ 545923 w 2995785"/>
              <a:gd name="connsiteY1" fmla="*/ 478875 h 1120432"/>
              <a:gd name="connsiteX2" fmla="*/ 1064538 w 2995785"/>
              <a:gd name="connsiteY2" fmla="*/ 1203 h 1120432"/>
              <a:gd name="connsiteX3" fmla="*/ 1323845 w 2995785"/>
              <a:gd name="connsiteY3" fmla="*/ 356045 h 1120432"/>
              <a:gd name="connsiteX4" fmla="*/ 2088120 w 2995785"/>
              <a:gd name="connsiteY4" fmla="*/ 779126 h 1120432"/>
              <a:gd name="connsiteX5" fmla="*/ 2879690 w 2995785"/>
              <a:gd name="connsiteY5" fmla="*/ 1024785 h 1120432"/>
              <a:gd name="connsiteX6" fmla="*/ 2906986 w 2995785"/>
              <a:gd name="connsiteY6" fmla="*/ 1106672 h 1120432"/>
              <a:gd name="connsiteX7" fmla="*/ 2074472 w 2995785"/>
              <a:gd name="connsiteY7" fmla="*/ 1120320 h 1120432"/>
              <a:gd name="connsiteX8" fmla="*/ 1310197 w 2995785"/>
              <a:gd name="connsiteY8" fmla="*/ 1106672 h 1120432"/>
              <a:gd name="connsiteX9" fmla="*/ 532275 w 2995785"/>
              <a:gd name="connsiteY9" fmla="*/ 1024785 h 1120432"/>
              <a:gd name="connsiteX10" fmla="*/ 12 w 2995785"/>
              <a:gd name="connsiteY10" fmla="*/ 820069 h 112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5785" h="1120432">
                <a:moveTo>
                  <a:pt x="12" y="820069"/>
                </a:moveTo>
                <a:cubicBezTo>
                  <a:pt x="2287" y="729084"/>
                  <a:pt x="368502" y="615353"/>
                  <a:pt x="545923" y="478875"/>
                </a:cubicBezTo>
                <a:cubicBezTo>
                  <a:pt x="723344" y="342397"/>
                  <a:pt x="934884" y="21675"/>
                  <a:pt x="1064538" y="1203"/>
                </a:cubicBezTo>
                <a:cubicBezTo>
                  <a:pt x="1194192" y="-19269"/>
                  <a:pt x="1153248" y="226391"/>
                  <a:pt x="1323845" y="356045"/>
                </a:cubicBezTo>
                <a:cubicBezTo>
                  <a:pt x="1494442" y="485699"/>
                  <a:pt x="1828813" y="667669"/>
                  <a:pt x="2088120" y="779126"/>
                </a:cubicBezTo>
                <a:cubicBezTo>
                  <a:pt x="2347427" y="890583"/>
                  <a:pt x="2743213" y="970194"/>
                  <a:pt x="2879690" y="1024785"/>
                </a:cubicBezTo>
                <a:cubicBezTo>
                  <a:pt x="3016167" y="1079376"/>
                  <a:pt x="3041189" y="1090750"/>
                  <a:pt x="2906986" y="1106672"/>
                </a:cubicBezTo>
                <a:cubicBezTo>
                  <a:pt x="2772783" y="1122595"/>
                  <a:pt x="2340603" y="1120320"/>
                  <a:pt x="2074472" y="1120320"/>
                </a:cubicBezTo>
                <a:cubicBezTo>
                  <a:pt x="1808341" y="1120320"/>
                  <a:pt x="1567230" y="1122594"/>
                  <a:pt x="1310197" y="1106672"/>
                </a:cubicBezTo>
                <a:cubicBezTo>
                  <a:pt x="1053164" y="1090750"/>
                  <a:pt x="750639" y="1068003"/>
                  <a:pt x="532275" y="1024785"/>
                </a:cubicBezTo>
                <a:cubicBezTo>
                  <a:pt x="313911" y="981567"/>
                  <a:pt x="-2263" y="911054"/>
                  <a:pt x="12" y="820069"/>
                </a:cubicBezTo>
                <a:close/>
              </a:path>
            </a:pathLst>
          </a:custGeom>
          <a:solidFill>
            <a:srgbClr val="FFC000">
              <a:alpha val="2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52385"/>
            <a:endParaRPr lang="en-US" sz="6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E5B4A-8F00-4543-BDCA-9045999D196F}"/>
              </a:ext>
            </a:extLst>
          </p:cNvPr>
          <p:cNvSpPr txBox="1"/>
          <p:nvPr/>
        </p:nvSpPr>
        <p:spPr>
          <a:xfrm>
            <a:off x="5741545" y="-27386"/>
            <a:ext cx="716036" cy="37372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>
            <a:defPPr>
              <a:defRPr lang="en-US"/>
            </a:defPPr>
            <a:lvl1pPr>
              <a:defRPr sz="5400" b="1"/>
            </a:lvl1pPr>
          </a:lstStyle>
          <a:p>
            <a:pPr defTabSz="152385"/>
            <a:r>
              <a:rPr lang="en-US" sz="1800" u="sng" dirty="0">
                <a:solidFill>
                  <a:prstClr val="black"/>
                </a:solidFill>
                <a:latin typeface="Calibri" panose="020F0502020204030204"/>
              </a:rPr>
              <a:t>Adult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5A4700-E090-41A2-8F8F-1AFCA4E8DE50}"/>
              </a:ext>
            </a:extLst>
          </p:cNvPr>
          <p:cNvSpPr txBox="1"/>
          <p:nvPr/>
        </p:nvSpPr>
        <p:spPr>
          <a:xfrm>
            <a:off x="1202267" y="496114"/>
            <a:ext cx="31451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73012A-E859-4FA9-8B8D-AC911503719D}"/>
              </a:ext>
            </a:extLst>
          </p:cNvPr>
          <p:cNvSpPr txBox="1"/>
          <p:nvPr/>
        </p:nvSpPr>
        <p:spPr>
          <a:xfrm>
            <a:off x="4388810" y="538447"/>
            <a:ext cx="30489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85BAD-58C3-49BF-BB9E-924094ABFBDF}"/>
              </a:ext>
            </a:extLst>
          </p:cNvPr>
          <p:cNvSpPr txBox="1"/>
          <p:nvPr/>
        </p:nvSpPr>
        <p:spPr>
          <a:xfrm>
            <a:off x="7562529" y="492891"/>
            <a:ext cx="210635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4B8757-6074-480F-8A78-C53544D357CF}"/>
              </a:ext>
            </a:extLst>
          </p:cNvPr>
          <p:cNvSpPr txBox="1"/>
          <p:nvPr/>
        </p:nvSpPr>
        <p:spPr>
          <a:xfrm>
            <a:off x="1202267" y="3504580"/>
            <a:ext cx="210635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274F7E-27D6-4B72-B2C4-9DF9DBE42D56}"/>
              </a:ext>
            </a:extLst>
          </p:cNvPr>
          <p:cNvSpPr txBox="1"/>
          <p:nvPr/>
        </p:nvSpPr>
        <p:spPr>
          <a:xfrm>
            <a:off x="4388810" y="3504580"/>
            <a:ext cx="210635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4133E6-FB8D-44A7-B382-B025DC39E931}"/>
              </a:ext>
            </a:extLst>
          </p:cNvPr>
          <p:cNvSpPr txBox="1"/>
          <p:nvPr/>
        </p:nvSpPr>
        <p:spPr>
          <a:xfrm>
            <a:off x="7562529" y="3504580"/>
            <a:ext cx="210635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E1A637-56C0-4663-A29D-9EE5BB8BAA7C}"/>
              </a:ext>
            </a:extLst>
          </p:cNvPr>
          <p:cNvSpPr txBox="1"/>
          <p:nvPr/>
        </p:nvSpPr>
        <p:spPr>
          <a:xfrm>
            <a:off x="1990477" y="5784818"/>
            <a:ext cx="969310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F5E1D9A-728C-47CB-B0FF-4260158CCD08}"/>
              </a:ext>
            </a:extLst>
          </p:cNvPr>
          <p:cNvSpPr/>
          <p:nvPr/>
        </p:nvSpPr>
        <p:spPr>
          <a:xfrm>
            <a:off x="3669333" y="5715587"/>
            <a:ext cx="833717" cy="274404"/>
          </a:xfrm>
          <a:custGeom>
            <a:avLst/>
            <a:gdLst>
              <a:gd name="connsiteX0" fmla="*/ 897 w 2501151"/>
              <a:gd name="connsiteY0" fmla="*/ 606424 h 823212"/>
              <a:gd name="connsiteX1" fmla="*/ 602476 w 2501151"/>
              <a:gd name="connsiteY1" fmla="*/ 4845 h 823212"/>
              <a:gd name="connsiteX2" fmla="*/ 1059676 w 2501151"/>
              <a:gd name="connsiteY2" fmla="*/ 341729 h 823212"/>
              <a:gd name="connsiteX3" fmla="*/ 1757507 w 2501151"/>
              <a:gd name="connsiteY3" fmla="*/ 678613 h 823212"/>
              <a:gd name="connsiteX4" fmla="*/ 2407213 w 2501151"/>
              <a:gd name="connsiteY4" fmla="*/ 654550 h 823212"/>
              <a:gd name="connsiteX5" fmla="*/ 2431276 w 2501151"/>
              <a:gd name="connsiteY5" fmla="*/ 750803 h 823212"/>
              <a:gd name="connsiteX6" fmla="*/ 1781570 w 2501151"/>
              <a:gd name="connsiteY6" fmla="*/ 822992 h 823212"/>
              <a:gd name="connsiteX7" fmla="*/ 1107802 w 2501151"/>
              <a:gd name="connsiteY7" fmla="*/ 774866 h 823212"/>
              <a:gd name="connsiteX8" fmla="*/ 482160 w 2501151"/>
              <a:gd name="connsiteY8" fmla="*/ 726739 h 823212"/>
              <a:gd name="connsiteX9" fmla="*/ 897 w 2501151"/>
              <a:gd name="connsiteY9" fmla="*/ 606424 h 82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01151" h="823212">
                <a:moveTo>
                  <a:pt x="897" y="606424"/>
                </a:moveTo>
                <a:cubicBezTo>
                  <a:pt x="20950" y="486108"/>
                  <a:pt x="426013" y="48961"/>
                  <a:pt x="602476" y="4845"/>
                </a:cubicBezTo>
                <a:cubicBezTo>
                  <a:pt x="778939" y="-39271"/>
                  <a:pt x="867171" y="229434"/>
                  <a:pt x="1059676" y="341729"/>
                </a:cubicBezTo>
                <a:cubicBezTo>
                  <a:pt x="1252181" y="454024"/>
                  <a:pt x="1532918" y="626476"/>
                  <a:pt x="1757507" y="678613"/>
                </a:cubicBezTo>
                <a:cubicBezTo>
                  <a:pt x="1982097" y="730750"/>
                  <a:pt x="2407213" y="654550"/>
                  <a:pt x="2407213" y="654550"/>
                </a:cubicBezTo>
                <a:cubicBezTo>
                  <a:pt x="2519508" y="666582"/>
                  <a:pt x="2535550" y="722729"/>
                  <a:pt x="2431276" y="750803"/>
                </a:cubicBezTo>
                <a:cubicBezTo>
                  <a:pt x="2327002" y="778877"/>
                  <a:pt x="2002149" y="818982"/>
                  <a:pt x="1781570" y="822992"/>
                </a:cubicBezTo>
                <a:cubicBezTo>
                  <a:pt x="1560991" y="827002"/>
                  <a:pt x="1107802" y="774866"/>
                  <a:pt x="1107802" y="774866"/>
                </a:cubicBezTo>
                <a:cubicBezTo>
                  <a:pt x="891234" y="758824"/>
                  <a:pt x="662634" y="754813"/>
                  <a:pt x="482160" y="726739"/>
                </a:cubicBezTo>
                <a:cubicBezTo>
                  <a:pt x="301686" y="698665"/>
                  <a:pt x="-19156" y="726740"/>
                  <a:pt x="897" y="606424"/>
                </a:cubicBezTo>
                <a:close/>
              </a:path>
            </a:pathLst>
          </a:custGeom>
          <a:solidFill>
            <a:srgbClr val="FFC000">
              <a:alpha val="2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52385"/>
            <a:endParaRPr lang="en-US" sz="6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90802D2-6A3D-4A93-B470-5BF9CF2280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512" y="4997570"/>
            <a:ext cx="1645887" cy="1219200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A8C5620-8FE6-43BB-B74A-6AC8757171A9}"/>
              </a:ext>
            </a:extLst>
          </p:cNvPr>
          <p:cNvSpPr/>
          <p:nvPr/>
        </p:nvSpPr>
        <p:spPr>
          <a:xfrm>
            <a:off x="6808709" y="5368310"/>
            <a:ext cx="1004452" cy="627598"/>
          </a:xfrm>
          <a:custGeom>
            <a:avLst/>
            <a:gdLst>
              <a:gd name="connsiteX0" fmla="*/ 25600 w 3013355"/>
              <a:gd name="connsiteY0" fmla="*/ 1647695 h 1882793"/>
              <a:gd name="connsiteX1" fmla="*/ 68130 w 3013355"/>
              <a:gd name="connsiteY1" fmla="*/ 1583900 h 1882793"/>
              <a:gd name="connsiteX2" fmla="*/ 376474 w 3013355"/>
              <a:gd name="connsiteY2" fmla="*/ 1498839 h 1882793"/>
              <a:gd name="connsiteX3" fmla="*/ 823041 w 3013355"/>
              <a:gd name="connsiteY3" fmla="*/ 1158597 h 1882793"/>
              <a:gd name="connsiteX4" fmla="*/ 1248344 w 3013355"/>
              <a:gd name="connsiteY4" fmla="*/ 137872 h 1882793"/>
              <a:gd name="connsiteX5" fmla="*/ 1280241 w 3013355"/>
              <a:gd name="connsiteY5" fmla="*/ 116607 h 1882793"/>
              <a:gd name="connsiteX6" fmla="*/ 1684279 w 3013355"/>
              <a:gd name="connsiteY6" fmla="*/ 1126700 h 1882793"/>
              <a:gd name="connsiteX7" fmla="*/ 2120214 w 3013355"/>
              <a:gd name="connsiteY7" fmla="*/ 1392514 h 1882793"/>
              <a:gd name="connsiteX8" fmla="*/ 2556148 w 3013355"/>
              <a:gd name="connsiteY8" fmla="*/ 1541369 h 1882793"/>
              <a:gd name="connsiteX9" fmla="*/ 3013348 w 3013355"/>
              <a:gd name="connsiteY9" fmla="*/ 1583900 h 1882793"/>
              <a:gd name="connsiteX10" fmla="*/ 2566781 w 3013355"/>
              <a:gd name="connsiteY10" fmla="*/ 1647695 h 1882793"/>
              <a:gd name="connsiteX11" fmla="*/ 2130846 w 3013355"/>
              <a:gd name="connsiteY11" fmla="*/ 1754021 h 1882793"/>
              <a:gd name="connsiteX12" fmla="*/ 1684279 w 3013355"/>
              <a:gd name="connsiteY12" fmla="*/ 1807183 h 1882793"/>
              <a:gd name="connsiteX13" fmla="*/ 1237711 w 3013355"/>
              <a:gd name="connsiteY13" fmla="*/ 1881611 h 1882793"/>
              <a:gd name="connsiteX14" fmla="*/ 812409 w 3013355"/>
              <a:gd name="connsiteY14" fmla="*/ 1849714 h 1882793"/>
              <a:gd name="connsiteX15" fmla="*/ 387107 w 3013355"/>
              <a:gd name="connsiteY15" fmla="*/ 1807183 h 1882793"/>
              <a:gd name="connsiteX16" fmla="*/ 25600 w 3013355"/>
              <a:gd name="connsiteY16" fmla="*/ 1647695 h 188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13355" h="1882793">
                <a:moveTo>
                  <a:pt x="25600" y="1647695"/>
                </a:moveTo>
                <a:cubicBezTo>
                  <a:pt x="-27563" y="1610481"/>
                  <a:pt x="9651" y="1608709"/>
                  <a:pt x="68130" y="1583900"/>
                </a:cubicBezTo>
                <a:cubicBezTo>
                  <a:pt x="126609" y="1559091"/>
                  <a:pt x="250656" y="1569723"/>
                  <a:pt x="376474" y="1498839"/>
                </a:cubicBezTo>
                <a:cubicBezTo>
                  <a:pt x="502292" y="1427955"/>
                  <a:pt x="677729" y="1385425"/>
                  <a:pt x="823041" y="1158597"/>
                </a:cubicBezTo>
                <a:cubicBezTo>
                  <a:pt x="968353" y="931769"/>
                  <a:pt x="1172144" y="311537"/>
                  <a:pt x="1248344" y="137872"/>
                </a:cubicBezTo>
                <a:cubicBezTo>
                  <a:pt x="1324544" y="-35793"/>
                  <a:pt x="1207585" y="-48198"/>
                  <a:pt x="1280241" y="116607"/>
                </a:cubicBezTo>
                <a:cubicBezTo>
                  <a:pt x="1352897" y="281412"/>
                  <a:pt x="1544284" y="914049"/>
                  <a:pt x="1684279" y="1126700"/>
                </a:cubicBezTo>
                <a:cubicBezTo>
                  <a:pt x="1824274" y="1339351"/>
                  <a:pt x="1974903" y="1323402"/>
                  <a:pt x="2120214" y="1392514"/>
                </a:cubicBezTo>
                <a:cubicBezTo>
                  <a:pt x="2265526" y="1461625"/>
                  <a:pt x="2407292" y="1509471"/>
                  <a:pt x="2556148" y="1541369"/>
                </a:cubicBezTo>
                <a:cubicBezTo>
                  <a:pt x="2705004" y="1573267"/>
                  <a:pt x="3011576" y="1566179"/>
                  <a:pt x="3013348" y="1583900"/>
                </a:cubicBezTo>
                <a:cubicBezTo>
                  <a:pt x="3015120" y="1601621"/>
                  <a:pt x="2713865" y="1619342"/>
                  <a:pt x="2566781" y="1647695"/>
                </a:cubicBezTo>
                <a:cubicBezTo>
                  <a:pt x="2419697" y="1676048"/>
                  <a:pt x="2277930" y="1727440"/>
                  <a:pt x="2130846" y="1754021"/>
                </a:cubicBezTo>
                <a:cubicBezTo>
                  <a:pt x="1983762" y="1780602"/>
                  <a:pt x="1833135" y="1785918"/>
                  <a:pt x="1684279" y="1807183"/>
                </a:cubicBezTo>
                <a:cubicBezTo>
                  <a:pt x="1535423" y="1828448"/>
                  <a:pt x="1383023" y="1874523"/>
                  <a:pt x="1237711" y="1881611"/>
                </a:cubicBezTo>
                <a:cubicBezTo>
                  <a:pt x="1092399" y="1888699"/>
                  <a:pt x="954176" y="1862119"/>
                  <a:pt x="812409" y="1849714"/>
                </a:cubicBezTo>
                <a:cubicBezTo>
                  <a:pt x="670642" y="1837309"/>
                  <a:pt x="516470" y="1840853"/>
                  <a:pt x="387107" y="1807183"/>
                </a:cubicBezTo>
                <a:cubicBezTo>
                  <a:pt x="257744" y="1773513"/>
                  <a:pt x="78763" y="1684909"/>
                  <a:pt x="25600" y="1647695"/>
                </a:cubicBezTo>
                <a:close/>
              </a:path>
            </a:pathLst>
          </a:custGeom>
          <a:solidFill>
            <a:srgbClr val="FFC000">
              <a:alpha val="2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52385"/>
            <a:endParaRPr lang="en-US" sz="6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36B544D-349E-4185-8F83-BD05CF20F6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2787" y="3746286"/>
            <a:ext cx="2825386" cy="21336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91B62E0-04FC-4BB1-AD83-E8208E75FB9D}"/>
              </a:ext>
            </a:extLst>
          </p:cNvPr>
          <p:cNvSpPr txBox="1"/>
          <p:nvPr/>
        </p:nvSpPr>
        <p:spPr>
          <a:xfrm>
            <a:off x="5336855" y="5784818"/>
            <a:ext cx="969310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9745EA-E21B-4DDA-ACFA-61FF3AE4F467}"/>
              </a:ext>
            </a:extLst>
          </p:cNvPr>
          <p:cNvSpPr txBox="1"/>
          <p:nvPr/>
        </p:nvSpPr>
        <p:spPr>
          <a:xfrm>
            <a:off x="8636647" y="5784818"/>
            <a:ext cx="969310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4EEEA65-BC77-4D5D-B49F-7AD78CEBD3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70568" y="5009802"/>
            <a:ext cx="1645887" cy="1219200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AA8F9B4-288C-409F-9FAA-DE2720F6F27A}"/>
              </a:ext>
            </a:extLst>
          </p:cNvPr>
          <p:cNvSpPr/>
          <p:nvPr/>
        </p:nvSpPr>
        <p:spPr>
          <a:xfrm>
            <a:off x="10070112" y="5728247"/>
            <a:ext cx="948984" cy="281860"/>
          </a:xfrm>
          <a:custGeom>
            <a:avLst/>
            <a:gdLst>
              <a:gd name="connsiteX0" fmla="*/ 76506 w 2846953"/>
              <a:gd name="connsiteY0" fmla="*/ 514724 h 845581"/>
              <a:gd name="connsiteX1" fmla="*/ 2078 w 2846953"/>
              <a:gd name="connsiteY1" fmla="*/ 514724 h 845581"/>
              <a:gd name="connsiteX2" fmla="*/ 161566 w 2846953"/>
              <a:gd name="connsiteY2" fmla="*/ 504092 h 845581"/>
              <a:gd name="connsiteX3" fmla="*/ 820785 w 2846953"/>
              <a:gd name="connsiteY3" fmla="*/ 89422 h 845581"/>
              <a:gd name="connsiteX4" fmla="*/ 852683 w 2846953"/>
              <a:gd name="connsiteY4" fmla="*/ 25627 h 845581"/>
              <a:gd name="connsiteX5" fmla="*/ 1469371 w 2846953"/>
              <a:gd name="connsiteY5" fmla="*/ 419031 h 845581"/>
              <a:gd name="connsiteX6" fmla="*/ 2128590 w 2846953"/>
              <a:gd name="connsiteY6" fmla="*/ 684845 h 845581"/>
              <a:gd name="connsiteX7" fmla="*/ 2766543 w 2846953"/>
              <a:gd name="connsiteY7" fmla="*/ 631682 h 845581"/>
              <a:gd name="connsiteX8" fmla="*/ 2766543 w 2846953"/>
              <a:gd name="connsiteY8" fmla="*/ 769906 h 845581"/>
              <a:gd name="connsiteX9" fmla="*/ 2117957 w 2846953"/>
              <a:gd name="connsiteY9" fmla="*/ 844334 h 845581"/>
              <a:gd name="connsiteX10" fmla="*/ 1458738 w 2846953"/>
              <a:gd name="connsiteY10" fmla="*/ 812436 h 845581"/>
              <a:gd name="connsiteX11" fmla="*/ 820785 w 2846953"/>
              <a:gd name="connsiteY11" fmla="*/ 759273 h 845581"/>
              <a:gd name="connsiteX12" fmla="*/ 161566 w 2846953"/>
              <a:gd name="connsiteY12" fmla="*/ 557254 h 845581"/>
              <a:gd name="connsiteX13" fmla="*/ 76506 w 2846953"/>
              <a:gd name="connsiteY13" fmla="*/ 514724 h 84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46953" h="845581">
                <a:moveTo>
                  <a:pt x="76506" y="514724"/>
                </a:moveTo>
                <a:cubicBezTo>
                  <a:pt x="49925" y="507636"/>
                  <a:pt x="-12099" y="516496"/>
                  <a:pt x="2078" y="514724"/>
                </a:cubicBezTo>
                <a:cubicBezTo>
                  <a:pt x="16255" y="512952"/>
                  <a:pt x="25115" y="574976"/>
                  <a:pt x="161566" y="504092"/>
                </a:cubicBezTo>
                <a:cubicBezTo>
                  <a:pt x="298017" y="433208"/>
                  <a:pt x="705599" y="169166"/>
                  <a:pt x="820785" y="89422"/>
                </a:cubicBezTo>
                <a:cubicBezTo>
                  <a:pt x="935971" y="9678"/>
                  <a:pt x="744586" y="-29308"/>
                  <a:pt x="852683" y="25627"/>
                </a:cubicBezTo>
                <a:cubicBezTo>
                  <a:pt x="960780" y="80562"/>
                  <a:pt x="1256720" y="309161"/>
                  <a:pt x="1469371" y="419031"/>
                </a:cubicBezTo>
                <a:cubicBezTo>
                  <a:pt x="1682022" y="528901"/>
                  <a:pt x="1912395" y="649403"/>
                  <a:pt x="2128590" y="684845"/>
                </a:cubicBezTo>
                <a:cubicBezTo>
                  <a:pt x="2344785" y="720287"/>
                  <a:pt x="2660218" y="617505"/>
                  <a:pt x="2766543" y="631682"/>
                </a:cubicBezTo>
                <a:cubicBezTo>
                  <a:pt x="2872869" y="645859"/>
                  <a:pt x="2874641" y="734464"/>
                  <a:pt x="2766543" y="769906"/>
                </a:cubicBezTo>
                <a:cubicBezTo>
                  <a:pt x="2658445" y="805348"/>
                  <a:pt x="2335924" y="837246"/>
                  <a:pt x="2117957" y="844334"/>
                </a:cubicBezTo>
                <a:cubicBezTo>
                  <a:pt x="1899990" y="851422"/>
                  <a:pt x="1674933" y="826613"/>
                  <a:pt x="1458738" y="812436"/>
                </a:cubicBezTo>
                <a:cubicBezTo>
                  <a:pt x="1242543" y="798259"/>
                  <a:pt x="1036980" y="801803"/>
                  <a:pt x="820785" y="759273"/>
                </a:cubicBezTo>
                <a:cubicBezTo>
                  <a:pt x="604590" y="716743"/>
                  <a:pt x="280296" y="594468"/>
                  <a:pt x="161566" y="557254"/>
                </a:cubicBezTo>
                <a:cubicBezTo>
                  <a:pt x="42836" y="520040"/>
                  <a:pt x="103087" y="521812"/>
                  <a:pt x="76506" y="514724"/>
                </a:cubicBezTo>
                <a:close/>
              </a:path>
            </a:pathLst>
          </a:custGeom>
          <a:solidFill>
            <a:srgbClr val="FFC000">
              <a:alpha val="2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52385"/>
            <a:endParaRPr lang="en-US" sz="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5066AD-4DC3-4426-A157-3AA9D1705632}"/>
              </a:ext>
            </a:extLst>
          </p:cNvPr>
          <p:cNvSpPr txBox="1"/>
          <p:nvPr/>
        </p:nvSpPr>
        <p:spPr>
          <a:xfrm rot="16200000">
            <a:off x="535379" y="4687778"/>
            <a:ext cx="1329987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Relative conductance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DFC0B7-37DF-4699-99F6-6E1D0B40AA22}"/>
              </a:ext>
            </a:extLst>
          </p:cNvPr>
          <p:cNvSpPr txBox="1"/>
          <p:nvPr/>
        </p:nvSpPr>
        <p:spPr>
          <a:xfrm rot="16200000">
            <a:off x="3807206" y="4696529"/>
            <a:ext cx="1329987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Relative conductance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502975-06D5-4EFD-BB3C-19CA4032E8D1}"/>
              </a:ext>
            </a:extLst>
          </p:cNvPr>
          <p:cNvSpPr txBox="1"/>
          <p:nvPr/>
        </p:nvSpPr>
        <p:spPr>
          <a:xfrm rot="16200000">
            <a:off x="7079032" y="4705281"/>
            <a:ext cx="1329987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Relative conductance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F494A6-AB16-4814-9ECA-C303A25D83DE}"/>
              </a:ext>
            </a:extLst>
          </p:cNvPr>
          <p:cNvSpPr txBox="1"/>
          <p:nvPr/>
        </p:nvSpPr>
        <p:spPr>
          <a:xfrm rot="16200000">
            <a:off x="7032825" y="1652333"/>
            <a:ext cx="1329987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Relative conductance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06B7E8-E672-4E73-8F50-56AF5685BA21}"/>
              </a:ext>
            </a:extLst>
          </p:cNvPr>
          <p:cNvSpPr txBox="1"/>
          <p:nvPr/>
        </p:nvSpPr>
        <p:spPr>
          <a:xfrm rot="16200000">
            <a:off x="3786260" y="1600703"/>
            <a:ext cx="1329987" cy="25061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defTabSz="152385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Relative conductance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B2D030-4314-45FC-A958-3FCC6E798816}"/>
              </a:ext>
            </a:extLst>
          </p:cNvPr>
          <p:cNvSpPr txBox="1"/>
          <p:nvPr/>
        </p:nvSpPr>
        <p:spPr>
          <a:xfrm>
            <a:off x="5513403" y="3222138"/>
            <a:ext cx="1067542" cy="37372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>
            <a:defPPr>
              <a:defRPr lang="en-US"/>
            </a:defPPr>
            <a:lvl1pPr>
              <a:defRPr sz="5400" b="1"/>
            </a:lvl1pPr>
          </a:lstStyle>
          <a:p>
            <a:pPr defTabSz="152385"/>
            <a:r>
              <a:rPr lang="en-US" sz="1800" u="sng" dirty="0">
                <a:solidFill>
                  <a:prstClr val="black"/>
                </a:solidFill>
                <a:latin typeface="Calibri" panose="020F0502020204030204"/>
              </a:rPr>
              <a:t>Neonatal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96DBCF-1C95-4316-A181-DE1A3E601161}"/>
              </a:ext>
            </a:extLst>
          </p:cNvPr>
          <p:cNvSpPr txBox="1"/>
          <p:nvPr/>
        </p:nvSpPr>
        <p:spPr>
          <a:xfrm>
            <a:off x="2284268" y="788623"/>
            <a:ext cx="73770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T400R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6F2A8D-5029-42FD-9F05-1AFDB1A355D2}"/>
              </a:ext>
            </a:extLst>
          </p:cNvPr>
          <p:cNvSpPr txBox="1"/>
          <p:nvPr/>
        </p:nvSpPr>
        <p:spPr>
          <a:xfrm flipH="1">
            <a:off x="5563545" y="681609"/>
            <a:ext cx="718172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I1640N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625AF2-CB76-4A71-882C-873120CAB25D}"/>
              </a:ext>
            </a:extLst>
          </p:cNvPr>
          <p:cNvSpPr txBox="1"/>
          <p:nvPr/>
        </p:nvSpPr>
        <p:spPr>
          <a:xfrm flipH="1">
            <a:off x="8948006" y="702593"/>
            <a:ext cx="817884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M1770L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9FD8F7-9083-4649-BCE4-A408822B1A7D}"/>
              </a:ext>
            </a:extLst>
          </p:cNvPr>
          <p:cNvGrpSpPr/>
          <p:nvPr/>
        </p:nvGrpSpPr>
        <p:grpSpPr>
          <a:xfrm>
            <a:off x="3048600" y="1164175"/>
            <a:ext cx="1436200" cy="779170"/>
            <a:chOff x="7411274" y="11190036"/>
            <a:chExt cx="7936551" cy="307781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80C52E8-066B-4CC9-AD3B-61C63D4D0C84}"/>
                </a:ext>
              </a:extLst>
            </p:cNvPr>
            <p:cNvGrpSpPr/>
            <p:nvPr/>
          </p:nvGrpSpPr>
          <p:grpSpPr>
            <a:xfrm>
              <a:off x="7411274" y="11190036"/>
              <a:ext cx="7936551" cy="3077811"/>
              <a:chOff x="28974936" y="12181132"/>
              <a:chExt cx="7936551" cy="3077811"/>
            </a:xfrm>
          </p:grpSpPr>
          <p:cxnSp>
            <p:nvCxnSpPr>
              <p:cNvPr id="66" name="Connecteur droit 159">
                <a:extLst>
                  <a:ext uri="{FF2B5EF4-FFF2-40B4-BE49-F238E27FC236}">
                    <a16:creationId xmlns:a16="http://schemas.microsoft.com/office/drawing/2014/main" id="{3D98EA73-52D0-42F6-80B7-23F280231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70600" y="14351110"/>
                <a:ext cx="1688169" cy="1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160">
                <a:extLst>
                  <a:ext uri="{FF2B5EF4-FFF2-40B4-BE49-F238E27FC236}">
                    <a16:creationId xmlns:a16="http://schemas.microsoft.com/office/drawing/2014/main" id="{9C88F0F9-FDCB-4225-856C-CB4D20CE449B}"/>
                  </a:ext>
                </a:extLst>
              </p:cNvPr>
              <p:cNvCxnSpPr/>
              <p:nvPr/>
            </p:nvCxnSpPr>
            <p:spPr>
              <a:xfrm>
                <a:off x="31750534" y="1424804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161">
                <a:extLst>
                  <a:ext uri="{FF2B5EF4-FFF2-40B4-BE49-F238E27FC236}">
                    <a16:creationId xmlns:a16="http://schemas.microsoft.com/office/drawing/2014/main" id="{C29CC76A-ED91-4846-B0A3-52DE36DB1F1D}"/>
                  </a:ext>
                </a:extLst>
              </p:cNvPr>
              <p:cNvCxnSpPr/>
              <p:nvPr/>
            </p:nvCxnSpPr>
            <p:spPr>
              <a:xfrm>
                <a:off x="31750534" y="1414498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162">
                <a:extLst>
                  <a:ext uri="{FF2B5EF4-FFF2-40B4-BE49-F238E27FC236}">
                    <a16:creationId xmlns:a16="http://schemas.microsoft.com/office/drawing/2014/main" id="{930428C0-3308-4CCE-A65B-22DD4078B310}"/>
                  </a:ext>
                </a:extLst>
              </p:cNvPr>
              <p:cNvCxnSpPr/>
              <p:nvPr/>
            </p:nvCxnSpPr>
            <p:spPr>
              <a:xfrm>
                <a:off x="31750534" y="1404192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163">
                <a:extLst>
                  <a:ext uri="{FF2B5EF4-FFF2-40B4-BE49-F238E27FC236}">
                    <a16:creationId xmlns:a16="http://schemas.microsoft.com/office/drawing/2014/main" id="{72F2B0E9-B1E9-43D2-8DA5-17680C4ACCD6}"/>
                  </a:ext>
                </a:extLst>
              </p:cNvPr>
              <p:cNvCxnSpPr/>
              <p:nvPr/>
            </p:nvCxnSpPr>
            <p:spPr>
              <a:xfrm>
                <a:off x="31750534" y="1388733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164">
                <a:extLst>
                  <a:ext uri="{FF2B5EF4-FFF2-40B4-BE49-F238E27FC236}">
                    <a16:creationId xmlns:a16="http://schemas.microsoft.com/office/drawing/2014/main" id="{F65E289A-B4D9-4997-B8B9-5477E2AD5D12}"/>
                  </a:ext>
                </a:extLst>
              </p:cNvPr>
              <p:cNvCxnSpPr/>
              <p:nvPr/>
            </p:nvCxnSpPr>
            <p:spPr>
              <a:xfrm>
                <a:off x="31750534" y="1373274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165">
                <a:extLst>
                  <a:ext uri="{FF2B5EF4-FFF2-40B4-BE49-F238E27FC236}">
                    <a16:creationId xmlns:a16="http://schemas.microsoft.com/office/drawing/2014/main" id="{0CE7DDF6-9FB3-4D75-A4E0-66863913D25D}"/>
                  </a:ext>
                </a:extLst>
              </p:cNvPr>
              <p:cNvCxnSpPr/>
              <p:nvPr/>
            </p:nvCxnSpPr>
            <p:spPr>
              <a:xfrm>
                <a:off x="31750534" y="1357815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166">
                <a:extLst>
                  <a:ext uri="{FF2B5EF4-FFF2-40B4-BE49-F238E27FC236}">
                    <a16:creationId xmlns:a16="http://schemas.microsoft.com/office/drawing/2014/main" id="{86B6122E-3708-465A-A860-D42ABD781B95}"/>
                  </a:ext>
                </a:extLst>
              </p:cNvPr>
              <p:cNvCxnSpPr/>
              <p:nvPr/>
            </p:nvCxnSpPr>
            <p:spPr>
              <a:xfrm>
                <a:off x="31750534" y="1347509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167">
                <a:extLst>
                  <a:ext uri="{FF2B5EF4-FFF2-40B4-BE49-F238E27FC236}">
                    <a16:creationId xmlns:a16="http://schemas.microsoft.com/office/drawing/2014/main" id="{AB376572-5EE7-4F5F-9039-16FCBC161B2E}"/>
                  </a:ext>
                </a:extLst>
              </p:cNvPr>
              <p:cNvCxnSpPr/>
              <p:nvPr/>
            </p:nvCxnSpPr>
            <p:spPr>
              <a:xfrm>
                <a:off x="31750534" y="1332050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171">
                <a:extLst>
                  <a:ext uri="{FF2B5EF4-FFF2-40B4-BE49-F238E27FC236}">
                    <a16:creationId xmlns:a16="http://schemas.microsoft.com/office/drawing/2014/main" id="{17557A7B-FC0D-42D4-9951-42E87A80FBB8}"/>
                  </a:ext>
                </a:extLst>
              </p:cNvPr>
              <p:cNvCxnSpPr/>
              <p:nvPr/>
            </p:nvCxnSpPr>
            <p:spPr>
              <a:xfrm>
                <a:off x="33146995" y="13116106"/>
                <a:ext cx="11538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ZoneTexte 173">
                <a:extLst>
                  <a:ext uri="{FF2B5EF4-FFF2-40B4-BE49-F238E27FC236}">
                    <a16:creationId xmlns:a16="http://schemas.microsoft.com/office/drawing/2014/main" id="{2FA4DA78-BF25-4EB8-872D-5DA4D5886A08}"/>
                  </a:ext>
                </a:extLst>
              </p:cNvPr>
              <p:cNvSpPr txBox="1"/>
              <p:nvPr/>
            </p:nvSpPr>
            <p:spPr>
              <a:xfrm>
                <a:off x="28974936" y="13973663"/>
                <a:ext cx="3314784" cy="972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52385"/>
                <a:r>
                  <a:rPr lang="fr-FR" sz="1000" b="1" dirty="0">
                    <a:solidFill>
                      <a:prstClr val="black"/>
                    </a:solidFill>
                    <a:latin typeface="Calibri" panose="020F0502020204030204"/>
                  </a:rPr>
                  <a:t>-120mV</a:t>
                </a:r>
              </a:p>
            </p:txBody>
          </p:sp>
          <p:sp>
            <p:nvSpPr>
              <p:cNvPr id="77" name="ZoneTexte 174">
                <a:extLst>
                  <a:ext uri="{FF2B5EF4-FFF2-40B4-BE49-F238E27FC236}">
                    <a16:creationId xmlns:a16="http://schemas.microsoft.com/office/drawing/2014/main" id="{35803043-760C-4045-9642-AD3DB0EB1F43}"/>
                  </a:ext>
                </a:extLst>
              </p:cNvPr>
              <p:cNvSpPr txBox="1"/>
              <p:nvPr/>
            </p:nvSpPr>
            <p:spPr>
              <a:xfrm>
                <a:off x="30936268" y="14286342"/>
                <a:ext cx="2969310" cy="972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152385"/>
                <a:r>
                  <a:rPr lang="fr-FR" sz="1000" b="1" dirty="0">
                    <a:solidFill>
                      <a:prstClr val="black"/>
                    </a:solidFill>
                    <a:latin typeface="Calibri" panose="020F0502020204030204"/>
                  </a:rPr>
                  <a:t>500ms</a:t>
                </a:r>
              </a:p>
            </p:txBody>
          </p:sp>
          <p:cxnSp>
            <p:nvCxnSpPr>
              <p:cNvPr id="78" name="Connecteur droit 178">
                <a:extLst>
                  <a:ext uri="{FF2B5EF4-FFF2-40B4-BE49-F238E27FC236}">
                    <a16:creationId xmlns:a16="http://schemas.microsoft.com/office/drawing/2014/main" id="{9137650B-8F32-44E2-A954-1B901876A9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00894" y="13121861"/>
                <a:ext cx="0" cy="1229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179">
                <a:extLst>
                  <a:ext uri="{FF2B5EF4-FFF2-40B4-BE49-F238E27FC236}">
                    <a16:creationId xmlns:a16="http://schemas.microsoft.com/office/drawing/2014/main" id="{9A319621-D3C2-49CC-BAE8-6C21E8E94A0F}"/>
                  </a:ext>
                </a:extLst>
              </p:cNvPr>
              <p:cNvCxnSpPr/>
              <p:nvPr/>
            </p:nvCxnSpPr>
            <p:spPr>
              <a:xfrm>
                <a:off x="34292185" y="14352392"/>
                <a:ext cx="28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181">
                <a:extLst>
                  <a:ext uri="{FF2B5EF4-FFF2-40B4-BE49-F238E27FC236}">
                    <a16:creationId xmlns:a16="http://schemas.microsoft.com/office/drawing/2014/main" id="{8B7A9F51-21A8-43E5-AA8B-00BF399C8FFD}"/>
                  </a:ext>
                </a:extLst>
              </p:cNvPr>
              <p:cNvSpPr txBox="1"/>
              <p:nvPr/>
            </p:nvSpPr>
            <p:spPr>
              <a:xfrm>
                <a:off x="32302043" y="12181132"/>
                <a:ext cx="2969310" cy="972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152385"/>
                <a:r>
                  <a:rPr lang="fr-FR" sz="1000" b="1" dirty="0">
                    <a:solidFill>
                      <a:prstClr val="black"/>
                    </a:solidFill>
                    <a:latin typeface="Calibri" panose="020F0502020204030204"/>
                  </a:rPr>
                  <a:t>500ms</a:t>
                </a:r>
              </a:p>
            </p:txBody>
          </p:sp>
          <p:sp>
            <p:nvSpPr>
              <p:cNvPr id="81" name="ZoneTexte 182">
                <a:extLst>
                  <a:ext uri="{FF2B5EF4-FFF2-40B4-BE49-F238E27FC236}">
                    <a16:creationId xmlns:a16="http://schemas.microsoft.com/office/drawing/2014/main" id="{A51DE4BA-A15D-41D9-A24B-CCB3276B0B95}"/>
                  </a:ext>
                </a:extLst>
              </p:cNvPr>
              <p:cNvSpPr txBox="1"/>
              <p:nvPr/>
            </p:nvSpPr>
            <p:spPr>
              <a:xfrm>
                <a:off x="34535683" y="12754629"/>
                <a:ext cx="2375804" cy="972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000" b="1"/>
                </a:lvl1pPr>
              </a:lstStyle>
              <a:p>
                <a:pPr defTabSz="152385"/>
                <a:r>
                  <a:rPr lang="fr-FR" sz="1000" dirty="0">
                    <a:solidFill>
                      <a:prstClr val="black"/>
                    </a:solidFill>
                    <a:latin typeface="Calibri"/>
                  </a:rPr>
                  <a:t>0mV</a:t>
                </a:r>
              </a:p>
            </p:txBody>
          </p:sp>
          <p:cxnSp>
            <p:nvCxnSpPr>
              <p:cNvPr id="82" name="Connecteur droit 167">
                <a:extLst>
                  <a:ext uri="{FF2B5EF4-FFF2-40B4-BE49-F238E27FC236}">
                    <a16:creationId xmlns:a16="http://schemas.microsoft.com/office/drawing/2014/main" id="{515A84CC-B690-49F4-A4C7-C49562E03AD9}"/>
                  </a:ext>
                </a:extLst>
              </p:cNvPr>
              <p:cNvCxnSpPr/>
              <p:nvPr/>
            </p:nvCxnSpPr>
            <p:spPr>
              <a:xfrm>
                <a:off x="31750533" y="13062854"/>
                <a:ext cx="14082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167">
                <a:extLst>
                  <a:ext uri="{FF2B5EF4-FFF2-40B4-BE49-F238E27FC236}">
                    <a16:creationId xmlns:a16="http://schemas.microsoft.com/office/drawing/2014/main" id="{2155AD38-1C38-4DE0-9706-666DDFB66A2D}"/>
                  </a:ext>
                </a:extLst>
              </p:cNvPr>
              <p:cNvCxnSpPr/>
              <p:nvPr/>
            </p:nvCxnSpPr>
            <p:spPr>
              <a:xfrm>
                <a:off x="31750533" y="13423564"/>
                <a:ext cx="14082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167">
                <a:extLst>
                  <a:ext uri="{FF2B5EF4-FFF2-40B4-BE49-F238E27FC236}">
                    <a16:creationId xmlns:a16="http://schemas.microsoft.com/office/drawing/2014/main" id="{54F524B4-65D9-4F08-AEF0-3AF3C88C407F}"/>
                  </a:ext>
                </a:extLst>
              </p:cNvPr>
              <p:cNvCxnSpPr/>
              <p:nvPr/>
            </p:nvCxnSpPr>
            <p:spPr>
              <a:xfrm>
                <a:off x="31750533" y="13217444"/>
                <a:ext cx="14082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167">
                <a:extLst>
                  <a:ext uri="{FF2B5EF4-FFF2-40B4-BE49-F238E27FC236}">
                    <a16:creationId xmlns:a16="http://schemas.microsoft.com/office/drawing/2014/main" id="{3F8BCDC3-CB84-4189-9CAD-74F0245BE918}"/>
                  </a:ext>
                </a:extLst>
              </p:cNvPr>
              <p:cNvCxnSpPr/>
              <p:nvPr/>
            </p:nvCxnSpPr>
            <p:spPr>
              <a:xfrm>
                <a:off x="31750533" y="13268974"/>
                <a:ext cx="14082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160">
                <a:extLst>
                  <a:ext uri="{FF2B5EF4-FFF2-40B4-BE49-F238E27FC236}">
                    <a16:creationId xmlns:a16="http://schemas.microsoft.com/office/drawing/2014/main" id="{1B8EEF52-9887-4C23-84B0-B8827CC7954F}"/>
                  </a:ext>
                </a:extLst>
              </p:cNvPr>
              <p:cNvCxnSpPr/>
              <p:nvPr/>
            </p:nvCxnSpPr>
            <p:spPr>
              <a:xfrm>
                <a:off x="31750534" y="1419651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161">
                <a:extLst>
                  <a:ext uri="{FF2B5EF4-FFF2-40B4-BE49-F238E27FC236}">
                    <a16:creationId xmlns:a16="http://schemas.microsoft.com/office/drawing/2014/main" id="{B898D9E4-5638-4C33-902E-A1D4568FE556}"/>
                  </a:ext>
                </a:extLst>
              </p:cNvPr>
              <p:cNvCxnSpPr/>
              <p:nvPr/>
            </p:nvCxnSpPr>
            <p:spPr>
              <a:xfrm>
                <a:off x="31750534" y="1409345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162">
                <a:extLst>
                  <a:ext uri="{FF2B5EF4-FFF2-40B4-BE49-F238E27FC236}">
                    <a16:creationId xmlns:a16="http://schemas.microsoft.com/office/drawing/2014/main" id="{75DE2446-15FC-4550-AEFD-B6565D971E10}"/>
                  </a:ext>
                </a:extLst>
              </p:cNvPr>
              <p:cNvCxnSpPr/>
              <p:nvPr/>
            </p:nvCxnSpPr>
            <p:spPr>
              <a:xfrm>
                <a:off x="31750534" y="1399039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163">
                <a:extLst>
                  <a:ext uri="{FF2B5EF4-FFF2-40B4-BE49-F238E27FC236}">
                    <a16:creationId xmlns:a16="http://schemas.microsoft.com/office/drawing/2014/main" id="{7CED468E-BB31-4124-8628-A73F5BA4E0F3}"/>
                  </a:ext>
                </a:extLst>
              </p:cNvPr>
              <p:cNvCxnSpPr/>
              <p:nvPr/>
            </p:nvCxnSpPr>
            <p:spPr>
              <a:xfrm>
                <a:off x="31750534" y="1393886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164">
                <a:extLst>
                  <a:ext uri="{FF2B5EF4-FFF2-40B4-BE49-F238E27FC236}">
                    <a16:creationId xmlns:a16="http://schemas.microsoft.com/office/drawing/2014/main" id="{CE3EB26C-F2ED-4642-BA90-00AB22019EE0}"/>
                  </a:ext>
                </a:extLst>
              </p:cNvPr>
              <p:cNvCxnSpPr/>
              <p:nvPr/>
            </p:nvCxnSpPr>
            <p:spPr>
              <a:xfrm>
                <a:off x="31750534" y="1378427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165">
                <a:extLst>
                  <a:ext uri="{FF2B5EF4-FFF2-40B4-BE49-F238E27FC236}">
                    <a16:creationId xmlns:a16="http://schemas.microsoft.com/office/drawing/2014/main" id="{BDFBCA8F-4953-4D0B-800D-8A0FC44C3B5B}"/>
                  </a:ext>
                </a:extLst>
              </p:cNvPr>
              <p:cNvCxnSpPr/>
              <p:nvPr/>
            </p:nvCxnSpPr>
            <p:spPr>
              <a:xfrm>
                <a:off x="31750534" y="1362968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166">
                <a:extLst>
                  <a:ext uri="{FF2B5EF4-FFF2-40B4-BE49-F238E27FC236}">
                    <a16:creationId xmlns:a16="http://schemas.microsoft.com/office/drawing/2014/main" id="{18DE7507-D314-494D-AABF-98BA3D47820D}"/>
                  </a:ext>
                </a:extLst>
              </p:cNvPr>
              <p:cNvCxnSpPr/>
              <p:nvPr/>
            </p:nvCxnSpPr>
            <p:spPr>
              <a:xfrm>
                <a:off x="31750534" y="1352662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167">
                <a:extLst>
                  <a:ext uri="{FF2B5EF4-FFF2-40B4-BE49-F238E27FC236}">
                    <a16:creationId xmlns:a16="http://schemas.microsoft.com/office/drawing/2014/main" id="{D178C14D-C92D-47E1-88AD-E93A9499DD67}"/>
                  </a:ext>
                </a:extLst>
              </p:cNvPr>
              <p:cNvCxnSpPr/>
              <p:nvPr/>
            </p:nvCxnSpPr>
            <p:spPr>
              <a:xfrm>
                <a:off x="31750534" y="1337203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167">
                <a:extLst>
                  <a:ext uri="{FF2B5EF4-FFF2-40B4-BE49-F238E27FC236}">
                    <a16:creationId xmlns:a16="http://schemas.microsoft.com/office/drawing/2014/main" id="{555753F0-87CE-4F4B-AB0B-5500CE5F2619}"/>
                  </a:ext>
                </a:extLst>
              </p:cNvPr>
              <p:cNvCxnSpPr/>
              <p:nvPr/>
            </p:nvCxnSpPr>
            <p:spPr>
              <a:xfrm>
                <a:off x="31750533" y="13114384"/>
                <a:ext cx="14082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167">
                <a:extLst>
                  <a:ext uri="{FF2B5EF4-FFF2-40B4-BE49-F238E27FC236}">
                    <a16:creationId xmlns:a16="http://schemas.microsoft.com/office/drawing/2014/main" id="{B8647F12-30FF-46BA-B4D9-FF08C5ADAD8B}"/>
                  </a:ext>
                </a:extLst>
              </p:cNvPr>
              <p:cNvCxnSpPr/>
              <p:nvPr/>
            </p:nvCxnSpPr>
            <p:spPr>
              <a:xfrm>
                <a:off x="31750533" y="13681214"/>
                <a:ext cx="14082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167">
                <a:extLst>
                  <a:ext uri="{FF2B5EF4-FFF2-40B4-BE49-F238E27FC236}">
                    <a16:creationId xmlns:a16="http://schemas.microsoft.com/office/drawing/2014/main" id="{11549F7B-CDF0-4767-BD34-FFDF97A99EEE}"/>
                  </a:ext>
                </a:extLst>
              </p:cNvPr>
              <p:cNvCxnSpPr/>
              <p:nvPr/>
            </p:nvCxnSpPr>
            <p:spPr>
              <a:xfrm>
                <a:off x="31750533" y="13165914"/>
                <a:ext cx="14082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167">
                <a:extLst>
                  <a:ext uri="{FF2B5EF4-FFF2-40B4-BE49-F238E27FC236}">
                    <a16:creationId xmlns:a16="http://schemas.microsoft.com/office/drawing/2014/main" id="{BA2D7589-0E9A-4E08-9B25-DF6631D7EC12}"/>
                  </a:ext>
                </a:extLst>
              </p:cNvPr>
              <p:cNvCxnSpPr/>
              <p:nvPr/>
            </p:nvCxnSpPr>
            <p:spPr>
              <a:xfrm>
                <a:off x="31750533" y="13835804"/>
                <a:ext cx="14082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160">
                <a:extLst>
                  <a:ext uri="{FF2B5EF4-FFF2-40B4-BE49-F238E27FC236}">
                    <a16:creationId xmlns:a16="http://schemas.microsoft.com/office/drawing/2014/main" id="{42662B4A-BE52-4B46-ADFB-5157F70EA461}"/>
                  </a:ext>
                </a:extLst>
              </p:cNvPr>
              <p:cNvCxnSpPr/>
              <p:nvPr/>
            </p:nvCxnSpPr>
            <p:spPr>
              <a:xfrm>
                <a:off x="31750534" y="14299574"/>
                <a:ext cx="1408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178">
                <a:extLst>
                  <a:ext uri="{FF2B5EF4-FFF2-40B4-BE49-F238E27FC236}">
                    <a16:creationId xmlns:a16="http://schemas.microsoft.com/office/drawing/2014/main" id="{390E620F-ADF9-4EDD-83F7-38746AC81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53057" y="13068911"/>
                <a:ext cx="1645" cy="12800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178">
                <a:extLst>
                  <a:ext uri="{FF2B5EF4-FFF2-40B4-BE49-F238E27FC236}">
                    <a16:creationId xmlns:a16="http://schemas.microsoft.com/office/drawing/2014/main" id="{D6159A0D-A5B3-4182-AE3B-59D3532536C0}"/>
                  </a:ext>
                </a:extLst>
              </p:cNvPr>
              <p:cNvCxnSpPr/>
              <p:nvPr/>
            </p:nvCxnSpPr>
            <p:spPr>
              <a:xfrm flipH="1">
                <a:off x="31741593" y="13056798"/>
                <a:ext cx="3228" cy="1307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ZoneTexte 173">
              <a:extLst>
                <a:ext uri="{FF2B5EF4-FFF2-40B4-BE49-F238E27FC236}">
                  <a16:creationId xmlns:a16="http://schemas.microsoft.com/office/drawing/2014/main" id="{4BD5ECE6-C1CF-41A9-955A-12C1343AD6A2}"/>
                </a:ext>
              </a:extLst>
            </p:cNvPr>
            <p:cNvSpPr txBox="1"/>
            <p:nvPr/>
          </p:nvSpPr>
          <p:spPr>
            <a:xfrm>
              <a:off x="8061881" y="11649581"/>
              <a:ext cx="2730136" cy="972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defTabSz="9013667">
                <a:defRPr sz="4000" b="1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defTabSz="3004255"/>
              <a:r>
                <a:rPr lang="fr-FR" sz="1000" dirty="0"/>
                <a:t>+5mV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FF0BE6D-5DE1-4518-9AA6-9CAB037096EA}"/>
              </a:ext>
            </a:extLst>
          </p:cNvPr>
          <p:cNvSpPr txBox="1"/>
          <p:nvPr/>
        </p:nvSpPr>
        <p:spPr>
          <a:xfrm>
            <a:off x="3477436" y="6116517"/>
            <a:ext cx="837865" cy="224904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833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A7BD9B-6918-420C-A4E6-07A264C4C304}"/>
              </a:ext>
            </a:extLst>
          </p:cNvPr>
          <p:cNvSpPr txBox="1"/>
          <p:nvPr/>
        </p:nvSpPr>
        <p:spPr>
          <a:xfrm>
            <a:off x="6843031" y="6122971"/>
            <a:ext cx="837865" cy="224904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833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37A5E-FD32-4C39-A1A5-1D9D1EB1E394}"/>
              </a:ext>
            </a:extLst>
          </p:cNvPr>
          <p:cNvSpPr txBox="1"/>
          <p:nvPr/>
        </p:nvSpPr>
        <p:spPr>
          <a:xfrm>
            <a:off x="10019876" y="6156105"/>
            <a:ext cx="837865" cy="224904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833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94BF1F3-DBC9-4518-8FCD-1538C5600294}"/>
              </a:ext>
            </a:extLst>
          </p:cNvPr>
          <p:cNvSpPr txBox="1"/>
          <p:nvPr/>
        </p:nvSpPr>
        <p:spPr>
          <a:xfrm>
            <a:off x="3434662" y="3059043"/>
            <a:ext cx="837865" cy="224904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833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C42F772-6CA9-4D11-880F-6CD223A1DDBB}"/>
              </a:ext>
            </a:extLst>
          </p:cNvPr>
          <p:cNvSpPr txBox="1"/>
          <p:nvPr/>
        </p:nvSpPr>
        <p:spPr>
          <a:xfrm>
            <a:off x="6702052" y="3049594"/>
            <a:ext cx="837865" cy="224904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833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88CE7E-716C-48AD-9BE7-9D8EEE0E2FDF}"/>
              </a:ext>
            </a:extLst>
          </p:cNvPr>
          <p:cNvSpPr txBox="1"/>
          <p:nvPr/>
        </p:nvSpPr>
        <p:spPr>
          <a:xfrm>
            <a:off x="10000199" y="3051453"/>
            <a:ext cx="837865" cy="224904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/>
          <a:p>
            <a:pPr algn="ctr" defTabSz="152385"/>
            <a:r>
              <a:rPr lang="en-US" sz="833" b="1" dirty="0">
                <a:solidFill>
                  <a:prstClr val="black"/>
                </a:solidFill>
                <a:latin typeface="Calibri" panose="020F0502020204030204"/>
              </a:rPr>
              <a:t>Potential (mV)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84C8C0-8574-4D63-A04F-F8FCBF5DA460}"/>
              </a:ext>
            </a:extLst>
          </p:cNvPr>
          <p:cNvSpPr txBox="1"/>
          <p:nvPr/>
        </p:nvSpPr>
        <p:spPr>
          <a:xfrm>
            <a:off x="2285906" y="3769438"/>
            <a:ext cx="73770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T400R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2E75E4-BE6D-423C-AA83-93B53C55FA90}"/>
              </a:ext>
            </a:extLst>
          </p:cNvPr>
          <p:cNvSpPr txBox="1"/>
          <p:nvPr/>
        </p:nvSpPr>
        <p:spPr>
          <a:xfrm flipH="1">
            <a:off x="5565183" y="3662424"/>
            <a:ext cx="718172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I1640N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3EDA718-7351-43C8-924E-3CAD0B0767F4}"/>
              </a:ext>
            </a:extLst>
          </p:cNvPr>
          <p:cNvSpPr txBox="1"/>
          <p:nvPr/>
        </p:nvSpPr>
        <p:spPr>
          <a:xfrm flipH="1">
            <a:off x="8949644" y="3683408"/>
            <a:ext cx="817884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2385"/>
            <a:r>
              <a:rPr lang="en-US" sz="1667" b="1" dirty="0">
                <a:solidFill>
                  <a:prstClr val="black"/>
                </a:solidFill>
                <a:latin typeface="Calibri" panose="020F0502020204030204"/>
              </a:rPr>
              <a:t>M1770L</a:t>
            </a:r>
          </a:p>
        </p:txBody>
      </p:sp>
    </p:spTree>
    <p:extLst>
      <p:ext uri="{BB962C8B-B14F-4D97-AF65-F5344CB8AC3E}">
        <p14:creationId xmlns:p14="http://schemas.microsoft.com/office/powerpoint/2010/main" val="114305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44" grpId="0" animBg="1"/>
      <p:bldP spid="49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D26D6B0-327E-4A74-A577-D280F2E4A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6" y="176981"/>
            <a:ext cx="5327157" cy="396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5B8B2-1245-4ED2-B1F4-BF6CE449EE7A}"/>
              </a:ext>
            </a:extLst>
          </p:cNvPr>
          <p:cNvSpPr txBox="1"/>
          <p:nvPr/>
        </p:nvSpPr>
        <p:spPr>
          <a:xfrm rot="16200000">
            <a:off x="702642" y="2115255"/>
            <a:ext cx="298402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1333" b="1" dirty="0">
                <a:solidFill>
                  <a:prstClr val="black"/>
                </a:solidFill>
                <a:latin typeface="Calibri" panose="020F0502020204030204"/>
              </a:rPr>
              <a:t>Window current (Area under the curve)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57C8D-4225-471E-ADC9-9B158290066F}"/>
              </a:ext>
            </a:extLst>
          </p:cNvPr>
          <p:cNvSpPr txBox="1"/>
          <p:nvPr/>
        </p:nvSpPr>
        <p:spPr>
          <a:xfrm>
            <a:off x="3038937" y="3874025"/>
            <a:ext cx="352982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WT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26DDB-4158-4105-B714-F8C49B574994}"/>
              </a:ext>
            </a:extLst>
          </p:cNvPr>
          <p:cNvSpPr txBox="1"/>
          <p:nvPr/>
        </p:nvSpPr>
        <p:spPr>
          <a:xfrm>
            <a:off x="3372639" y="3874025"/>
            <a:ext cx="494046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T400R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8A6E0-F0DF-4271-A559-FA18271D30F8}"/>
              </a:ext>
            </a:extLst>
          </p:cNvPr>
          <p:cNvSpPr txBox="1"/>
          <p:nvPr/>
        </p:nvSpPr>
        <p:spPr>
          <a:xfrm>
            <a:off x="3767993" y="3874025"/>
            <a:ext cx="538930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I1640N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DDEF2-8075-47E1-9CB3-B1DE1801CB03}"/>
              </a:ext>
            </a:extLst>
          </p:cNvPr>
          <p:cNvSpPr txBox="1"/>
          <p:nvPr/>
        </p:nvSpPr>
        <p:spPr>
          <a:xfrm>
            <a:off x="4180124" y="3874025"/>
            <a:ext cx="58381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M1770L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48CF3-B08D-4E97-8DEB-ACD16CE57F51}"/>
              </a:ext>
            </a:extLst>
          </p:cNvPr>
          <p:cNvSpPr txBox="1"/>
          <p:nvPr/>
        </p:nvSpPr>
        <p:spPr>
          <a:xfrm>
            <a:off x="4918537" y="3874025"/>
            <a:ext cx="352982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WT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B0BD5-365E-41CD-AA5F-6BE0C4816846}"/>
              </a:ext>
            </a:extLst>
          </p:cNvPr>
          <p:cNvSpPr txBox="1"/>
          <p:nvPr/>
        </p:nvSpPr>
        <p:spPr>
          <a:xfrm>
            <a:off x="5271904" y="3874025"/>
            <a:ext cx="494046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T400R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A49E0-966C-4020-A4F1-55EE0D9854F2}"/>
              </a:ext>
            </a:extLst>
          </p:cNvPr>
          <p:cNvSpPr txBox="1"/>
          <p:nvPr/>
        </p:nvSpPr>
        <p:spPr>
          <a:xfrm>
            <a:off x="5657425" y="3874025"/>
            <a:ext cx="538930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I1640N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5B7EA-FA0C-4603-BA31-6A9FA00F9477}"/>
              </a:ext>
            </a:extLst>
          </p:cNvPr>
          <p:cNvSpPr txBox="1"/>
          <p:nvPr/>
        </p:nvSpPr>
        <p:spPr>
          <a:xfrm>
            <a:off x="6079388" y="3874025"/>
            <a:ext cx="58381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M1770L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EB7EC-DF3D-44EE-81F0-7B85B22FA7C0}"/>
              </a:ext>
            </a:extLst>
          </p:cNvPr>
          <p:cNvSpPr txBox="1"/>
          <p:nvPr/>
        </p:nvSpPr>
        <p:spPr>
          <a:xfrm>
            <a:off x="5346316" y="464700"/>
            <a:ext cx="716036" cy="37372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>
            <a:defPPr>
              <a:defRPr lang="en-US"/>
            </a:defPPr>
            <a:lvl1pPr>
              <a:defRPr sz="5400" b="1"/>
            </a:lvl1pPr>
          </a:lstStyle>
          <a:p>
            <a:pPr defTabSz="152385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Adult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C7379-27CB-49C7-BE8A-1C5169140715}"/>
              </a:ext>
            </a:extLst>
          </p:cNvPr>
          <p:cNvSpPr txBox="1"/>
          <p:nvPr/>
        </p:nvSpPr>
        <p:spPr>
          <a:xfrm>
            <a:off x="3414714" y="464700"/>
            <a:ext cx="1067542" cy="37372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>
            <a:defPPr>
              <a:defRPr lang="en-US"/>
            </a:defPPr>
            <a:lvl1pPr>
              <a:defRPr sz="5400" b="1"/>
            </a:lvl1pPr>
          </a:lstStyle>
          <a:p>
            <a:pPr defTabSz="152385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Neonatal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4817CF-41EB-426A-BF10-4DC008A71C26}"/>
              </a:ext>
            </a:extLst>
          </p:cNvPr>
          <p:cNvCxnSpPr>
            <a:cxnSpLocks/>
          </p:cNvCxnSpPr>
          <p:nvPr/>
        </p:nvCxnSpPr>
        <p:spPr>
          <a:xfrm flipH="1">
            <a:off x="4918537" y="832168"/>
            <a:ext cx="1674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4FC9F5-FD81-419B-8C35-0DE9C272F836}"/>
              </a:ext>
            </a:extLst>
          </p:cNvPr>
          <p:cNvCxnSpPr>
            <a:cxnSpLocks/>
          </p:cNvCxnSpPr>
          <p:nvPr/>
        </p:nvCxnSpPr>
        <p:spPr>
          <a:xfrm flipH="1">
            <a:off x="3061879" y="833807"/>
            <a:ext cx="1674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8D9401-AB6E-47FF-8A40-0C00DC637FB5}"/>
              </a:ext>
            </a:extLst>
          </p:cNvPr>
          <p:cNvSpPr txBox="1"/>
          <p:nvPr/>
        </p:nvSpPr>
        <p:spPr>
          <a:xfrm>
            <a:off x="3388135" y="2983975"/>
            <a:ext cx="41635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52385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***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7BCD6D-05A4-4CAD-957B-DAA9A8AB90B9}"/>
              </a:ext>
            </a:extLst>
          </p:cNvPr>
          <p:cNvSpPr txBox="1"/>
          <p:nvPr/>
        </p:nvSpPr>
        <p:spPr>
          <a:xfrm>
            <a:off x="3804267" y="1795743"/>
            <a:ext cx="41635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52385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C818D-D0CC-47C6-8D6D-52A7745646D2}"/>
              </a:ext>
            </a:extLst>
          </p:cNvPr>
          <p:cNvSpPr txBox="1"/>
          <p:nvPr/>
        </p:nvSpPr>
        <p:spPr>
          <a:xfrm>
            <a:off x="4218409" y="2923123"/>
            <a:ext cx="41635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52385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DD191A-B958-4401-8EF0-FC68C0F71188}"/>
              </a:ext>
            </a:extLst>
          </p:cNvPr>
          <p:cNvSpPr txBox="1"/>
          <p:nvPr/>
        </p:nvSpPr>
        <p:spPr>
          <a:xfrm>
            <a:off x="5648136" y="1199637"/>
            <a:ext cx="41635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52385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***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0B828-6F97-4D8D-A6D0-318E6256EEF7}"/>
              </a:ext>
            </a:extLst>
          </p:cNvPr>
          <p:cNvSpPr txBox="1"/>
          <p:nvPr/>
        </p:nvSpPr>
        <p:spPr>
          <a:xfrm>
            <a:off x="6101564" y="1837726"/>
            <a:ext cx="41635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52385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56CEA5-CFD0-43A0-AF56-F90F88040685}"/>
              </a:ext>
            </a:extLst>
          </p:cNvPr>
          <p:cNvSpPr txBox="1"/>
          <p:nvPr/>
        </p:nvSpPr>
        <p:spPr>
          <a:xfrm>
            <a:off x="5270569" y="3043608"/>
            <a:ext cx="41635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52385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NS</a:t>
            </a:r>
          </a:p>
        </p:txBody>
      </p:sp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07F6FF5A-EDF4-4B4A-8E0D-38D682129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984" y="375515"/>
            <a:ext cx="5146150" cy="38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6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11" y="410297"/>
            <a:ext cx="3841119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4002" y="2979090"/>
            <a:ext cx="352982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WT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8878" y="2979090"/>
            <a:ext cx="494046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T400R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4567" y="2979090"/>
            <a:ext cx="538930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I1640N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7033" y="2979090"/>
            <a:ext cx="58381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M1770L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9535" y="223434"/>
            <a:ext cx="2868228" cy="373726"/>
          </a:xfrm>
          <a:prstGeom prst="rect">
            <a:avLst/>
          </a:prstGeom>
          <a:noFill/>
        </p:spPr>
        <p:txBody>
          <a:bodyPr wrap="none" lIns="95793" tIns="47896" rIns="95793" bIns="47896" rtlCol="0">
            <a:spAutoFit/>
          </a:bodyPr>
          <a:lstStyle>
            <a:defPPr>
              <a:defRPr lang="en-US"/>
            </a:defPPr>
            <a:lvl1pPr>
              <a:defRPr sz="5400" b="1" u="sng"/>
            </a:lvl1pPr>
          </a:lstStyle>
          <a:p>
            <a:pPr defTabSz="152385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Persistent current Neonatal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9618" y="2318512"/>
            <a:ext cx="37382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1467" dirty="0">
                <a:solidFill>
                  <a:prstClr val="black"/>
                </a:solidFill>
                <a:latin typeface="Calibri" panose="020F0502020204030204"/>
              </a:rPr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5368" y="2318512"/>
            <a:ext cx="27924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1467" dirty="0">
                <a:solidFill>
                  <a:prstClr val="black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6006" y="2318512"/>
            <a:ext cx="27924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52385"/>
            <a:r>
              <a:rPr lang="en-US" sz="1467" dirty="0">
                <a:solidFill>
                  <a:prstClr val="black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3939" y="2318512"/>
            <a:ext cx="279244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152385"/>
            <a:r>
              <a:rPr lang="en-US" sz="1467" dirty="0">
                <a:solidFill>
                  <a:prstClr val="black"/>
                </a:solidFill>
                <a:latin typeface="Calibri" panose="020F0502020204030204"/>
              </a:rPr>
              <a:t>6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152" y="1122858"/>
            <a:ext cx="2414356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81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558</Words>
  <Application>Microsoft Office PowerPoint</Application>
  <PresentationFormat>Widescreen</PresentationFormat>
  <Paragraphs>151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Noto Sans Symbols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Clatot, Jerome C</dc:creator>
  <cp:lastModifiedBy>Clatot, Jerome C</cp:lastModifiedBy>
  <cp:revision>4</cp:revision>
  <dcterms:created xsi:type="dcterms:W3CDTF">2021-09-24T17:41:35Z</dcterms:created>
  <dcterms:modified xsi:type="dcterms:W3CDTF">2021-09-24T18:02:44Z</dcterms:modified>
</cp:coreProperties>
</file>