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slides/slide17.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301" r:id="rId2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72" autoAdjust="0"/>
    <p:restoredTop sz="94660"/>
  </p:normalViewPr>
  <p:slideViewPr>
    <p:cSldViewPr>
      <p:cViewPr varScale="1">
        <p:scale>
          <a:sx n="48" d="100"/>
          <a:sy n="48" d="100"/>
        </p:scale>
        <p:origin x="101" y="7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es\OneDrive\Desktop\krithiga\krithiga12343.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kames\OneDrive\Desktop\krithiga\krithiga%200505222.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[krithiga852.csv]krithiga852!PivotTable1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0808551200961"/>
          <c:y val="0.1197905123237602"/>
          <c:w val="0.7839691791363406"/>
          <c:h val="0.8284161920438158"/>
        </c:manualLayout>
      </c:layout>
      <c:barChart>
        <c:barDir val="col"/>
        <c:grouping val="clustered"/>
        <c:varyColors val="0"/>
        <c:ser>
          <c:idx val="0"/>
          <c:order val="0"/>
          <c:tx>
            <c:strRef>
              <c:f>krithiga852!$B$3:$B$4</c:f>
              <c:strCache>
                <c:ptCount val="1"/>
                <c:pt idx="0">
                  <c:v>HIGH</c:v>
                </c:pt>
              </c:strCache>
            </c:strRef>
          </c:tx>
          <c:spPr>
            <a:solidFill>
              <a:schemeClr val="accent1"/>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krithiga852!$B$5:$B$15</c:f>
              <c:numCache>
                <c:formatCode>General</c:formatCode>
                <c:ptCount val="10"/>
                <c:pt idx="0">
                  <c:v>10.0</c:v>
                </c:pt>
                <c:pt idx="1">
                  <c:v>13.0</c:v>
                </c:pt>
                <c:pt idx="2">
                  <c:v>6.0</c:v>
                </c:pt>
                <c:pt idx="3">
                  <c:v>11.0</c:v>
                </c:pt>
                <c:pt idx="4">
                  <c:v>8.0</c:v>
                </c:pt>
                <c:pt idx="5">
                  <c:v>14.0</c:v>
                </c:pt>
                <c:pt idx="6">
                  <c:v>8.0</c:v>
                </c:pt>
                <c:pt idx="7">
                  <c:v>13.0</c:v>
                </c:pt>
                <c:pt idx="8">
                  <c:v>13.0</c:v>
                </c:pt>
                <c:pt idx="9">
                  <c:v>7.0</c:v>
                </c:pt>
              </c:numCache>
            </c:numRef>
          </c:val>
        </c:ser>
        <c:ser>
          <c:idx val="1"/>
          <c:order val="1"/>
          <c:tx>
            <c:strRef>
              <c:f>krithiga852!$C$3:$C$4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krithiga852!$C$5:$C$15</c:f>
              <c:numCache>
                <c:formatCode>General</c:formatCode>
                <c:ptCount val="10"/>
                <c:pt idx="0">
                  <c:v>23.0</c:v>
                </c:pt>
                <c:pt idx="1">
                  <c:v>16.0</c:v>
                </c:pt>
                <c:pt idx="2">
                  <c:v>20.0</c:v>
                </c:pt>
                <c:pt idx="3">
                  <c:v>15.0</c:v>
                </c:pt>
                <c:pt idx="4">
                  <c:v>14.0</c:v>
                </c:pt>
                <c:pt idx="5">
                  <c:v>16.0</c:v>
                </c:pt>
                <c:pt idx="6">
                  <c:v>19.0</c:v>
                </c:pt>
                <c:pt idx="7">
                  <c:v>20.0</c:v>
                </c:pt>
                <c:pt idx="8">
                  <c:v>20.0</c:v>
                </c:pt>
                <c:pt idx="9">
                  <c:v>17.0</c:v>
                </c:pt>
              </c:numCache>
            </c:numRef>
          </c:val>
        </c:ser>
        <c:ser>
          <c:idx val="2"/>
          <c:order val="2"/>
          <c:tx>
            <c:strRef>
              <c:f>krithiga852!$D$3:$D$4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krithiga852!$D$5:$D$15</c:f>
              <c:numCache>
                <c:formatCode>General</c:formatCode>
                <c:ptCount val="10"/>
                <c:pt idx="0">
                  <c:v>51.0</c:v>
                </c:pt>
                <c:pt idx="1">
                  <c:v>44.0</c:v>
                </c:pt>
                <c:pt idx="2">
                  <c:v>54.0</c:v>
                </c:pt>
                <c:pt idx="3">
                  <c:v>47.0</c:v>
                </c:pt>
                <c:pt idx="4">
                  <c:v>34.0</c:v>
                </c:pt>
                <c:pt idx="5">
                  <c:v>47.0</c:v>
                </c:pt>
                <c:pt idx="6">
                  <c:v>48.0</c:v>
                </c:pt>
                <c:pt idx="7">
                  <c:v>48.0</c:v>
                </c:pt>
                <c:pt idx="8">
                  <c:v>44.0</c:v>
                </c:pt>
                <c:pt idx="9">
                  <c:v>36.0</c:v>
                </c:pt>
              </c:numCache>
            </c:numRef>
          </c:val>
        </c:ser>
        <c:ser>
          <c:idx val="3"/>
          <c:order val="3"/>
          <c:tx>
            <c:strRef>
              <c:f>krithiga852!$E$3:$E$4</c:f>
              <c:strCache>
                <c:ptCount val="1"/>
                <c:pt idx="0">
                  <c:v>VERY HIGH</c:v>
                </c:pt>
              </c:strCache>
            </c:strRef>
          </c:tx>
          <c:spPr>
            <a:solidFill>
              <a:schemeClr val="accent4"/>
            </a:solidFill>
            <a:ln>
              <a:noFill/>
            </a:ln>
            <a:effectLst/>
          </c:spPr>
          <c:invertIfNegative val="0"/>
          <c:cat>
            <c:strRef>
              <c:f>krithiga852!$A$5:$A$15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krithiga852!$E$5:$E$15</c:f>
              <c:numCache>
                <c:formatCode>General</c:formatCode>
                <c:ptCount val="10"/>
                <c:pt idx="0">
                  <c:v>6.0</c:v>
                </c:pt>
                <c:pt idx="1">
                  <c:v>5.0</c:v>
                </c:pt>
                <c:pt idx="2">
                  <c:v>12.0</c:v>
                </c:pt>
                <c:pt idx="3">
                  <c:v>5.0</c:v>
                </c:pt>
                <c:pt idx="4">
                  <c:v>6.0</c:v>
                </c:pt>
                <c:pt idx="5">
                  <c:v>9.0</c:v>
                </c:pt>
                <c:pt idx="6">
                  <c:v>7.0</c:v>
                </c:pt>
                <c:pt idx="7">
                  <c:v>7.0</c:v>
                </c:pt>
                <c:pt idx="8">
                  <c:v>7.0</c:v>
                </c:pt>
                <c:pt idx="9">
                  <c:v>5.0</c:v>
                </c:pt>
              </c:numCache>
            </c:numRef>
          </c:val>
        </c:ser>
        <c:dLbls>
          <c:showLegendKey val="0"/>
          <c:showVal val="0"/>
          <c:showCatName val="0"/>
          <c:showSerName val="0"/>
          <c:showPercent val="0"/>
          <c:showBubbleSize val="0"/>
        </c:dLbls>
        <c:gapWidth val="219"/>
        <c:overlap val="-27"/>
        <c:axId val="389612671"/>
        <c:axId val="795329487"/>
      </c:barChart>
      <c:catAx>
        <c:axId val="389612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329487"/>
        <c:crosses val="autoZero"/>
        <c:auto val="1"/>
        <c:lblAlgn val="ctr"/>
        <c:lblOffset val="100"/>
        <c:noMultiLvlLbl val="0"/>
      </c:catAx>
      <c:valAx>
        <c:axId val="795329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9612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[krithiga 0505222.csv]Sheet1!PivotTable1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Employee</a:t>
            </a:r>
            <a:r>
              <a:rPr lang="en-US" sz="1800" baseline="0" dirty="0"/>
              <a:t> Performance analysis</a:t>
            </a:r>
            <a:endParaRPr lang="en-US"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
        <c:idx val="9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a:sp3d/>
        </c:spPr>
      </c:pivotFmt>
      <c:pivotFmt>
        <c:idx val="95"/>
        <c:spPr>
          <a:solidFill>
            <a:schemeClr val="accent1"/>
          </a:solidFill>
          <a:ln>
            <a:noFill/>
          </a:ln>
          <a:effectLst/>
          <a:sp3d/>
        </c:spPr>
      </c:pivotFmt>
      <c:pivotFmt>
        <c:idx val="96"/>
        <c:spPr>
          <a:solidFill>
            <a:schemeClr val="accent1"/>
          </a:solidFill>
          <a:ln>
            <a:noFill/>
          </a:ln>
          <a:effectLst/>
          <a:sp3d/>
        </c:spPr>
      </c:pivotFmt>
      <c:pivotFmt>
        <c:idx val="97"/>
        <c:spPr>
          <a:solidFill>
            <a:schemeClr val="accent1"/>
          </a:solidFill>
          <a:ln>
            <a:noFill/>
          </a:ln>
          <a:effectLst/>
          <a:sp3d/>
        </c:spPr>
      </c:pivotFmt>
      <c:pivotFmt>
        <c:idx val="98"/>
        <c:spPr>
          <a:solidFill>
            <a:schemeClr val="accent1"/>
          </a:solidFill>
          <a:ln>
            <a:noFill/>
          </a:ln>
          <a:effectLst/>
          <a:sp3d/>
        </c:spPr>
      </c:pivotFmt>
      <c:pivotFmt>
        <c:idx val="99"/>
        <c:spPr>
          <a:solidFill>
            <a:schemeClr val="accent1"/>
          </a:solidFill>
          <a:ln>
            <a:noFill/>
          </a:ln>
          <a:effectLst/>
          <a:sp3d/>
        </c:spPr>
      </c:pivotFmt>
      <c:pivotFmt>
        <c:idx val="100"/>
        <c:spPr>
          <a:solidFill>
            <a:schemeClr val="accent1"/>
          </a:solidFill>
          <a:ln>
            <a:noFill/>
          </a:ln>
          <a:effectLst/>
          <a:sp3d/>
        </c:spPr>
      </c:pivotFmt>
      <c:pivotFmt>
        <c:idx val="101"/>
        <c:spPr>
          <a:solidFill>
            <a:schemeClr val="accent1"/>
          </a:solidFill>
          <a:ln>
            <a:noFill/>
          </a:ln>
          <a:effectLst/>
          <a:sp3d/>
        </c:spPr>
      </c:pivotFmt>
      <c:pivotFmt>
        <c:idx val="102"/>
        <c:spPr>
          <a:solidFill>
            <a:schemeClr val="accent1"/>
          </a:solidFill>
          <a:ln>
            <a:noFill/>
          </a:ln>
          <a:effectLst/>
          <a:sp3d/>
        </c:spPr>
      </c:pivotFmt>
      <c:pivotFmt>
        <c:idx val="103"/>
        <c:spPr>
          <a:solidFill>
            <a:schemeClr val="accent1"/>
          </a:solidFill>
          <a:ln>
            <a:noFill/>
          </a:ln>
          <a:effectLst/>
          <a:sp3d/>
        </c:spPr>
      </c:pivotFmt>
      <c:pivotFmt>
        <c:idx val="10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a:sp3d/>
        </c:spPr>
      </c:pivotFmt>
      <c:pivotFmt>
        <c:idx val="106"/>
        <c:spPr>
          <a:solidFill>
            <a:schemeClr val="accent1"/>
          </a:solidFill>
          <a:ln>
            <a:noFill/>
          </a:ln>
          <a:effectLst/>
          <a:sp3d/>
        </c:spPr>
      </c:pivotFmt>
      <c:pivotFmt>
        <c:idx val="107"/>
        <c:spPr>
          <a:solidFill>
            <a:schemeClr val="accent1"/>
          </a:solidFill>
          <a:ln>
            <a:noFill/>
          </a:ln>
          <a:effectLst/>
          <a:sp3d/>
        </c:spPr>
      </c:pivotFmt>
      <c:pivotFmt>
        <c:idx val="108"/>
        <c:spPr>
          <a:solidFill>
            <a:schemeClr val="accent1"/>
          </a:solidFill>
          <a:ln>
            <a:noFill/>
          </a:ln>
          <a:effectLst/>
          <a:sp3d/>
        </c:spPr>
      </c:pivotFmt>
      <c:pivotFmt>
        <c:idx val="109"/>
        <c:spPr>
          <a:solidFill>
            <a:schemeClr val="accent1"/>
          </a:solidFill>
          <a:ln>
            <a:noFill/>
          </a:ln>
          <a:effectLst/>
          <a:sp3d/>
        </c:spPr>
      </c:pivotFmt>
      <c:pivotFmt>
        <c:idx val="110"/>
        <c:spPr>
          <a:solidFill>
            <a:schemeClr val="accent1"/>
          </a:solidFill>
          <a:ln>
            <a:noFill/>
          </a:ln>
          <a:effectLst/>
          <a:sp3d/>
        </c:spPr>
      </c:pivotFmt>
      <c:pivotFmt>
        <c:idx val="111"/>
        <c:spPr>
          <a:solidFill>
            <a:schemeClr val="accent1"/>
          </a:solidFill>
          <a:ln>
            <a:noFill/>
          </a:ln>
          <a:effectLst/>
          <a:sp3d/>
        </c:spPr>
      </c:pivotFmt>
      <c:pivotFmt>
        <c:idx val="112"/>
        <c:spPr>
          <a:solidFill>
            <a:schemeClr val="accent1"/>
          </a:solidFill>
          <a:ln>
            <a:noFill/>
          </a:ln>
          <a:effectLst/>
          <a:sp3d/>
        </c:spPr>
      </c:pivotFmt>
      <c:pivotFmt>
        <c:idx val="113"/>
        <c:spPr>
          <a:solidFill>
            <a:schemeClr val="accent1"/>
          </a:solidFill>
          <a:ln>
            <a:noFill/>
          </a:ln>
          <a:effectLst/>
          <a:sp3d/>
        </c:spPr>
      </c:pivotFmt>
      <c:pivotFmt>
        <c:idx val="114"/>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8867924528301886"/>
          <c:y val="0.11891414141414143"/>
          <c:w val="0.8995179022433517"/>
          <c:h val="0.878560606060606"/>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11.0</c:v>
                </c:pt>
                <c:pt idx="1">
                  <c:v>11.0</c:v>
                </c:pt>
                <c:pt idx="2">
                  <c:v>14.0</c:v>
                </c:pt>
                <c:pt idx="3">
                  <c:v>10.0</c:v>
                </c:pt>
                <c:pt idx="4">
                  <c:v>6.0</c:v>
                </c:pt>
                <c:pt idx="5">
                  <c:v>7.0</c:v>
                </c:pt>
                <c:pt idx="6">
                  <c:v>12.0</c:v>
                </c:pt>
                <c:pt idx="7">
                  <c:v>10.0</c:v>
                </c:pt>
                <c:pt idx="8">
                  <c:v>13.0</c:v>
                </c:pt>
                <c:pt idx="9">
                  <c:v>11.0</c:v>
                </c:pt>
              </c:numCache>
            </c:numRef>
          </c:val>
        </c:ser>
        <c:ser>
          <c:idx val="1"/>
          <c:order val="1"/>
          <c:tx>
            <c:strRef>
              <c:f>Sheet1!$C$4:$C$5</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22.0</c:v>
                </c:pt>
                <c:pt idx="1">
                  <c:v>24.0</c:v>
                </c:pt>
                <c:pt idx="2">
                  <c:v>17.0</c:v>
                </c:pt>
                <c:pt idx="3">
                  <c:v>20.0</c:v>
                </c:pt>
                <c:pt idx="4">
                  <c:v>16.0</c:v>
                </c:pt>
                <c:pt idx="5">
                  <c:v>21.0</c:v>
                </c:pt>
                <c:pt idx="6">
                  <c:v>26.0</c:v>
                </c:pt>
                <c:pt idx="7">
                  <c:v>27.0</c:v>
                </c:pt>
                <c:pt idx="8">
                  <c:v>17.0</c:v>
                </c:pt>
                <c:pt idx="9">
                  <c:v>14.0</c:v>
                </c:pt>
              </c:numCache>
            </c:numRef>
          </c:val>
        </c:ser>
        <c:ser>
          <c:idx val="2"/>
          <c:order val="2"/>
          <c:tx>
            <c:strRef>
              <c:f>Sheet1!$D$4:$D$5</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49.0</c:v>
                </c:pt>
                <c:pt idx="1">
                  <c:v>54.0</c:v>
                </c:pt>
                <c:pt idx="2">
                  <c:v>46.0</c:v>
                </c:pt>
                <c:pt idx="3">
                  <c:v>59.0</c:v>
                </c:pt>
                <c:pt idx="4">
                  <c:v>52.0</c:v>
                </c:pt>
                <c:pt idx="5">
                  <c:v>49.0</c:v>
                </c:pt>
                <c:pt idx="6">
                  <c:v>51.0</c:v>
                </c:pt>
                <c:pt idx="7">
                  <c:v>38.0</c:v>
                </c:pt>
                <c:pt idx="8">
                  <c:v>48.0</c:v>
                </c:pt>
                <c:pt idx="9">
                  <c:v>51.0</c:v>
                </c:pt>
              </c:numCache>
            </c:numRef>
          </c:val>
        </c:ser>
        <c:ser>
          <c:idx val="3"/>
          <c:order val="3"/>
          <c:tx>
            <c:strRef>
              <c:f>Sheet1!$E$4:$E$5</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9.0</c:v>
                </c:pt>
                <c:pt idx="1">
                  <c:v>5.0</c:v>
                </c:pt>
                <c:pt idx="2">
                  <c:v>7.0</c:v>
                </c:pt>
                <c:pt idx="3">
                  <c:v>6.0</c:v>
                </c:pt>
                <c:pt idx="4">
                  <c:v>6.0</c:v>
                </c:pt>
                <c:pt idx="5">
                  <c:v>7.0</c:v>
                </c:pt>
                <c:pt idx="6">
                  <c:v>9.0</c:v>
                </c:pt>
                <c:pt idx="7">
                  <c:v>8.0</c:v>
                </c:pt>
                <c:pt idx="8">
                  <c:v>8.0</c:v>
                </c:pt>
                <c:pt idx="9">
                  <c:v>9.0</c:v>
                </c:pt>
              </c:numCache>
            </c:numRef>
          </c:val>
        </c:ser>
        <c:ser>
          <c:idx val="4"/>
          <c:order val="4"/>
          <c:tx>
            <c:strRef>
              <c:f>Sheet1!$F$4:$F$5</c:f>
              <c:strCache>
                <c:ptCount val="1"/>
                <c:pt idx="0">
                  <c:v>(blank)</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Sheet1!$F$6:$F$16</c:f>
              <c:numCache>
                <c:formatCode>General</c:formatCode>
                <c:ptCount val="10"/>
                <c:pt idx="0">
                  <c:v>17.0</c:v>
                </c:pt>
                <c:pt idx="1">
                  <c:v>22.0</c:v>
                </c:pt>
                <c:pt idx="2">
                  <c:v>15.0</c:v>
                </c:pt>
                <c:pt idx="3">
                  <c:v>11.0</c:v>
                </c:pt>
                <c:pt idx="4">
                  <c:v>20.0</c:v>
                </c:pt>
                <c:pt idx="5">
                  <c:v>21.0</c:v>
                </c:pt>
                <c:pt idx="6">
                  <c:v>10.0</c:v>
                </c:pt>
                <c:pt idx="7">
                  <c:v>13.0</c:v>
                </c:pt>
                <c:pt idx="8">
                  <c:v>13.0</c:v>
                </c:pt>
                <c:pt idx="9">
                  <c:v>16.0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2"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05-09-2024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US"/>
          </a:p>
        </p:txBody>
      </p:sp>
      <p:sp>
        <p:nvSpPr>
          <p:cNvPr id="1048606" name="Slide Number Placeholder 3"/>
          <p:cNvSpPr>
            <a:spLocks noGrp="1"/>
          </p:cNvSpPr>
          <p:nvPr>
            <p:ph type="sldNum" sz="quarter" idx="5"/>
          </p:nvPr>
        </p:nvSpPr>
        <p:spPr/>
        <p:txBody>
          <a:bodyPr/>
          <a:p>
            <a:fld id="{F7F439ED-1E90-4106-847A-8EF19031FE2F}" type="slidenum">
              <a:rPr lang="en-IN" smtClean="0"/>
              <a:t>16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6" name=""/>
        <p:cNvGrpSpPr/>
        <p:nvPr/>
      </p:nvGrpSpPr>
      <p:grpSpPr>
        <a:xfrm>
          <a:off x="0" y="0"/>
          <a:ext cx="0" cy="0"/>
          <a:chOff x="0" y="0"/>
          <a:chExt cx="0" cy="0"/>
        </a:xfrm>
      </p:grpSpPr>
      <p:sp>
        <p:nvSpPr>
          <p:cNvPr id="104861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1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body" idx="1"/>
          </p:nvPr>
        </p:nvSpPr>
        <p:spPr>
          <a:xfrm>
            <a:off x="609600" y="1577340"/>
            <a:ext cx="10972800" cy="266700"/>
          </a:xfrm>
        </p:spPr>
        <p:txBody>
          <a:bodyPr bIns="0" lIns="0" rIns="0" tIns="0"/>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0" name=""/>
        <p:cNvGrpSpPr/>
        <p:nvPr/>
      </p:nvGrpSpPr>
      <p:grpSpPr>
        <a:xfrm>
          <a:off x="0" y="0"/>
          <a:ext cx="0" cy="0"/>
          <a:chOff x="0" y="0"/>
          <a:chExt cx="0" cy="0"/>
        </a:xfrm>
      </p:grpSpPr>
      <p:sp>
        <p:nvSpPr>
          <p:cNvPr id="104870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1"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76299" y="990600"/>
            <a:ext cx="1743075" cy="1333500"/>
            <a:chOff x="742950" y="1104900"/>
            <a:chExt cx="1743075" cy="1333500"/>
          </a:xfrm>
        </p:grpSpPr>
        <p:sp>
          <p:nvSpPr>
            <p:cNvPr id="104861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2"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4" name="TextBox 13"/>
          <p:cNvSpPr txBox="1"/>
          <p:nvPr/>
        </p:nvSpPr>
        <p:spPr>
          <a:xfrm>
            <a:off x="1600200" y="2985433"/>
            <a:ext cx="8610600" cy="2225040"/>
          </a:xfrm>
          <a:prstGeom prst="rect"/>
          <a:noFill/>
        </p:spPr>
        <p:txBody>
          <a:bodyPr rtlCol="0" wrap="square">
            <a:spAutoFit/>
          </a:bodyPr>
          <a:p>
            <a:r>
              <a:rPr dirty="0" sz="2400" lang="en-US"/>
              <a:t>STUDENT NAME: </a:t>
            </a:r>
            <a:r>
              <a:rPr dirty="0" sz="2400" lang="en-US"/>
              <a:t>P</a:t>
            </a:r>
            <a:r>
              <a:rPr dirty="0" sz="2400" lang="en-US"/>
              <a:t>R</a:t>
            </a:r>
            <a:r>
              <a:rPr dirty="0" sz="2400" lang="en-US"/>
              <a:t>E</a:t>
            </a:r>
            <a:r>
              <a:rPr dirty="0" sz="2400" lang="en-US"/>
              <a:t>E</a:t>
            </a:r>
            <a:r>
              <a:rPr dirty="0" sz="2400" lang="en-US"/>
              <a:t>THI</a:t>
            </a:r>
            <a:r>
              <a:rPr dirty="0" sz="2400" lang="en-US"/>
              <a:t>.</a:t>
            </a:r>
            <a:r>
              <a:rPr dirty="0" sz="2400" lang="en-US"/>
              <a:t>S</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5</a:t>
            </a:r>
            <a:r>
              <a:rPr dirty="0" sz="2400" lang="en-US"/>
              <a:t>9</a:t>
            </a:r>
            <a:r>
              <a:rPr dirty="0" sz="2400" lang="en-US"/>
              <a:t>4</a:t>
            </a:r>
            <a:r>
              <a:rPr dirty="0" sz="2400" lang="en-US"/>
              <a:t>0</a:t>
            </a:r>
            <a:r>
              <a:rPr dirty="0" sz="2400" lang="en-US"/>
              <a:t>,</a:t>
            </a:r>
            <a:r>
              <a:rPr dirty="0" sz="2400" lang="en-US"/>
              <a:t>NAA MUDHALVAN,asunm</a:t>
            </a:r>
            <a:r>
              <a:rPr dirty="0" sz="2400" lang="en-US"/>
              <a:t>2</a:t>
            </a:r>
            <a:r>
              <a:rPr dirty="0" sz="2400" lang="en-US"/>
              <a:t>9</a:t>
            </a:r>
            <a:r>
              <a:rPr dirty="0" sz="2400" lang="en-US"/>
              <a:t>3</a:t>
            </a:r>
            <a:r>
              <a:rPr dirty="0" sz="2400" lang="en-US"/>
              <a:t>3</a:t>
            </a:r>
            <a:r>
              <a:rPr dirty="0" sz="2400" lang="en-US"/>
              <a:t>1</a:t>
            </a:r>
            <a:r>
              <a:rPr dirty="0" sz="2400" lang="en-US"/>
              <a:t>2</a:t>
            </a:r>
            <a:r>
              <a:rPr dirty="0" sz="2400" lang="en-US"/>
              <a:t>2</a:t>
            </a:r>
            <a:r>
              <a:rPr dirty="0" sz="2400" lang="en-US"/>
              <a:t>0</a:t>
            </a:r>
            <a:r>
              <a:rPr dirty="0" sz="2400" lang="en-US"/>
              <a:t>5</a:t>
            </a:r>
            <a:r>
              <a:rPr dirty="0" sz="2400" lang="en-US"/>
              <a:t>9</a:t>
            </a:r>
            <a:r>
              <a:rPr dirty="0" sz="2400" lang="en-US"/>
              <a:t>4</a:t>
            </a:r>
            <a:r>
              <a:rPr dirty="0" sz="2400" lang="en-US"/>
              <a:t>0</a:t>
            </a:r>
            <a:endParaRPr altLang="en-US" lang="zh-CN"/>
          </a:p>
          <a:p>
            <a:r>
              <a:rPr dirty="0" sz="2400" lang="en-US"/>
              <a:t>DEPARTMENT: </a:t>
            </a:r>
            <a:r>
              <a:rPr dirty="0" sz="2400" lang="en-US"/>
              <a:t>C</a:t>
            </a:r>
            <a:r>
              <a:rPr dirty="0" sz="2400" lang="en-US"/>
              <a:t>O</a:t>
            </a:r>
            <a:r>
              <a:rPr dirty="0" sz="2400" lang="en-US"/>
              <a:t>M</a:t>
            </a:r>
            <a:r>
              <a:rPr dirty="0" sz="2400" lang="en-US"/>
              <a:t>M</a:t>
            </a:r>
            <a:r>
              <a:rPr dirty="0" sz="2400" lang="en-US"/>
              <a:t>ERCE </a:t>
            </a:r>
            <a:r>
              <a:rPr dirty="0" sz="2400" lang="en-US"/>
              <a:t>(</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 VIDHYA SAGAR WOMEN’S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700" name="object 8"/>
          <p:cNvSpPr txBox="1"/>
          <p:nvPr/>
        </p:nvSpPr>
        <p:spPr>
          <a:xfrm>
            <a:off x="770059" y="291147"/>
            <a:ext cx="43798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TextBox 2"/>
          <p:cNvSpPr txBox="1"/>
          <p:nvPr/>
        </p:nvSpPr>
        <p:spPr>
          <a:xfrm>
            <a:off x="419786" y="1049337"/>
            <a:ext cx="9124951" cy="3545841"/>
          </a:xfrm>
          <a:prstGeom prst="rect"/>
          <a:noFill/>
        </p:spPr>
        <p:txBody>
          <a:bodyPr wrap="square">
            <a:spAutoFit/>
          </a:bodyPr>
          <a:p>
            <a:r>
              <a:rPr dirty="0" sz="2400" lang="en-US"/>
              <a:t>Data connection</a:t>
            </a:r>
          </a:p>
          <a:p>
            <a:r>
              <a:rPr dirty="0" sz="2000" lang="en-US"/>
              <a:t> 1)download from </a:t>
            </a:r>
            <a:r>
              <a:rPr dirty="0" sz="2000" lang="en-US" err="1"/>
              <a:t>edunet</a:t>
            </a:r>
            <a:r>
              <a:rPr dirty="0" sz="2000" lang="en-US"/>
              <a:t> dashboard</a:t>
            </a:r>
          </a:p>
          <a:p>
            <a:r>
              <a:rPr dirty="0" sz="2000" lang="en-US"/>
              <a:t> 2)using Excel features</a:t>
            </a:r>
          </a:p>
          <a:p>
            <a:r>
              <a:rPr dirty="0" sz="2000" lang="en-US"/>
              <a:t> 3) highlights employee data </a:t>
            </a:r>
            <a:r>
              <a:rPr dirty="0" sz="2000" lang="en-US" err="1"/>
              <a:t>set,creating</a:t>
            </a:r>
            <a:r>
              <a:rPr dirty="0" sz="2000" lang="en-US"/>
              <a:t> new data set.</a:t>
            </a:r>
          </a:p>
          <a:p>
            <a:r>
              <a:rPr dirty="0" sz="2400" lang="en-US"/>
              <a:t>Future collection</a:t>
            </a:r>
            <a:endParaRPr dirty="0" sz="2000" lang="en-US"/>
          </a:p>
          <a:p>
            <a:r>
              <a:rPr dirty="0" sz="2000" lang="en-US"/>
              <a:t>1)(Pivot table):taking business unit into rows</a:t>
            </a:r>
          </a:p>
          <a:p>
            <a:r>
              <a:rPr dirty="0" sz="2000" lang="en-US"/>
              <a:t>2) identifying employee from various departments.</a:t>
            </a:r>
          </a:p>
          <a:p>
            <a:r>
              <a:rPr dirty="0" sz="2000" lang="en-US"/>
              <a:t>3) performance level into </a:t>
            </a:r>
            <a:r>
              <a:rPr dirty="0" sz="2000" lang="en-US" err="1"/>
              <a:t>coloum</a:t>
            </a:r>
            <a:r>
              <a:rPr dirty="0" sz="2000" lang="en-US"/>
              <a:t> level.</a:t>
            </a:r>
          </a:p>
          <a:p>
            <a:r>
              <a:rPr dirty="0" sz="2000" lang="en-US"/>
              <a:t>4)Remove empty cells.</a:t>
            </a:r>
          </a:p>
          <a:p>
            <a:r>
              <a:rPr dirty="0" sz="2000" lang="en-US"/>
              <a:t>5)take a gender collection click filter.</a:t>
            </a:r>
          </a:p>
          <a:p>
            <a:r>
              <a:rPr dirty="0" sz="2000" lang="en-US"/>
              <a:t>6) To find the grant total of employees gender like </a:t>
            </a:r>
            <a:r>
              <a:rPr dirty="0" sz="2000" lang="en-US" err="1"/>
              <a:t>male,female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extBox 6"/>
          <p:cNvSpPr txBox="1"/>
          <p:nvPr/>
        </p:nvSpPr>
        <p:spPr>
          <a:xfrm>
            <a:off x="533400" y="381000"/>
            <a:ext cx="7702868" cy="4714240"/>
          </a:xfrm>
          <a:prstGeom prst="rect"/>
          <a:noFill/>
        </p:spPr>
        <p:txBody>
          <a:bodyPr wrap="square">
            <a:spAutoFit/>
          </a:bodyPr>
          <a:p>
            <a:r>
              <a:rPr dirty="0" sz="2400" lang="en-US"/>
              <a:t>DATA CLEANING</a:t>
            </a:r>
          </a:p>
          <a:p>
            <a:r>
              <a:rPr dirty="0" sz="2400" lang="en-US"/>
              <a:t> 1) taking exit data column , there are some missing </a:t>
            </a:r>
            <a:r>
              <a:rPr dirty="0" sz="2400" lang="en-US" err="1"/>
              <a:t>values.Steps</a:t>
            </a:r>
            <a:r>
              <a:rPr dirty="0" sz="2400" lang="en-US"/>
              <a:t> for cleaning data</a:t>
            </a:r>
          </a:p>
          <a:p>
            <a:r>
              <a:rPr dirty="0" sz="2400" lang="en-US"/>
              <a:t>Step1: click conditional formatting</a:t>
            </a:r>
          </a:p>
          <a:p>
            <a:r>
              <a:rPr dirty="0" sz="2400" lang="en-US"/>
              <a:t> Step2: highlights cell rules.</a:t>
            </a:r>
          </a:p>
          <a:p>
            <a:r>
              <a:rPr dirty="0" sz="2400" lang="en-US"/>
              <a:t>Step3:more rules.</a:t>
            </a:r>
          </a:p>
          <a:p>
            <a:r>
              <a:rPr dirty="0" sz="2400" lang="en-US"/>
              <a:t>Step4:changing cell value blank</a:t>
            </a:r>
          </a:p>
          <a:p>
            <a:r>
              <a:rPr dirty="0" sz="2400" lang="en-US"/>
              <a:t>Step5: filling red </a:t>
            </a:r>
            <a:r>
              <a:rPr dirty="0" sz="2400" lang="en-US" err="1"/>
              <a:t>colour</a:t>
            </a:r>
            <a:r>
              <a:rPr dirty="0" sz="2400" lang="en-US"/>
              <a:t>*Exit data turned clear</a:t>
            </a:r>
          </a:p>
          <a:p>
            <a:r>
              <a:rPr dirty="0" sz="2400" lang="en-US"/>
              <a:t>PERFORMANCE LEVEL   </a:t>
            </a:r>
          </a:p>
          <a:p>
            <a:r>
              <a:rPr dirty="0" sz="2400" lang="en-US"/>
              <a:t>  Employee performance level based on numerical value like(1,2,3,4).4,5=" high" level 3,4="med" level 1,2 ="low" level To check multiple condition using IFS formula Z8&gt;=5"VERY HIGH," Z8&gt;=4"HIGH,"Z8&gt;=3,"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TextBox 4"/>
          <p:cNvSpPr txBox="1"/>
          <p:nvPr/>
        </p:nvSpPr>
        <p:spPr>
          <a:xfrm>
            <a:off x="304800" y="76201"/>
            <a:ext cx="9296400" cy="4714241"/>
          </a:xfrm>
          <a:prstGeom prst="rect"/>
          <a:noFill/>
        </p:spPr>
        <p:txBody>
          <a:bodyPr wrap="square">
            <a:spAutoFit/>
          </a:bodyPr>
          <a:p>
            <a:r>
              <a:rPr dirty="0" sz="2400" lang="en-US"/>
              <a:t> 1) taking exit data column , there are some missing </a:t>
            </a:r>
            <a:r>
              <a:rPr dirty="0" sz="2400" lang="en-US" err="1"/>
              <a:t>values.Steps</a:t>
            </a:r>
            <a:r>
              <a:rPr dirty="0" sz="2400" lang="en-US"/>
              <a:t> for cleaning data</a:t>
            </a:r>
          </a:p>
          <a:p>
            <a:r>
              <a:rPr dirty="0" sz="2400" lang="en-US"/>
              <a:t>Step1: click conditional formatting</a:t>
            </a:r>
          </a:p>
          <a:p>
            <a:r>
              <a:rPr dirty="0" sz="2400" lang="en-US"/>
              <a:t> Step2: highlights cell rules.</a:t>
            </a:r>
          </a:p>
          <a:p>
            <a:r>
              <a:rPr dirty="0" sz="2400" lang="en-US"/>
              <a:t>Step3:more rules.</a:t>
            </a:r>
          </a:p>
          <a:p>
            <a:r>
              <a:rPr dirty="0" sz="2400" lang="en-US"/>
              <a:t>Step4:changing cell value blank</a:t>
            </a:r>
          </a:p>
          <a:p>
            <a:r>
              <a:rPr dirty="0" sz="2400" lang="en-US"/>
              <a:t>Step5: filling red </a:t>
            </a:r>
            <a:r>
              <a:rPr dirty="0" sz="2400" lang="en-US" err="1"/>
              <a:t>colour</a:t>
            </a:r>
            <a:r>
              <a:rPr dirty="0" sz="2400" lang="en-US"/>
              <a:t>*Exit data turned clear</a:t>
            </a:r>
          </a:p>
          <a:p>
            <a:r>
              <a:rPr dirty="0" sz="2400" lang="en-US"/>
              <a:t>PERFORMANCE LEVEL   </a:t>
            </a:r>
          </a:p>
          <a:p>
            <a:r>
              <a:rPr dirty="0" sz="2400" lang="en-US"/>
              <a:t>  Employee performance level based on numerical value like(1,2,3,4).4,5=" high" level 3,4="med" level 1,2 ="low" level To check multiple condition using IFS formula Z8&gt;=5"VERY HIGH," Z8&gt;=4"HIGH,"Z8&gt;=3,"MED","TRUE""LOW".Categories employee based on rating.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5" name="TextBox 4"/>
          <p:cNvSpPr txBox="1"/>
          <p:nvPr/>
        </p:nvSpPr>
        <p:spPr>
          <a:xfrm>
            <a:off x="1447800" y="381000"/>
            <a:ext cx="6099142" cy="6187440"/>
          </a:xfrm>
          <a:prstGeom prst="rect"/>
          <a:noFill/>
        </p:spPr>
        <p:txBody>
          <a:bodyPr wrap="square">
            <a:spAutoFit/>
          </a:bodyPr>
          <a:p>
            <a:r>
              <a:rPr dirty="0" sz="2000" lang="en-US"/>
              <a:t>To summarize an employee data set, you typically need to include key elements such as:</a:t>
            </a:r>
          </a:p>
          <a:p>
            <a:pPr indent="-342900" marL="342900">
              <a:buAutoNum type="arabicPeriod"/>
            </a:pPr>
            <a:r>
              <a:rPr dirty="0" sz="2000" lang="en-US"/>
              <a:t>*Employee Information*: Name, ID, Department, Position, and Contact Details.</a:t>
            </a:r>
          </a:p>
          <a:p>
            <a:pPr indent="-342900" marL="342900">
              <a:buAutoNum type="arabicPeriod"/>
            </a:pPr>
            <a:r>
              <a:rPr dirty="0" sz="2000" lang="en-US"/>
              <a:t> *Demographics*: Age, Gender, Ethnicity, and Education.</a:t>
            </a:r>
          </a:p>
          <a:p>
            <a:pPr indent="-342900" marL="342900">
              <a:buAutoNum type="arabicPeriod"/>
            </a:pPr>
            <a:r>
              <a:rPr dirty="0" sz="2000" lang="en-US"/>
              <a:t> *Employment Details*: Hire Date, Employment Status (full-time, part-time, temporary), and Work Location</a:t>
            </a:r>
          </a:p>
          <a:p>
            <a:pPr indent="-342900" marL="342900">
              <a:buAutoNum type="arabicPeriod"/>
            </a:pPr>
            <a:r>
              <a:rPr dirty="0" sz="2000" lang="en-US"/>
              <a:t>*Compensation*: Salary, Bonuses, Benefits.</a:t>
            </a:r>
          </a:p>
          <a:p>
            <a:pPr indent="-342900" marL="342900">
              <a:buAutoNum type="arabicPeriod"/>
            </a:pPr>
            <a:r>
              <a:rPr dirty="0" sz="2000" lang="en-US"/>
              <a:t>*Performance Metrics*: Performance Reviews, Achievements, and Goals.</a:t>
            </a:r>
          </a:p>
          <a:p>
            <a:pPr indent="-342900" marL="342900">
              <a:buAutoNum type="arabicPeriod"/>
            </a:pPr>
            <a:r>
              <a:rPr dirty="0" sz="2000" lang="en-US"/>
              <a:t>*Attendance*: Attendance Records, Leave Taken, Absenteeism Rates.</a:t>
            </a:r>
          </a:p>
          <a:p>
            <a:pPr indent="-342900" marL="342900">
              <a:buAutoNum type="arabicPeriod"/>
            </a:pPr>
            <a:r>
              <a:rPr dirty="0" sz="2000" lang="en-US"/>
              <a:t>*Tenure*: Length of Service and Promotion </a:t>
            </a:r>
            <a:r>
              <a:rPr dirty="0" sz="2000" lang="en-US" err="1"/>
              <a:t>History.The</a:t>
            </a:r>
            <a:r>
              <a:rPr dirty="0" sz="2000" lang="en-US"/>
              <a:t> specific details will depend on the scope of the data set and what aspects are being analyzed. If you provide more details or a sample of the data, I can help with a more tailored summary.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6" name="TextBox 4"/>
          <p:cNvSpPr txBox="1"/>
          <p:nvPr/>
        </p:nvSpPr>
        <p:spPr>
          <a:xfrm>
            <a:off x="1066800" y="1143000"/>
            <a:ext cx="7772400" cy="3291840"/>
          </a:xfrm>
          <a:prstGeom prst="rect"/>
          <a:noFill/>
        </p:spPr>
        <p:txBody>
          <a:bodyPr wrap="square">
            <a:spAutoFit/>
          </a:bodyPr>
          <a:p>
            <a:r>
              <a:rPr dirty="0" sz="2400" lang="en-US"/>
              <a:t>Employee Information: Name, ID, Department, Position, and Contact Details . Demographics: Age, Gender, Ethnicity, and Education . Employment Details: Hire Date, Employment Status (full-time, part-time, temporary), and Work Location. Compensation: Salary, Bonuses, Benefits . Performance Metrics: Performance Reviews, Achievements, and Goals . Attendance: Attendance Records, Leave Taken, Absenteeism Rates . Tenure: Length of Service and Promotion History.</a:t>
            </a:r>
          </a:p>
        </p:txBody>
      </p:sp>
      <p:sp>
        <p:nvSpPr>
          <p:cNvPr id="1048707" name="TextBox 6"/>
          <p:cNvSpPr txBox="1"/>
          <p:nvPr/>
        </p:nvSpPr>
        <p:spPr>
          <a:xfrm>
            <a:off x="228600" y="1828801"/>
            <a:ext cx="9220200" cy="369332"/>
          </a:xfrm>
          <a:prstGeom prst="rect"/>
          <a:noFill/>
        </p:spPr>
        <p:txBody>
          <a:bodyPr wrap="square">
            <a:spAutoFit/>
          </a:bodyPr>
          <a:p>
            <a:r>
              <a:rPr dirty="0" lang="en-US"/>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extBox 4"/>
          <p:cNvSpPr txBox="1"/>
          <p:nvPr/>
        </p:nvSpPr>
        <p:spPr>
          <a:xfrm>
            <a:off x="533400" y="228601"/>
            <a:ext cx="8991600" cy="5425440"/>
          </a:xfrm>
          <a:prstGeom prst="rect"/>
          <a:noFill/>
        </p:spPr>
        <p:txBody>
          <a:bodyPr wrap="square">
            <a:spAutoFit/>
          </a:bodyPr>
          <a:p>
            <a:r>
              <a:rPr dirty="0" sz="2400" lang="en-US"/>
              <a:t>Visualizing employee data can help you identify trends and insights. Here are some common types of visualizations for employee data : Bar Charts: Useful for comparing the number of employees in different departments or job roles . Pie Charts: Show the distribution of employees across various categories, like gender or employment status . Histograms: Display the distribution of numerical data, such as salaries or ages . Line Graphs: Track changes over time, such as employee turnover or attendance trends . Heat Maps: Show patterns and intensity, like absenteeism rates across different departments . Scatter Plots: Analyze relationships between two variables, such as performance ratings versus salary . Box Plots: Visualize the distribution and variability of salaries or other continuous data . Dashboards: Combine multiple visualizations to give a comprehensive view of various metrics and KPIs.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9257858" y="114363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2" name="object 7"/>
          <p:cNvSpPr txBox="1">
            <a:spLocks noGrp="1"/>
          </p:cNvSpPr>
          <p:nvPr>
            <p:ph type="title"/>
          </p:nvPr>
        </p:nvSpPr>
        <p:spPr>
          <a:xfrm flipH="1">
            <a:off x="990557" y="406399"/>
            <a:ext cx="4438736" cy="7372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graphicFrame>
        <p:nvGraphicFramePr>
          <p:cNvPr id="4194305" name="Chart 1"/>
          <p:cNvGraphicFramePr>
            <a:graphicFrameLocks/>
          </p:cNvGraphicFramePr>
          <p:nvPr/>
        </p:nvGraphicFramePr>
        <p:xfrm>
          <a:off x="1295400" y="1305559"/>
          <a:ext cx="7553325" cy="44623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aphicFrame>
        <p:nvGraphicFramePr>
          <p:cNvPr id="4194304" name="Chart 2"/>
          <p:cNvGraphicFramePr>
            <a:graphicFrameLocks/>
          </p:cNvGraphicFramePr>
          <p:nvPr/>
        </p:nvGraphicFramePr>
        <p:xfrm>
          <a:off x="990600" y="1066800"/>
          <a:ext cx="8229600" cy="5105400"/>
        </p:xfrm>
        <a:graphic>
          <a:graphicData uri="http://schemas.openxmlformats.org/drawingml/2006/chart">
            <c:chart xmlns:c="http://schemas.openxmlformats.org/drawingml/2006/chart" xmlns:r="http://schemas.openxmlformats.org/officeDocument/2006/relationships" r:id="rId1"/>
          </a:graphicData>
        </a:graphic>
      </p:graphicFrame>
      <p:sp>
        <p:nvSpPr>
          <p:cNvPr id="1048725" name="TextBox 5"/>
          <p:cNvSpPr txBox="1"/>
          <p:nvPr/>
        </p:nvSpPr>
        <p:spPr>
          <a:xfrm>
            <a:off x="13228782" y="707030"/>
            <a:ext cx="3615841" cy="4358640"/>
          </a:xfrm>
          <a:prstGeom prst="rect"/>
          <a:noFill/>
        </p:spPr>
        <p:txBody>
          <a:bodyPr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In this project, we successfully analyzed employee performance data using Microsoft Excel. By employing techniques such as data cleaning, applying the IFS formula, and creating pivot tables, we were able to efficiently evaluate and visualize key performance metrics.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extBox 5"/>
          <p:cNvSpPr txBox="1"/>
          <p:nvPr/>
        </p:nvSpPr>
        <p:spPr>
          <a:xfrm>
            <a:off x="304800" y="1295400"/>
            <a:ext cx="8851231" cy="1869440"/>
          </a:xfrm>
          <a:prstGeom prst="rect"/>
          <a:noFill/>
        </p:spPr>
        <p:txBody>
          <a:bodyPr wrap="square">
            <a:spAutoFit/>
          </a:bodyPr>
          <a:p>
            <a:r>
              <a:rPr dirty="0" sz="2400" lang="en-US"/>
              <a:t>In this project, we successfully analyzed employee performance data using Microsoft Excel. By employing techniques such as data cleaning, applying the IFS formula, and creating pivot tables, we were able to efficiently evaluate and visualize key performance metrics.</a:t>
            </a:r>
          </a:p>
        </p:txBody>
      </p:sp>
      <p:sp>
        <p:nvSpPr>
          <p:cNvPr id="1048597" name="TextBox 7"/>
          <p:cNvSpPr txBox="1"/>
          <p:nvPr/>
        </p:nvSpPr>
        <p:spPr>
          <a:xfrm>
            <a:off x="304800" y="3810000"/>
            <a:ext cx="8851231" cy="1869440"/>
          </a:xfrm>
          <a:prstGeom prst="rect"/>
          <a:noFill/>
        </p:spPr>
        <p:txBody>
          <a:bodyPr wrap="square">
            <a:spAutoFit/>
          </a:bodyPr>
          <a:p>
            <a:r>
              <a:rPr dirty="0" sz="2400" lang="en-US"/>
              <a:t>Our analysis provided insights into employee performance trends, identified top and underperforming employees, and highlighted areas where improvements can be made. The use of Excel for this analysis proved to be highly effective due to its versatile functions and powerful data analysis tools.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8" name="TextBox 3"/>
          <p:cNvSpPr txBox="1"/>
          <p:nvPr/>
        </p:nvSpPr>
        <p:spPr>
          <a:xfrm>
            <a:off x="454606" y="2125980"/>
            <a:ext cx="9237656" cy="2606041"/>
          </a:xfrm>
          <a:prstGeom prst="rect"/>
          <a:noFill/>
        </p:spPr>
        <p:txBody>
          <a:bodyPr wrap="square">
            <a:spAutoFit/>
          </a:bodyPr>
          <a:p>
            <a:r>
              <a:rPr dirty="0" sz="2800" lang="en-US"/>
              <a:t>This project demonstrates the importance of structured data handling and the potential of Excel in streamlining performance assessments for better decision-making. Moving forward, the insights gained can assist in optimizing employee performance and enhancing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43" name="object 18"/>
          <p:cNvGrpSpPr/>
          <p:nvPr/>
        </p:nvGrpSpPr>
        <p:grpSpPr>
          <a:xfrm>
            <a:off x="466725" y="6410325"/>
            <a:ext cx="3705225" cy="295275"/>
            <a:chOff x="466725" y="6410325"/>
            <a:chExt cx="3705225" cy="295275"/>
          </a:xfrm>
        </p:grpSpPr>
        <p:pic>
          <p:nvPicPr>
            <p:cNvPr id="209715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3" name=""/>
          <p:cNvSpPr>
            <a:spLocks noGrp="1"/>
          </p:cNvSpPr>
          <p:nvPr>
            <p:ph type="title"/>
          </p:nvPr>
        </p:nvSpPr>
        <p:spPr>
          <a:xfrm>
            <a:off x="3502375" y="3067050"/>
            <a:ext cx="11862508" cy="723901"/>
          </a:xfrm>
        </p:spPr>
        <p:txBody>
          <a:bodyPr/>
          <a:p>
            <a:r>
              <a:rPr b="1" lang="en-US"/>
              <a:t>T</a:t>
            </a:r>
            <a:r>
              <a:rPr b="1" lang="en-US"/>
              <a:t>h</a:t>
            </a:r>
            <a:r>
              <a:rPr b="1" lang="en-US"/>
              <a:t>ank </a:t>
            </a:r>
            <a:r>
              <a:rPr b="1" lang="en-US"/>
              <a:t>you </a:t>
            </a:r>
            <a:endParaRPr b="1"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flipH="1">
            <a:off x="2380401" y="260033"/>
            <a:ext cx="7251409"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7"/>
          <p:cNvSpPr txBox="1">
            <a:spLocks noGrp="1"/>
          </p:cNvSpPr>
          <p:nvPr>
            <p:ph type="title"/>
          </p:nvPr>
        </p:nvSpPr>
        <p:spPr>
          <a:xfrm>
            <a:off x="834072" y="575055"/>
            <a:ext cx="594676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TextBox 10"/>
          <p:cNvSpPr txBox="1"/>
          <p:nvPr/>
        </p:nvSpPr>
        <p:spPr>
          <a:xfrm>
            <a:off x="1031449" y="1559560"/>
            <a:ext cx="6099142" cy="1869440"/>
          </a:xfrm>
          <a:prstGeom prst="rect"/>
          <a:noFill/>
        </p:spPr>
        <p:txBody>
          <a:bodyPr wrap="square">
            <a:spAutoFit/>
          </a:bodyPr>
          <a:p>
            <a:r>
              <a:rPr dirty="0" sz="2400" lang="en-US"/>
              <a:t>Employment performance analysis  evaluates employee productivity and efficiency, helping organizations improve workforce effectiveness and achieve business goals</a:t>
            </a:r>
          </a:p>
        </p:txBody>
      </p:sp>
      <p:sp>
        <p:nvSpPr>
          <p:cNvPr id="1048668" name="TextBox 12"/>
          <p:cNvSpPr txBox="1"/>
          <p:nvPr/>
        </p:nvSpPr>
        <p:spPr>
          <a:xfrm>
            <a:off x="1031449" y="3592890"/>
            <a:ext cx="6099142" cy="1869440"/>
          </a:xfrm>
          <a:prstGeom prst="rect"/>
          <a:noFill/>
        </p:spPr>
        <p:txBody>
          <a:bodyPr wrap="square">
            <a:spAutoFit/>
          </a:bodyPr>
          <a:p>
            <a:r>
              <a:rPr dirty="0" sz="2400" lang="en-US"/>
              <a:t>Employment performance analysis also identifies training needs, informs promotion and compensation decisions, and enhances overall employee engagement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TextBox 11"/>
          <p:cNvSpPr txBox="1"/>
          <p:nvPr/>
        </p:nvSpPr>
        <p:spPr>
          <a:xfrm>
            <a:off x="1219200" y="2019300"/>
            <a:ext cx="6099142" cy="4714240"/>
          </a:xfrm>
          <a:prstGeom prst="rect"/>
          <a:noFill/>
        </p:spPr>
        <p:txBody>
          <a:bodyPr wrap="square">
            <a:spAutoFit/>
          </a:bodyPr>
          <a:p>
            <a:r>
              <a:rPr dirty="0" lang="en-US"/>
              <a:t> </a:t>
            </a:r>
            <a:r>
              <a:rPr dirty="0" sz="2400" lang="en-US"/>
              <a:t>Employee data analysis involves collecting and analyzing data on aspects like employee performance, turnover rates, engagement levels, and skill gaps. It uses statistical methods, data visualization, and predictive analytics to identify trends and patterns. This helps organizations make informed decisions on hiring, training, and retention strategies. It also aids in identifying areas for improving employee satisfaction and productivity. Ultimately, it supports data-driven HR management and better organizational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6" name="object 2"/>
          <p:cNvSpPr/>
          <p:nvPr/>
        </p:nvSpPr>
        <p:spPr>
          <a:xfrm>
            <a:off x="8044206" y="553947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8534400" y="56794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8601074" y="6109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4" name="Picture 9"/>
          <p:cNvPicPr>
            <a:picLocks noChangeAspect="1"/>
          </p:cNvPicPr>
          <p:nvPr/>
        </p:nvPicPr>
        <p:blipFill>
          <a:blip xmlns:r="http://schemas.openxmlformats.org/officeDocument/2006/relationships" r:embed="rId2"/>
          <a:stretch>
            <a:fillRect/>
          </a:stretch>
        </p:blipFill>
        <p:spPr>
          <a:xfrm>
            <a:off x="470946" y="1482655"/>
            <a:ext cx="5471605" cy="5375345"/>
          </a:xfrm>
          <a:prstGeom prst="rect"/>
        </p:spPr>
      </p:pic>
      <p:sp>
        <p:nvSpPr>
          <p:cNvPr id="1048681" name="TextBox 11"/>
          <p:cNvSpPr txBox="1"/>
          <p:nvPr/>
        </p:nvSpPr>
        <p:spPr>
          <a:xfrm>
            <a:off x="5228083" y="2743200"/>
            <a:ext cx="4857750" cy="2554545"/>
          </a:xfrm>
          <a:prstGeom prst="rect"/>
          <a:noFill/>
        </p:spPr>
        <p:txBody>
          <a:bodyPr wrap="square">
            <a:spAutoFit/>
          </a:bodyPr>
          <a:p>
            <a:pPr indent="-285750" marL="285750">
              <a:buFont typeface="Wingdings" panose="05000000000000000000" pitchFamily="2" charset="2"/>
              <a:buChar char="q"/>
            </a:pPr>
            <a:r>
              <a:rPr dirty="0" sz="2000" lang="en-US"/>
              <a:t>Board of Directors</a:t>
            </a:r>
          </a:p>
          <a:p>
            <a:pPr indent="-285750" marL="285750">
              <a:buFont typeface="Wingdings" panose="05000000000000000000" pitchFamily="2" charset="2"/>
              <a:buChar char="q"/>
            </a:pPr>
            <a:r>
              <a:rPr dirty="0" sz="2000" lang="en-US"/>
              <a:t>Chief Executive Officer (CEO)</a:t>
            </a:r>
          </a:p>
          <a:p>
            <a:pPr indent="-285750" marL="285750">
              <a:buFont typeface="Wingdings" panose="05000000000000000000" pitchFamily="2" charset="2"/>
              <a:buChar char="q"/>
            </a:pPr>
            <a:r>
              <a:rPr dirty="0" sz="2000" lang="en-US"/>
              <a:t>Chief Officers (CFO, COO, CMO, etc.)</a:t>
            </a:r>
          </a:p>
          <a:p>
            <a:pPr indent="-285750" marL="285750">
              <a:buFont typeface="Wingdings" panose="05000000000000000000" pitchFamily="2" charset="2"/>
              <a:buChar char="q"/>
            </a:pPr>
            <a:r>
              <a:rPr dirty="0" sz="2000" lang="en-US"/>
              <a:t>Vice Presidents/Directors</a:t>
            </a:r>
          </a:p>
          <a:p>
            <a:pPr indent="-285750" marL="285750">
              <a:buFont typeface="Wingdings" panose="05000000000000000000" pitchFamily="2" charset="2"/>
              <a:buChar char="q"/>
            </a:pPr>
            <a:r>
              <a:rPr dirty="0" sz="2000" lang="en-US"/>
              <a:t>Department Managers</a:t>
            </a:r>
          </a:p>
          <a:p>
            <a:pPr indent="-285750" marL="285750">
              <a:buFont typeface="Wingdings" panose="05000000000000000000" pitchFamily="2" charset="2"/>
              <a:buChar char="q"/>
            </a:pPr>
            <a:r>
              <a:rPr dirty="0" sz="2000" lang="en-US"/>
              <a:t>Supervisors/Team Leaders</a:t>
            </a:r>
          </a:p>
          <a:p>
            <a:pPr indent="-285750" marL="285750">
              <a:buFont typeface="Wingdings" panose="05000000000000000000" pitchFamily="2" charset="2"/>
              <a:buChar char="q"/>
            </a:pPr>
            <a:r>
              <a:rPr dirty="0" sz="2000" lang="en-US"/>
              <a:t>Operational Staff</a:t>
            </a:r>
          </a:p>
          <a:p>
            <a:pPr indent="-285750" marL="285750">
              <a:buFont typeface="Wingdings" panose="05000000000000000000" pitchFamily="2" charset="2"/>
              <a:buChar char="q"/>
            </a:pPr>
            <a:r>
              <a:rPr dirty="0" sz="2000" lang="en-US"/>
              <a:t>Frontline Workers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flipH="1">
            <a:off x="9906000" y="1455039"/>
            <a:ext cx="209550" cy="243205"/>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lang="en-US"/>
          </a:p>
          <a:p>
            <a:endParaRPr dirty="0" lang="en-US"/>
          </a:p>
          <a:p>
            <a:endParaRPr dirty="0" lang="en-US"/>
          </a:p>
          <a:p>
            <a:endParaRPr dirty="0" lang="en-US"/>
          </a:p>
          <a:p>
            <a:endParaRPr dirty="0" lang="en-US"/>
          </a:p>
          <a:p>
            <a:endParaRPr dirty="0" lang="en-US"/>
          </a:p>
          <a:p>
            <a:endParaRPr dirty="0" lang="en-US"/>
          </a:p>
          <a:p>
            <a:endParaRPr dirty="0" lang="en-US"/>
          </a:p>
          <a:p>
            <a:endParaRPr dirty="0" lang="en-US"/>
          </a:p>
          <a:p>
            <a:pPr indent="-285750" marL="285750">
              <a:buFont typeface="Arial" panose="020B0604020202020204" pitchFamily="34" charset="0"/>
              <a:buChar char="•"/>
            </a:pPr>
            <a:endParaRPr dirty="0"/>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TextBox 9"/>
          <p:cNvSpPr txBox="1"/>
          <p:nvPr/>
        </p:nvSpPr>
        <p:spPr>
          <a:xfrm>
            <a:off x="3124200" y="1552635"/>
            <a:ext cx="6094476" cy="4434840"/>
          </a:xfrm>
          <a:prstGeom prst="rect"/>
          <a:noFill/>
        </p:spPr>
        <p:txBody>
          <a:bodyPr wrap="square">
            <a:spAutoFit/>
          </a:bodyPr>
          <a:p>
            <a:r>
              <a:rPr b="1" dirty="0" sz="1600" lang="en-US"/>
              <a:t>Conditional format:</a:t>
            </a:r>
          </a:p>
          <a:p>
            <a:pPr indent="-285750" marL="285750">
              <a:buFont typeface="Wingdings" panose="05000000000000000000" pitchFamily="2" charset="2"/>
              <a:buChar char="Ø"/>
            </a:pPr>
            <a:r>
              <a:rPr dirty="0" sz="1600" lang="en-US"/>
              <a:t>Formula :</a:t>
            </a:r>
          </a:p>
          <a:p>
            <a:r>
              <a:rPr dirty="0" sz="1600" lang="en-US">
                <a:solidFill>
                  <a:srgbClr val="FF0000"/>
                </a:solidFill>
              </a:rPr>
              <a:t>IFS=Z8&gt;=5”VERY HIGH”,Z8&gt;=4,”HIGH”,Z8&gt;=3,”MED,”TRUE,LOW)</a:t>
            </a:r>
          </a:p>
          <a:p>
            <a:pPr indent="-285750" marL="285750">
              <a:buFont typeface="Wingdings" panose="05000000000000000000" pitchFamily="2" charset="2"/>
              <a:buChar char="Ø"/>
            </a:pPr>
            <a:r>
              <a:rPr dirty="0" sz="1600" lang="en-US"/>
              <a:t>FILTER</a:t>
            </a:r>
          </a:p>
          <a:p>
            <a:r>
              <a:rPr dirty="0" sz="1600" lang="en-US"/>
              <a:t>click conditional formatting</a:t>
            </a:r>
          </a:p>
          <a:p>
            <a:r>
              <a:rPr dirty="0" sz="1600" lang="en-US" err="1"/>
              <a:t>clickhighlight</a:t>
            </a:r>
            <a:r>
              <a:rPr dirty="0" sz="1600" lang="en-US"/>
              <a:t> cell rules</a:t>
            </a:r>
          </a:p>
          <a:p>
            <a:r>
              <a:rPr dirty="0" sz="1600" lang="en-US"/>
              <a:t>click more rules</a:t>
            </a:r>
          </a:p>
          <a:p>
            <a:r>
              <a:rPr dirty="0" sz="1600" lang="en-US"/>
              <a:t>click </a:t>
            </a:r>
            <a:r>
              <a:rPr dirty="0" sz="1600" lang="en-US" err="1"/>
              <a:t>option"blanks</a:t>
            </a:r>
            <a:r>
              <a:rPr dirty="0" sz="1600" lang="en-US"/>
              <a:t>"</a:t>
            </a:r>
          </a:p>
          <a:p>
            <a:r>
              <a:rPr dirty="0" sz="1600" lang="en-US"/>
              <a:t>click Format only cell that contain</a:t>
            </a:r>
          </a:p>
          <a:p>
            <a:r>
              <a:rPr dirty="0" sz="1600" lang="en-US"/>
              <a:t>click "blank"</a:t>
            </a:r>
          </a:p>
          <a:p>
            <a:r>
              <a:rPr dirty="0" sz="1600" lang="en-US"/>
              <a:t>choose font fill </a:t>
            </a:r>
            <a:r>
              <a:rPr dirty="0" sz="1600" lang="en-US" err="1"/>
              <a:t>colour</a:t>
            </a:r>
            <a:r>
              <a:rPr dirty="0" sz="1600" lang="en-US"/>
              <a:t> "RED"</a:t>
            </a:r>
          </a:p>
          <a:p>
            <a:r>
              <a:rPr dirty="0" sz="1600" lang="en-US"/>
              <a:t>click filter option :</a:t>
            </a:r>
            <a:r>
              <a:rPr dirty="0" sz="1600" lang="en-US" err="1"/>
              <a:t>colour</a:t>
            </a:r>
            <a:r>
              <a:rPr dirty="0" sz="1600" lang="en-US"/>
              <a:t> </a:t>
            </a:r>
          </a:p>
          <a:p>
            <a:r>
              <a:rPr dirty="0" sz="1600" lang="en-US"/>
              <a:t>Missing value remove</a:t>
            </a:r>
          </a:p>
          <a:p>
            <a:r>
              <a:rPr dirty="0" sz="1600" lang="en-US"/>
              <a:t>click the filter option(by choosing </a:t>
            </a:r>
            <a:r>
              <a:rPr dirty="0" sz="1600" lang="en-US" err="1"/>
              <a:t>colour"red</a:t>
            </a:r>
            <a:r>
              <a:rPr dirty="0" sz="1600" lang="en-US"/>
              <a:t>")(no fill)</a:t>
            </a:r>
          </a:p>
          <a:p>
            <a:pPr indent="-285750" marL="285750">
              <a:buFont typeface="Wingdings" panose="05000000000000000000" pitchFamily="2" charset="2"/>
              <a:buChar char="Ø"/>
            </a:pPr>
            <a:r>
              <a:rPr dirty="0" sz="1600" lang="en-US"/>
              <a:t>PIVOT SUMMARY</a:t>
            </a:r>
          </a:p>
          <a:p>
            <a:r>
              <a:rPr dirty="0" sz="1600" lang="en-US"/>
              <a:t>insert a pivot table by selecting your data range</a:t>
            </a:r>
          </a:p>
          <a:p>
            <a:r>
              <a:rPr dirty="0" sz="1600" lang="en-US"/>
              <a:t>common </a:t>
            </a:r>
            <a:r>
              <a:rPr dirty="0" sz="1600" lang="en-US" err="1"/>
              <a:t>structure:rows</a:t>
            </a:r>
            <a:r>
              <a:rPr dirty="0" sz="1600" lang="en-US"/>
              <a:t>(employee name\</a:t>
            </a:r>
            <a:r>
              <a:rPr dirty="0" sz="1600" lang="en-US" err="1"/>
              <a:t>department,coloumns</a:t>
            </a:r>
            <a:r>
              <a:rPr dirty="0" sz="1600" lang="en-US"/>
              <a:t>(KPIs),values(performance score)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8" name="Title 1"/>
          <p:cNvSpPr>
            <a:spLocks noGrp="1"/>
          </p:cNvSpPr>
          <p:nvPr>
            <p:ph type="title"/>
          </p:nvPr>
        </p:nvSpPr>
        <p:spPr>
          <a:xfrm>
            <a:off x="533400" y="457200"/>
            <a:ext cx="10757535" cy="723901"/>
          </a:xfrm>
        </p:spPr>
        <p:txBody>
          <a:bodyPr/>
          <a:p>
            <a:r>
              <a:rPr dirty="0" lang="en-IN"/>
              <a:t>Dataset Description</a:t>
            </a:r>
          </a:p>
        </p:txBody>
      </p:sp>
      <p:sp>
        <p:nvSpPr>
          <p:cNvPr id="1048689" name="TextBox 3"/>
          <p:cNvSpPr txBox="1"/>
          <p:nvPr/>
        </p:nvSpPr>
        <p:spPr>
          <a:xfrm>
            <a:off x="914400" y="1676400"/>
            <a:ext cx="8386572" cy="2491741"/>
          </a:xfrm>
          <a:prstGeom prst="rect"/>
          <a:noFill/>
        </p:spPr>
        <p:txBody>
          <a:bodyPr wrap="square">
            <a:spAutoFit/>
          </a:bodyPr>
          <a:p>
            <a:pPr indent="-285750" marL="285750">
              <a:buFont typeface="Arial" panose="020B0604020202020204" pitchFamily="34" charset="0"/>
              <a:buChar char="•"/>
            </a:pPr>
            <a:r>
              <a:rPr dirty="0" lang="en-US"/>
              <a:t>Employee data set-downloading in "</a:t>
            </a:r>
            <a:r>
              <a:rPr dirty="0" lang="en-US">
                <a:highlight>
                  <a:srgbClr val="FFFF00"/>
                </a:highlight>
              </a:rPr>
              <a:t>NAN MUDHALVAN"</a:t>
            </a:r>
            <a:r>
              <a:rPr dirty="0" lang="en-US"/>
              <a:t> dashboard</a:t>
            </a:r>
          </a:p>
          <a:p>
            <a:pPr indent="-285750" marL="285750">
              <a:buFont typeface="Arial" panose="020B0604020202020204" pitchFamily="34" charset="0"/>
              <a:buChar char="•"/>
            </a:pPr>
            <a:r>
              <a:rPr dirty="0" lang="en-US"/>
              <a:t>Employee Id-numerical values</a:t>
            </a:r>
          </a:p>
          <a:p>
            <a:pPr indent="-285750" marL="285750">
              <a:buFont typeface="Arial" panose="020B0604020202020204" pitchFamily="34" charset="0"/>
              <a:buChar char="•"/>
            </a:pPr>
            <a:r>
              <a:rPr dirty="0" lang="en-US"/>
              <a:t>Employee first name and last name</a:t>
            </a:r>
          </a:p>
          <a:p>
            <a:pPr indent="-285750" marL="285750">
              <a:buFont typeface="Arial" panose="020B0604020202020204" pitchFamily="34" charset="0"/>
              <a:buChar char="•"/>
            </a:pPr>
            <a:r>
              <a:rPr dirty="0" lang="en-US"/>
              <a:t>Employee type</a:t>
            </a:r>
          </a:p>
          <a:p>
            <a:pPr indent="-285750" marL="285750">
              <a:buFont typeface="Arial" panose="020B0604020202020204" pitchFamily="34" charset="0"/>
              <a:buChar char="•"/>
            </a:pPr>
            <a:r>
              <a:rPr dirty="0" lang="en-US"/>
              <a:t>Employee performance level</a:t>
            </a:r>
          </a:p>
          <a:p>
            <a:pPr indent="-285750" marL="285750">
              <a:buFont typeface="Arial" panose="020B0604020202020204" pitchFamily="34" charset="0"/>
              <a:buChar char="•"/>
            </a:pPr>
            <a:r>
              <a:rPr dirty="0" lang="en-US"/>
              <a:t>Employee gender-</a:t>
            </a:r>
            <a:r>
              <a:rPr dirty="0" lang="en-US" err="1"/>
              <a:t>male,female</a:t>
            </a:r>
            <a:endParaRPr dirty="0" lang="en-US"/>
          </a:p>
          <a:p>
            <a:pPr indent="-285750" marL="285750">
              <a:buFont typeface="Arial" panose="020B0604020202020204" pitchFamily="34" charset="0"/>
              <a:buChar char="•"/>
            </a:pPr>
            <a:r>
              <a:rPr dirty="0" lang="en-US"/>
              <a:t>Employee rating-numerical values(value changing based on employee performance level like( "HIGH,MED,LOW")</a:t>
            </a:r>
          </a:p>
          <a:p>
            <a:pPr indent="-285750" marL="285750">
              <a:buFont typeface="Arial" panose="020B0604020202020204" pitchFamily="34" charset="0"/>
              <a:buChar char="•"/>
            </a:pPr>
            <a:r>
              <a:rPr dirty="0" lang="en-US"/>
              <a:t>EXAMPLE:MED=4,HIGH=5,LOW=2,3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flipH="1">
            <a:off x="9534524" y="1695450"/>
            <a:ext cx="21907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9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817176" y="1675141"/>
            <a:ext cx="8993574" cy="1077218"/>
          </a:xfrm>
          <a:prstGeom prst="rect"/>
          <a:noFill/>
        </p:spPr>
        <p:txBody>
          <a:bodyPr wrap="square">
            <a:spAutoFit/>
          </a:bodyPr>
          <a:p>
            <a:r>
              <a:rPr dirty="0" sz="3200" lang="en-US"/>
              <a:t>performance level=IFS(Z8&gt;=5,"VERY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kamesh J</cp:lastModifiedBy>
  <dcterms:created xsi:type="dcterms:W3CDTF">2024-03-29T04:07:22Z</dcterms:created>
  <dcterms:modified xsi:type="dcterms:W3CDTF">2024-09-05T14:30:20Z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ea35eb447c9f474e85972dee5ea9bda3</vt:lpwstr>
  </property>
</Properties>
</file>