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60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cy="10287000" cx="18288000"/>
  <p:notesSz cx="6858000" cy="9144000"/>
  <p:embeddedFontLst>
    <p:embeddedFont>
      <p:font typeface="Alata" pitchFamily="2" charset="0"/>
      <p:regular r:id="rId15"/>
    </p:embeddedFont>
    <p:embeddedFont>
      <p:font typeface="Atkinson Hyperlegible Bold" pitchFamily="2" charset="0"/>
      <p:regular r:id="rId16"/>
    </p:embeddedFont>
    <p:embeddedFont>
      <p:font typeface="Garet" pitchFamily="2" charset="0"/>
      <p:regular r:id="rId17"/>
    </p:embeddedFont>
    <p:embeddedFont>
      <p:font typeface="Garet Bold" pitchFamily="2" charset="0"/>
      <p:regular r:id="rId18"/>
    </p:embeddedFont>
    <p:embeddedFont>
      <p:font typeface="Lexend Exa" pitchFamily="2" charset="0"/>
      <p:regular r:id="rId19"/>
    </p:embeddedFont>
    <p:embeddedFont>
      <p:font typeface="Liham" pitchFamily="2" charset="0"/>
      <p:regular r:id="rId20"/>
    </p:embeddedFont>
    <p:embeddedFont>
      <p:font typeface="Trebuchet MS" panose="020B0603020202020204" pitchFamily="34" charset="0"/>
      <p:regular r:id="rId21"/>
    </p:embeddedFont>
    <p:embeddedFont>
      <p:font typeface="Trebuchet MS Bold" panose="020B0703020202020204" pitchFamily="34" charset="0"/>
      <p:regular r:id="rId22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894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104889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cs-CZ"/>
          </a:p>
        </p:txBody>
      </p:sp>
      <p:sp>
        <p:nvSpPr>
          <p:cNvPr id="104889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104889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89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/>
        </p:txBody>
      </p:sp>
      <p:sp>
        <p:nvSpPr>
          <p:cNvPr id="104860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10486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/>
        </p:txBody>
      </p:sp>
      <p:sp>
        <p:nvSpPr>
          <p:cNvPr id="10486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/>
        </p:spPr>
        <p:txBody>
          <a:bodyPr bIns="45720" lIns="91440" rIns="91440" rtlCol="0" tIns="45720" vert="horz"/>
          <a:p>
            <a:r>
              <a:rPr lang="en-US"/>
              <a:t>1</a:t>
            </a:r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/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8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39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8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6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84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5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8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69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7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7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7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7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7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8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8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8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8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8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8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8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4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4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88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8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7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58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859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jpeg"/><Relationship Id="rId6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9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9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584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7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58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8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586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29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587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3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588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31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589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32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590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33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591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34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592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35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593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594" name="Freeform 22"/>
          <p:cNvSpPr/>
          <p:nvPr/>
        </p:nvSpPr>
        <p:spPr>
          <a:xfrm>
            <a:off x="1314448" y="1485900"/>
            <a:ext cx="2614612" cy="2000250"/>
          </a:xfrm>
          <a:custGeom>
            <a:avLst/>
            <a:ahLst/>
            <a:rect l="l" t="t" r="r" b="b"/>
            <a:pathLst>
              <a:path w="2614612" h="2000250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grpSp>
        <p:nvGrpSpPr>
          <p:cNvPr id="36" name="Group 23"/>
          <p:cNvGrpSpPr/>
          <p:nvPr/>
        </p:nvGrpSpPr>
        <p:grpSpPr>
          <a:xfrm>
            <a:off x="5629275" y="1785938"/>
            <a:ext cx="2500312" cy="2157412"/>
            <a:chOff x="0" y="0"/>
            <a:chExt cx="3333750" cy="2876550"/>
          </a:xfrm>
        </p:grpSpPr>
        <p:sp>
          <p:nvSpPr>
            <p:cNvPr id="1048595" name="Freeform 24"/>
            <p:cNvSpPr/>
            <p:nvPr/>
          </p:nvSpPr>
          <p:spPr>
            <a:xfrm>
              <a:off x="0" y="0"/>
              <a:ext cx="3333750" cy="2876550"/>
            </a:xfrm>
            <a:custGeom>
              <a:avLst/>
              <a:ahLst/>
              <a:rect l="l" t="t" r="r" b="b"/>
              <a:pathLst>
                <a:path w="3333750" h="28765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id="37" name="Group 25"/>
          <p:cNvGrpSpPr/>
          <p:nvPr/>
        </p:nvGrpSpPr>
        <p:grpSpPr>
          <a:xfrm>
            <a:off x="5700712" y="7843838"/>
            <a:ext cx="1085850" cy="928688"/>
            <a:chOff x="0" y="0"/>
            <a:chExt cx="1447800" cy="1238250"/>
          </a:xfrm>
        </p:grpSpPr>
        <p:sp>
          <p:nvSpPr>
            <p:cNvPr id="1048596" name="Freeform 26"/>
            <p:cNvSpPr/>
            <p:nvPr/>
          </p:nvSpPr>
          <p:spPr>
            <a:xfrm>
              <a:off x="0" y="0"/>
              <a:ext cx="1447800" cy="1238250"/>
            </a:xfrm>
            <a:custGeom>
              <a:avLst/>
              <a:ahLst/>
              <a:rect l="l" t="t" r="r" b="b"/>
              <a:pathLst>
                <a:path w="1447800" h="123825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1048597" name="Freeform 27"/>
          <p:cNvSpPr/>
          <p:nvPr/>
        </p:nvSpPr>
        <p:spPr>
          <a:xfrm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r="-66666"/>
            </a:stretch>
          </a:blipFill>
        </p:spPr>
      </p:sp>
      <p:sp>
        <p:nvSpPr>
          <p:cNvPr id="1048598" name="TextBox 28"/>
          <p:cNvSpPr txBox="1"/>
          <p:nvPr/>
        </p:nvSpPr>
        <p:spPr>
          <a:xfrm>
            <a:off x="335756" y="300113"/>
            <a:ext cx="14973300" cy="14478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759"/>
              </a:lnSpc>
            </a:pPr>
            <a:r>
              <a:rPr sz="4800" lang="en-US">
                <a:solidFill>
                  <a:srgbClr val="0F0F0F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Employee Data Analysis using Excel </a:t>
            </a:r>
          </a:p>
          <a:p>
            <a:pPr algn="l">
              <a:lnSpc>
                <a:spcPts val="5759"/>
              </a:lnSpc>
            </a:pPr>
            <a:endParaRPr sz="4800" lang="en-US">
              <a:solidFill>
                <a:srgbClr val="0F0F0F"/>
              </a:solidFill>
              <a:latin typeface="Atkinson Hyperlegible Bold"/>
              <a:ea typeface="Atkinson Hyperlegible Bold"/>
              <a:cs typeface="Atkinson Hyperlegible Bold"/>
              <a:sym typeface="Atkinson Hyperlegible Bold"/>
            </a:endParaRPr>
          </a:p>
        </p:txBody>
      </p:sp>
      <p:sp>
        <p:nvSpPr>
          <p:cNvPr id="1048599" name="TextBox 29"/>
          <p:cNvSpPr txBox="1"/>
          <p:nvPr/>
        </p:nvSpPr>
        <p:spPr>
          <a:xfrm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1048600" name="TextBox 30"/>
          <p:cNvSpPr txBox="1"/>
          <p:nvPr/>
        </p:nvSpPr>
        <p:spPr>
          <a:xfrm>
            <a:off x="2621756" y="4714875"/>
            <a:ext cx="13223081" cy="2278888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486"/>
              </a:lnSpc>
            </a:pPr>
            <a:r>
              <a:rPr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STUDENT NAME :</a:t>
            </a:r>
            <a:r>
              <a:rPr dirty="0" sz="3738" lang="en-GB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THI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.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</a:t>
            </a:r>
            <a:endParaRPr dirty="0" sz="3738" lang="en-US" spc="34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4486"/>
              </a:lnSpc>
            </a:pPr>
            <a:r>
              <a:rPr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REGISTER NO      : 312205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6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0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3</a:t>
            </a:r>
            <a:endParaRPr dirty="0" sz="3738" lang="en-US" spc="34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4486"/>
              </a:lnSpc>
            </a:pPr>
            <a:r>
              <a:rPr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DEPARTMENT      : B.COM(G)</a:t>
            </a:r>
          </a:p>
          <a:p>
            <a:pPr algn="l">
              <a:lnSpc>
                <a:spcPts val="4486"/>
              </a:lnSpc>
            </a:pPr>
            <a:r>
              <a:rPr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COLLEGE              : </a:t>
            </a:r>
          </a:p>
        </p:txBody>
      </p:sp>
      <p:sp>
        <p:nvSpPr>
          <p:cNvPr id="1048601" name="TextBox 32"/>
          <p:cNvSpPr txBox="1"/>
          <p:nvPr/>
        </p:nvSpPr>
        <p:spPr>
          <a:xfrm>
            <a:off x="6879431" y="6417708"/>
            <a:ext cx="12728264" cy="109537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SRI MUTHUKUMARAN ARTS &amp;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sz="3600" lang="en-US" spc="32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SCIENCE COLLEGE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79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37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80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38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81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39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82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4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83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41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84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2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8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43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86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44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87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45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88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46" name="Group 22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789" name="Freeform 23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90" name="Freeform 24"/>
          <p:cNvSpPr/>
          <p:nvPr/>
        </p:nvSpPr>
        <p:spPr>
          <a:xfrm>
            <a:off x="2500312" y="9701212"/>
            <a:ext cx="114300" cy="266700"/>
          </a:xfrm>
          <a:custGeom>
            <a:avLst/>
            <a:ah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66666" r="-66666"/>
            </a:stretch>
          </a:blipFill>
        </p:spPr>
      </p:sp>
      <p:grpSp>
        <p:nvGrpSpPr>
          <p:cNvPr id="147" name="Group 25"/>
          <p:cNvGrpSpPr/>
          <p:nvPr/>
        </p:nvGrpSpPr>
        <p:grpSpPr>
          <a:xfrm>
            <a:off x="15087600" y="787712"/>
            <a:ext cx="685800" cy="685800"/>
            <a:chOff x="0" y="0"/>
            <a:chExt cx="914400" cy="914400"/>
          </a:xfrm>
        </p:grpSpPr>
        <p:sp>
          <p:nvSpPr>
            <p:cNvPr id="1048791" name="Freeform 26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1048792" name="TextBox 27"/>
          <p:cNvSpPr txBox="1"/>
          <p:nvPr/>
        </p:nvSpPr>
        <p:spPr>
          <a:xfrm>
            <a:off x="1109662" y="2314575"/>
            <a:ext cx="13356874" cy="5078313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439"/>
              </a:lnSpc>
            </a:pPr>
            <a:r>
              <a:rPr dirty="0" sz="3699" lang="en-US" spc="33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Logisitics</a:t>
            </a:r>
            <a:r>
              <a:rPr dirty="0"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modelling is a process that uses computer system to simulate different scenarios related to transportation o goods.</a:t>
            </a:r>
          </a:p>
          <a:p>
            <a:pPr algn="l">
              <a:lnSpc>
                <a:spcPts val="4439"/>
              </a:lnSpc>
            </a:pPr>
            <a:endParaRPr dirty="0" sz="3699" lang="en-US" spc="33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439"/>
              </a:lnSpc>
              <a:spcBef>
                <a:spcPct val="0"/>
              </a:spcBef>
            </a:pPr>
            <a:r>
              <a:rPr dirty="0"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This helps companies gain a better understanding opportunities for cost saving and efficiency and anticipate future trends </a:t>
            </a:r>
            <a:r>
              <a:rPr dirty="0" sz="3699" lang="en-US" spc="33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efficieny</a:t>
            </a:r>
            <a:r>
              <a:rPr dirty="0"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and anticipate future trends and changes.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endParaRPr dirty="0" sz="3699" lang="en-US" spc="33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93" name="TextBox 28"/>
          <p:cNvSpPr txBox="1"/>
          <p:nvPr/>
        </p:nvSpPr>
        <p:spPr>
          <a:xfrm>
            <a:off x="1109662" y="431005"/>
            <a:ext cx="4955856" cy="11430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sz="7200" lang="en-US" spc="-4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</p:txBody>
      </p:sp>
      <p:sp>
        <p:nvSpPr>
          <p:cNvPr id="1048794" name="AutoShape 29"/>
          <p:cNvSpPr/>
          <p:nvPr/>
        </p:nvSpPr>
        <p:spPr>
          <a:xfrm>
            <a:off x="944913" y="1574005"/>
            <a:ext cx="5394006" cy="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795" name="Freeform 30"/>
          <p:cNvSpPr/>
          <p:nvPr/>
        </p:nvSpPr>
        <p:spPr>
          <a:xfrm>
            <a:off x="749545" y="2504222"/>
            <a:ext cx="279155" cy="279155"/>
          </a:xfrm>
          <a:custGeom>
            <a:avLst/>
            <a:ahLst/>
            <a:rect l="l" t="t" r="r" b="b"/>
            <a:pathLst>
              <a:path w="279155" h="279155">
                <a:moveTo>
                  <a:pt x="0" y="0"/>
                </a:moveTo>
                <a:lnTo>
                  <a:pt x="279155" y="0"/>
                </a:lnTo>
                <a:lnTo>
                  <a:pt x="279155" y="279156"/>
                </a:lnTo>
                <a:lnTo>
                  <a:pt x="0" y="27915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96" name="Freeform 31"/>
          <p:cNvSpPr/>
          <p:nvPr/>
        </p:nvSpPr>
        <p:spPr>
          <a:xfrm>
            <a:off x="749545" y="4735860"/>
            <a:ext cx="279155" cy="279155"/>
          </a:xfrm>
          <a:custGeom>
            <a:avLst/>
            <a:ahLst/>
            <a:rect l="l" t="t" r="r" b="b"/>
            <a:pathLst>
              <a:path w="279155" h="279155">
                <a:moveTo>
                  <a:pt x="0" y="0"/>
                </a:moveTo>
                <a:lnTo>
                  <a:pt x="279155" y="0"/>
                </a:lnTo>
                <a:lnTo>
                  <a:pt x="279155" y="279156"/>
                </a:lnTo>
                <a:lnTo>
                  <a:pt x="0" y="27915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97" name="TextBox 32"/>
          <p:cNvSpPr txBox="1"/>
          <p:nvPr/>
        </p:nvSpPr>
        <p:spPr>
          <a:xfrm>
            <a:off x="16915827" y="9707466"/>
            <a:ext cx="342900" cy="29019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98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50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99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51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800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52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801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53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802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54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80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55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804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5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805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57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806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58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807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59" name="Group 22"/>
          <p:cNvGrpSpPr/>
          <p:nvPr/>
        </p:nvGrpSpPr>
        <p:grpSpPr>
          <a:xfrm>
            <a:off x="10930030" y="542925"/>
            <a:ext cx="471488" cy="485775"/>
            <a:chOff x="0" y="0"/>
            <a:chExt cx="628650" cy="647700"/>
          </a:xfrm>
        </p:grpSpPr>
        <p:sp>
          <p:nvSpPr>
            <p:cNvPr id="1048808" name="Freeform 23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809" name="Freeform 24"/>
          <p:cNvSpPr/>
          <p:nvPr/>
        </p:nvSpPr>
        <p:spPr>
          <a:xfrm>
            <a:off x="2500312" y="9701212"/>
            <a:ext cx="114300" cy="266700"/>
          </a:xfrm>
          <a:custGeom>
            <a:avLst/>
            <a:ah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66666" r="-66666"/>
            </a:stretch>
          </a:blipFill>
        </p:spPr>
      </p:sp>
      <p:sp>
        <p:nvSpPr>
          <p:cNvPr id="1048810" name="TextBox 25"/>
          <p:cNvSpPr txBox="1"/>
          <p:nvPr/>
        </p:nvSpPr>
        <p:spPr>
          <a:xfrm>
            <a:off x="671512" y="766762"/>
            <a:ext cx="7410230" cy="111442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sz="7200" lang="en-US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id="1048811" name="TextBox 26"/>
          <p:cNvSpPr txBox="1"/>
          <p:nvPr/>
        </p:nvSpPr>
        <p:spPr>
          <a:xfrm>
            <a:off x="858357" y="2441349"/>
            <a:ext cx="13872149" cy="65341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June 2024: Net sales of Rs: 22.08 crore a 17.01% increase year over year</a:t>
            </a:r>
          </a:p>
          <a:p>
            <a:pPr algn="l">
              <a:lnSpc>
                <a:spcPts val="4320"/>
              </a:lnSpc>
            </a:pPr>
            <a:endParaRPr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March 2024: Net sales of Rs: 20.05 Crore a 6.77% decrease year over year</a:t>
            </a:r>
          </a:p>
          <a:p>
            <a:pPr algn="l">
              <a:lnSpc>
                <a:spcPts val="4320"/>
              </a:lnSpc>
            </a:pPr>
            <a:endParaRPr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December 2023: Net sales of Rs: 16.25 crore, a 25.04% decrease year over year</a:t>
            </a:r>
          </a:p>
          <a:p>
            <a:pPr algn="l">
              <a:lnSpc>
                <a:spcPts val="4320"/>
              </a:lnSpc>
            </a:pPr>
            <a:endParaRPr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September 2023: Net sales of Rs.16.46 crore, a 13.06% decrease year over year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endParaRPr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812" name="AutoShape 27"/>
          <p:cNvSpPr/>
          <p:nvPr/>
        </p:nvSpPr>
        <p:spPr>
          <a:xfrm>
            <a:off x="335756" y="1881188"/>
            <a:ext cx="5032150" cy="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813" name="Freeform 28"/>
          <p:cNvSpPr/>
          <p:nvPr/>
        </p:nvSpPr>
        <p:spPr>
          <a:xfrm>
            <a:off x="530890" y="2590611"/>
            <a:ext cx="281245" cy="281245"/>
          </a:xfrm>
          <a:custGeom>
            <a:avLst/>
            <a:ah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814" name="TextBox 29"/>
          <p:cNvSpPr txBox="1"/>
          <p:nvPr/>
        </p:nvSpPr>
        <p:spPr>
          <a:xfrm>
            <a:off x="16915827" y="9707466"/>
            <a:ext cx="342900" cy="29019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id="1048815" name="Freeform 30"/>
          <p:cNvSpPr/>
          <p:nvPr/>
        </p:nvSpPr>
        <p:spPr>
          <a:xfrm>
            <a:off x="530890" y="4290755"/>
            <a:ext cx="281245" cy="281245"/>
          </a:xfrm>
          <a:custGeom>
            <a:avLst/>
            <a:ah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816" name="Freeform 31"/>
          <p:cNvSpPr/>
          <p:nvPr/>
        </p:nvSpPr>
        <p:spPr>
          <a:xfrm>
            <a:off x="530890" y="5874415"/>
            <a:ext cx="281245" cy="281245"/>
          </a:xfrm>
          <a:custGeom>
            <a:avLst/>
            <a:ah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817" name="Freeform 32"/>
          <p:cNvSpPr/>
          <p:nvPr/>
        </p:nvSpPr>
        <p:spPr>
          <a:xfrm>
            <a:off x="530890" y="7460585"/>
            <a:ext cx="281245" cy="281245"/>
          </a:xfrm>
          <a:custGeom>
            <a:avLst/>
            <a:ah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pic>
        <p:nvPicPr>
          <p:cNvPr id="2097153" name="Picture 3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4803542" y="8656792"/>
            <a:ext cx="6772386" cy="2088843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818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62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819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63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820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64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821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65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822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66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82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67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824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8" name="Group 16"/>
          <p:cNvGrpSpPr/>
          <p:nvPr/>
        </p:nvGrpSpPr>
        <p:grpSpPr>
          <a:xfrm>
            <a:off x="16558069" y="6000"/>
            <a:ext cx="1884045" cy="10287000"/>
            <a:chOff x="0" y="0"/>
            <a:chExt cx="2512060" cy="13716000"/>
          </a:xfrm>
        </p:grpSpPr>
        <p:sp>
          <p:nvSpPr>
            <p:cNvPr id="1048825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69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826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7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827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828" name="TextBox 22"/>
          <p:cNvSpPr txBox="1"/>
          <p:nvPr/>
        </p:nvSpPr>
        <p:spPr>
          <a:xfrm>
            <a:off x="1132998" y="587691"/>
            <a:ext cx="16022002" cy="10858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sz="7200" lang="en-US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Conclusion</a:t>
            </a:r>
          </a:p>
        </p:txBody>
      </p:sp>
      <p:sp>
        <p:nvSpPr>
          <p:cNvPr id="1048829" name="TextBox 23"/>
          <p:cNvSpPr txBox="1"/>
          <p:nvPr/>
        </p:nvSpPr>
        <p:spPr>
          <a:xfrm>
            <a:off x="1333631" y="2381250"/>
            <a:ext cx="12439519" cy="43624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Logistics management is a vital part of modern business operation it can help business and improve efficiency reduce costs, and enhance customer experiencce here are some logistics companies in india </a:t>
            </a:r>
          </a:p>
          <a:p>
            <a:pPr algn="l">
              <a:lnSpc>
                <a:spcPts val="4320"/>
              </a:lnSpc>
            </a:pPr>
            <a:endParaRPr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 conclusion logistics management is a critical component of modern business operation, and its importances cannot be overstated.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endParaRPr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830" name="AutoShape 24"/>
          <p:cNvSpPr/>
          <p:nvPr/>
        </p:nvSpPr>
        <p:spPr>
          <a:xfrm flipV="1">
            <a:off x="1132998" y="1673541"/>
            <a:ext cx="4730644" cy="1905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831" name="Freeform 25"/>
          <p:cNvSpPr/>
          <p:nvPr/>
        </p:nvSpPr>
        <p:spPr>
          <a:xfrm>
            <a:off x="848757" y="2514892"/>
            <a:ext cx="359887" cy="359887"/>
          </a:xfrm>
          <a:custGeom>
            <a:avLst/>
            <a:ahLst/>
            <a:rect l="l" t="t" r="r" b="b"/>
            <a:pathLst>
              <a:path w="359887" h="359887">
                <a:moveTo>
                  <a:pt x="0" y="0"/>
                </a:moveTo>
                <a:lnTo>
                  <a:pt x="359886" y="0"/>
                </a:lnTo>
                <a:lnTo>
                  <a:pt x="359886" y="359887"/>
                </a:lnTo>
                <a:lnTo>
                  <a:pt x="0" y="35988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832" name="Freeform 26"/>
          <p:cNvSpPr/>
          <p:nvPr/>
        </p:nvSpPr>
        <p:spPr>
          <a:xfrm>
            <a:off x="848757" y="5206444"/>
            <a:ext cx="359887" cy="359887"/>
          </a:xfrm>
          <a:custGeom>
            <a:avLst/>
            <a:ahLst/>
            <a:rect l="l" t="t" r="r" b="b"/>
            <a:pathLst>
              <a:path w="359887" h="359887">
                <a:moveTo>
                  <a:pt x="0" y="0"/>
                </a:moveTo>
                <a:lnTo>
                  <a:pt x="359886" y="0"/>
                </a:lnTo>
                <a:lnTo>
                  <a:pt x="359886" y="359887"/>
                </a:lnTo>
                <a:lnTo>
                  <a:pt x="0" y="35988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833" name="AutoShape 27"/>
          <p:cNvSpPr/>
          <p:nvPr/>
        </p:nvSpPr>
        <p:spPr>
          <a:xfrm>
            <a:off x="4307271" y="7817644"/>
            <a:ext cx="6492240" cy="0"/>
          </a:xfrm>
          <a:prstGeom prst="line"/>
          <a:ln w="38100" cap="flat">
            <a:solidFill>
              <a:srgbClr val="000000"/>
            </a:solidFill>
            <a:prstDash val="solid"/>
            <a:headEnd type="arrow" w="med" len="sm"/>
            <a:tailEnd type="arrow" w="med" len="sm"/>
          </a:ln>
        </p:spPr>
      </p:sp>
      <p:sp>
        <p:nvSpPr>
          <p:cNvPr id="1048834" name="Freeform 28"/>
          <p:cNvSpPr/>
          <p:nvPr/>
        </p:nvSpPr>
        <p:spPr>
          <a:xfrm>
            <a:off x="11863642" y="6962202"/>
            <a:ext cx="481746" cy="488857"/>
          </a:xfrm>
          <a:custGeom>
            <a:avLst/>
            <a:ahLst/>
            <a:rect l="l" t="t" r="r" b="b"/>
            <a:pathLst>
              <a:path w="481746" h="488857">
                <a:moveTo>
                  <a:pt x="0" y="0"/>
                </a:moveTo>
                <a:lnTo>
                  <a:pt x="481746" y="0"/>
                </a:lnTo>
                <a:lnTo>
                  <a:pt x="481746" y="488857"/>
                </a:lnTo>
                <a:lnTo>
                  <a:pt x="0" y="48885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835" name="Freeform 29"/>
          <p:cNvSpPr/>
          <p:nvPr/>
        </p:nvSpPr>
        <p:spPr>
          <a:xfrm>
            <a:off x="11863642" y="7669562"/>
            <a:ext cx="145928" cy="148082"/>
          </a:xfrm>
          <a:custGeom>
            <a:avLst/>
            <a:ahLst/>
            <a:rect l="l" t="t" r="r" b="b"/>
            <a:pathLst>
              <a:path w="145928" h="148082">
                <a:moveTo>
                  <a:pt x="0" y="0"/>
                </a:moveTo>
                <a:lnTo>
                  <a:pt x="145928" y="0"/>
                </a:lnTo>
                <a:lnTo>
                  <a:pt x="145928" y="148082"/>
                </a:lnTo>
                <a:lnTo>
                  <a:pt x="0" y="14808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836" name="Freeform 30"/>
          <p:cNvSpPr/>
          <p:nvPr/>
        </p:nvSpPr>
        <p:spPr>
          <a:xfrm>
            <a:off x="-7144" y="7429500"/>
            <a:ext cx="2257014" cy="3118990"/>
          </a:xfrm>
          <a:custGeom>
            <a:avLst/>
            <a:ahLst/>
            <a:rect l="l" t="t" r="r" b="b"/>
            <a:pathLst>
              <a:path w="2257014" h="3118990">
                <a:moveTo>
                  <a:pt x="0" y="0"/>
                </a:moveTo>
                <a:lnTo>
                  <a:pt x="2257015" y="0"/>
                </a:lnTo>
                <a:lnTo>
                  <a:pt x="2257015" y="3118990"/>
                </a:lnTo>
                <a:lnTo>
                  <a:pt x="0" y="31189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837" name="Freeform 31"/>
          <p:cNvSpPr/>
          <p:nvPr/>
        </p:nvSpPr>
        <p:spPr>
          <a:xfrm>
            <a:off x="16130793" y="-244211"/>
            <a:ext cx="2257014" cy="3118990"/>
          </a:xfrm>
          <a:custGeom>
            <a:avLst/>
            <a:ahLst/>
            <a:rect l="l" t="t" r="r" b="b"/>
            <a:pathLst>
              <a:path w="2257014" h="3118990">
                <a:moveTo>
                  <a:pt x="0" y="0"/>
                </a:moveTo>
                <a:lnTo>
                  <a:pt x="2257014" y="0"/>
                </a:lnTo>
                <a:lnTo>
                  <a:pt x="2257014" y="3118990"/>
                </a:lnTo>
                <a:lnTo>
                  <a:pt x="0" y="31189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1048608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ahLst/>
              <a:rect l="l" t="t" r="r" b="b"/>
              <a:pathLst>
                <a:path w="24384000" h="13716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1048609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ah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grpSp>
        <p:nvGrpSpPr>
          <p:cNvPr id="44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10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45" name="Group 7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11" name="Freeform 8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46" name="Group 9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1048612" name="Freeform 10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47" name="Group 11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613" name="Freeform 12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14" name="TextBox 13"/>
          <p:cNvSpPr txBox="1"/>
          <p:nvPr/>
        </p:nvSpPr>
        <p:spPr>
          <a:xfrm>
            <a:off x="1917723" y="1019175"/>
            <a:ext cx="8597877" cy="98107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sz="6375" lang="en-US" spc="7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PROJECT TITLE</a:t>
            </a:r>
          </a:p>
        </p:txBody>
      </p:sp>
      <p:sp>
        <p:nvSpPr>
          <p:cNvPr id="1048615" name="Freeform 14"/>
          <p:cNvSpPr/>
          <p:nvPr/>
        </p:nvSpPr>
        <p:spPr>
          <a:xfrm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r="-66666"/>
            </a:stretch>
          </a:blipFill>
        </p:spPr>
      </p:sp>
      <p:sp>
        <p:nvSpPr>
          <p:cNvPr id="1048616" name="Freeform 15"/>
          <p:cNvSpPr/>
          <p:nvPr/>
        </p:nvSpPr>
        <p:spPr>
          <a:xfrm>
            <a:off x="700088" y="9615488"/>
            <a:ext cx="5557838" cy="442912"/>
          </a:xfrm>
          <a:custGeom>
            <a:avLst/>
            <a:ah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t="-124" b="-124"/>
            </a:stretch>
          </a:blipFill>
        </p:spPr>
      </p:sp>
      <p:sp>
        <p:nvSpPr>
          <p:cNvPr id="1048617" name="TextBox 16"/>
          <p:cNvSpPr txBox="1"/>
          <p:nvPr/>
        </p:nvSpPr>
        <p:spPr>
          <a:xfrm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id="1048618" name="TextBox 17"/>
          <p:cNvSpPr txBox="1"/>
          <p:nvPr/>
        </p:nvSpPr>
        <p:spPr>
          <a:xfrm>
            <a:off x="1917723" y="3230626"/>
            <a:ext cx="12706962" cy="20002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920"/>
              </a:lnSpc>
            </a:pPr>
            <a:r>
              <a:rPr sz="6600" lang="en-US">
                <a:solidFill>
                  <a:srgbClr val="0F0F0F"/>
                </a:solidFill>
                <a:latin typeface="Garet Bold"/>
                <a:ea typeface="Garet Bold"/>
                <a:cs typeface="Garet Bold"/>
                <a:sym typeface="Garet Bold"/>
              </a:rPr>
              <a:t>Employee Performance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2"/>
          <p:cNvGrpSpPr/>
          <p:nvPr/>
        </p:nvGrpSpPr>
        <p:grpSpPr>
          <a:xfrm>
            <a:off x="-434569" y="7843"/>
            <a:ext cx="18722570" cy="10287000"/>
            <a:chOff x="0" y="0"/>
            <a:chExt cx="24963426" cy="13716000"/>
          </a:xfrm>
        </p:grpSpPr>
        <p:sp>
          <p:nvSpPr>
            <p:cNvPr id="1048619" name="Freeform 3"/>
            <p:cNvSpPr/>
            <p:nvPr/>
          </p:nvSpPr>
          <p:spPr>
            <a:xfrm>
              <a:off x="0" y="0"/>
              <a:ext cx="24963374" cy="13716000"/>
            </a:xfrm>
            <a:custGeom>
              <a:avLst/>
              <a:ahLst/>
              <a:rect l="l" t="t" r="r" b="b"/>
              <a:pathLst>
                <a:path w="24963374" h="13716000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1048620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ah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grpSp>
        <p:nvGrpSpPr>
          <p:cNvPr id="50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21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622" name="TextBox 7"/>
          <p:cNvSpPr txBox="1"/>
          <p:nvPr/>
        </p:nvSpPr>
        <p:spPr>
          <a:xfrm>
            <a:off x="1128712" y="9719531"/>
            <a:ext cx="2660333" cy="25908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12"/>
              </a:lnSpc>
            </a:pPr>
            <a:r>
              <a:rPr sz="1650" lang="en-US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sz="1650" lang="en-US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id="51" name="Group 8"/>
          <p:cNvGrpSpPr/>
          <p:nvPr/>
        </p:nvGrpSpPr>
        <p:grpSpPr>
          <a:xfrm>
            <a:off x="11044238" y="671512"/>
            <a:ext cx="542925" cy="542925"/>
            <a:chOff x="0" y="0"/>
            <a:chExt cx="723900" cy="723900"/>
          </a:xfrm>
        </p:grpSpPr>
        <p:sp>
          <p:nvSpPr>
            <p:cNvPr id="1048623" name="Freeform 9"/>
            <p:cNvSpPr/>
            <p:nvPr/>
          </p:nvSpPr>
          <p:spPr>
            <a:xfrm>
              <a:off x="0" y="0"/>
              <a:ext cx="723900" cy="723900"/>
            </a:xfrm>
            <a:custGeom>
              <a:avLst/>
              <a:ah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id="1048624" name="Freeform 10"/>
          <p:cNvSpPr/>
          <p:nvPr/>
        </p:nvSpPr>
        <p:spPr>
          <a:xfrm>
            <a:off x="16516350" y="8415338"/>
            <a:ext cx="971550" cy="971550"/>
          </a:xfrm>
          <a:custGeom>
            <a:avLst/>
            <a:ahLst/>
            <a:rect l="l" t="t" r="r" b="b"/>
            <a:pathLst>
              <a:path w="971550" h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625" name="Freeform 11"/>
          <p:cNvSpPr/>
          <p:nvPr/>
        </p:nvSpPr>
        <p:spPr>
          <a:xfrm>
            <a:off x="16030575" y="9201150"/>
            <a:ext cx="371475" cy="371475"/>
          </a:xfrm>
          <a:custGeom>
            <a:avLst/>
            <a:ahLst/>
            <a:rect l="l" t="t" r="r" b="b"/>
            <a:pathLst>
              <a:path w="371475" h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26" name="Freeform 12"/>
          <p:cNvSpPr/>
          <p:nvPr/>
        </p:nvSpPr>
        <p:spPr>
          <a:xfrm>
            <a:off x="700088" y="9615488"/>
            <a:ext cx="5557838" cy="442912"/>
          </a:xfrm>
          <a:custGeom>
            <a:avLst/>
            <a:ah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 t="-124" b="-124"/>
            </a:stretch>
          </a:blipFill>
        </p:spPr>
      </p:sp>
      <p:sp>
        <p:nvSpPr>
          <p:cNvPr id="1048627" name="Freeform 13"/>
          <p:cNvSpPr/>
          <p:nvPr/>
        </p:nvSpPr>
        <p:spPr>
          <a:xfrm>
            <a:off x="282305" y="4468513"/>
            <a:ext cx="3355673" cy="5826329"/>
          </a:xfrm>
          <a:custGeom>
            <a:avLst/>
            <a:ahLst/>
            <a:rect l="l" t="t" r="r" b="b"/>
            <a:pathLst>
              <a:path w="3355673" h="5826329">
                <a:moveTo>
                  <a:pt x="0" y="0"/>
                </a:moveTo>
                <a:lnTo>
                  <a:pt x="3355673" y="0"/>
                </a:lnTo>
                <a:lnTo>
                  <a:pt x="3355673" y="5826330"/>
                </a:lnTo>
                <a:lnTo>
                  <a:pt x="0" y="582633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 l="-3" r="-3"/>
            </a:stretch>
          </a:blipFill>
        </p:spPr>
      </p:sp>
      <p:sp>
        <p:nvSpPr>
          <p:cNvPr id="1048628" name="TextBox 14"/>
          <p:cNvSpPr txBox="1"/>
          <p:nvPr/>
        </p:nvSpPr>
        <p:spPr>
          <a:xfrm>
            <a:off x="3789045" y="490537"/>
            <a:ext cx="8765138" cy="10858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sz="7200" lang="en-US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AGENDA</a:t>
            </a:r>
          </a:p>
        </p:txBody>
      </p:sp>
      <p:sp>
        <p:nvSpPr>
          <p:cNvPr id="1048629" name="TextBox 15"/>
          <p:cNvSpPr txBox="1"/>
          <p:nvPr/>
        </p:nvSpPr>
        <p:spPr>
          <a:xfrm>
            <a:off x="3637978" y="1907222"/>
            <a:ext cx="8483433" cy="8090438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808"/>
              </a:lnSpc>
            </a:pP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Problem Statement</a:t>
            </a: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Project Overview</a:t>
            </a: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End Users</a:t>
            </a: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Our Solution and Proposition</a:t>
            </a: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Dataset Description</a:t>
            </a: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Modelling Approach</a:t>
            </a: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Results and Discussion</a:t>
            </a: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Conclusion</a:t>
            </a:r>
          </a:p>
          <a:p>
            <a:pPr algn="l" indent="-438003" lvl="1" marL="876007">
              <a:lnSpc>
                <a:spcPts val="5808"/>
              </a:lnSpc>
            </a:pPr>
            <a:endParaRPr sz="4840" lang="en-US">
              <a:solidFill>
                <a:srgbClr val="0D0D0D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048630" name="AutoShape 16"/>
          <p:cNvSpPr/>
          <p:nvPr/>
        </p:nvSpPr>
        <p:spPr>
          <a:xfrm>
            <a:off x="4055760" y="1762966"/>
            <a:ext cx="4404329" cy="7843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31" name="TextBox 17"/>
          <p:cNvSpPr txBox="1"/>
          <p:nvPr/>
        </p:nvSpPr>
        <p:spPr>
          <a:xfrm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32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5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33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55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34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56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35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57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36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58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37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59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38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60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39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61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40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62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4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63" name="Group 22"/>
          <p:cNvGrpSpPr/>
          <p:nvPr/>
        </p:nvGrpSpPr>
        <p:grpSpPr>
          <a:xfrm>
            <a:off x="328612" y="306410"/>
            <a:ext cx="685800" cy="685800"/>
            <a:chOff x="0" y="0"/>
            <a:chExt cx="914400" cy="914400"/>
          </a:xfrm>
        </p:grpSpPr>
        <p:sp>
          <p:nvSpPr>
            <p:cNvPr id="1048642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64" name="Group 24"/>
          <p:cNvGrpSpPr/>
          <p:nvPr/>
        </p:nvGrpSpPr>
        <p:grpSpPr>
          <a:xfrm>
            <a:off x="400050" y="1243741"/>
            <a:ext cx="271462" cy="271462"/>
            <a:chOff x="0" y="0"/>
            <a:chExt cx="361950" cy="361950"/>
          </a:xfrm>
        </p:grpSpPr>
        <p:sp>
          <p:nvSpPr>
            <p:cNvPr id="1048643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44" name="Freeform 26"/>
          <p:cNvSpPr/>
          <p:nvPr/>
        </p:nvSpPr>
        <p:spPr>
          <a:xfrm rot="-872738">
            <a:off x="15901130" y="207295"/>
            <a:ext cx="2218092" cy="2615818"/>
          </a:xfrm>
          <a:custGeom>
            <a:avLst/>
            <a:ahLst/>
            <a:rect l="l" t="t" r="r" b="b"/>
            <a:pathLst>
              <a:path w="2218092" h="2615818">
                <a:moveTo>
                  <a:pt x="0" y="0"/>
                </a:moveTo>
                <a:lnTo>
                  <a:pt x="2218092" y="0"/>
                </a:lnTo>
                <a:lnTo>
                  <a:pt x="2218092" y="2615818"/>
                </a:lnTo>
                <a:lnTo>
                  <a:pt x="0" y="261581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21" r="-21"/>
            </a:stretch>
          </a:blipFill>
        </p:spPr>
      </p:sp>
      <p:grpSp>
        <p:nvGrpSpPr>
          <p:cNvPr id="65" name="Group 27"/>
          <p:cNvGrpSpPr/>
          <p:nvPr/>
        </p:nvGrpSpPr>
        <p:grpSpPr>
          <a:xfrm>
            <a:off x="12802651" y="419527"/>
            <a:ext cx="446049" cy="459565"/>
            <a:chOff x="0" y="0"/>
            <a:chExt cx="628650" cy="647700"/>
          </a:xfrm>
        </p:grpSpPr>
        <p:sp>
          <p:nvSpPr>
            <p:cNvPr id="1048645" name="Freeform 28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646" name="Freeform 29"/>
          <p:cNvSpPr/>
          <p:nvPr/>
        </p:nvSpPr>
        <p:spPr>
          <a:xfrm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r="-66666"/>
            </a:stretch>
          </a:blipFill>
        </p:spPr>
      </p:sp>
      <p:sp>
        <p:nvSpPr>
          <p:cNvPr id="1048647" name="TextBox 30"/>
          <p:cNvSpPr txBox="1"/>
          <p:nvPr/>
        </p:nvSpPr>
        <p:spPr>
          <a:xfrm>
            <a:off x="1688232" y="2530063"/>
            <a:ext cx="12477824" cy="603504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Transportation management: Inefficient transportation management.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Inventory management issues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Warehouse management concerns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Order fulfillment bottlenecks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Demands prediction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Customers solvency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Competition solvency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Idle cars 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Unknown risks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endParaRPr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8" name="Freeform 31"/>
          <p:cNvSpPr/>
          <p:nvPr/>
        </p:nvSpPr>
        <p:spPr>
          <a:xfrm>
            <a:off x="1251108" y="2692180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49" name="TextBox 32"/>
          <p:cNvSpPr txBox="1"/>
          <p:nvPr/>
        </p:nvSpPr>
        <p:spPr>
          <a:xfrm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id="1048650" name="Freeform 33"/>
          <p:cNvSpPr/>
          <p:nvPr/>
        </p:nvSpPr>
        <p:spPr>
          <a:xfrm>
            <a:off x="1251108" y="3690482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51" name="Freeform 34"/>
          <p:cNvSpPr/>
          <p:nvPr/>
        </p:nvSpPr>
        <p:spPr>
          <a:xfrm>
            <a:off x="1251108" y="4264591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52" name="Freeform 35"/>
          <p:cNvSpPr/>
          <p:nvPr/>
        </p:nvSpPr>
        <p:spPr>
          <a:xfrm>
            <a:off x="1251108" y="4836091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53" name="Freeform 36"/>
          <p:cNvSpPr/>
          <p:nvPr/>
        </p:nvSpPr>
        <p:spPr>
          <a:xfrm>
            <a:off x="1251108" y="5381496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54" name="Freeform 37"/>
          <p:cNvSpPr/>
          <p:nvPr/>
        </p:nvSpPr>
        <p:spPr>
          <a:xfrm>
            <a:off x="1251108" y="5927030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55" name="Freeform 38"/>
          <p:cNvSpPr/>
          <p:nvPr/>
        </p:nvSpPr>
        <p:spPr>
          <a:xfrm>
            <a:off x="1251108" y="6472564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56" name="Freeform 39"/>
          <p:cNvSpPr/>
          <p:nvPr/>
        </p:nvSpPr>
        <p:spPr>
          <a:xfrm>
            <a:off x="1251108" y="7018098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10"/>
                </a:lnTo>
                <a:lnTo>
                  <a:pt x="0" y="30741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57" name="Freeform 40"/>
          <p:cNvSpPr/>
          <p:nvPr/>
        </p:nvSpPr>
        <p:spPr>
          <a:xfrm>
            <a:off x="1251108" y="7529285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58" name="Freeform 41"/>
          <p:cNvSpPr/>
          <p:nvPr/>
        </p:nvSpPr>
        <p:spPr>
          <a:xfrm flipH="1">
            <a:off x="11165774" y="3297714"/>
            <a:ext cx="6192090" cy="6964518"/>
          </a:xfrm>
          <a:custGeom>
            <a:avLst/>
            <a:ahLst/>
            <a:rect l="l" t="t" r="r" b="b"/>
            <a:pathLst>
              <a:path w="6192090" h="6964518">
                <a:moveTo>
                  <a:pt x="6192090" y="0"/>
                </a:moveTo>
                <a:lnTo>
                  <a:pt x="0" y="0"/>
                </a:lnTo>
                <a:lnTo>
                  <a:pt x="0" y="6964518"/>
                </a:lnTo>
                <a:lnTo>
                  <a:pt x="6192090" y="6964518"/>
                </a:lnTo>
                <a:lnTo>
                  <a:pt x="619209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/>
            </a:stretch>
          </a:blipFill>
        </p:spPr>
      </p:sp>
      <p:grpSp>
        <p:nvGrpSpPr>
          <p:cNvPr id="66" name="Group 42"/>
          <p:cNvGrpSpPr/>
          <p:nvPr/>
        </p:nvGrpSpPr>
        <p:grpSpPr>
          <a:xfrm>
            <a:off x="10596402" y="8521288"/>
            <a:ext cx="569372" cy="569372"/>
            <a:chOff x="0" y="0"/>
            <a:chExt cx="812800" cy="812800"/>
          </a:xfrm>
        </p:grpSpPr>
        <p:sp>
          <p:nvSpPr>
            <p:cNvPr id="1048659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ah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7AFE3"/>
            </a:solidFill>
          </p:spPr>
        </p:sp>
        <p:sp>
          <p:nvSpPr>
            <p:cNvPr id="1048660" name="TextBox 44"/>
            <p:cNvSpPr txBox="1"/>
            <p:nvPr/>
          </p:nvSpPr>
          <p:spPr>
            <a:xfrm>
              <a:off x="139700" y="130175"/>
              <a:ext cx="533400" cy="542925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1980"/>
                </a:lnSpc>
              </a:pPr>
            </a:p>
          </p:txBody>
        </p:sp>
      </p:grpSp>
      <p:sp>
        <p:nvSpPr>
          <p:cNvPr id="1048661" name="TextBox 45"/>
          <p:cNvSpPr txBox="1"/>
          <p:nvPr/>
        </p:nvSpPr>
        <p:spPr>
          <a:xfrm>
            <a:off x="1251108" y="869567"/>
            <a:ext cx="8455343" cy="97155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sz="6375" lang="en-US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id="67" name="Group 46"/>
          <p:cNvGrpSpPr/>
          <p:nvPr/>
        </p:nvGrpSpPr>
        <p:grpSpPr>
          <a:xfrm>
            <a:off x="11165774" y="8521288"/>
            <a:ext cx="569372" cy="569372"/>
            <a:chOff x="0" y="0"/>
            <a:chExt cx="812800" cy="812800"/>
          </a:xfrm>
        </p:grpSpPr>
        <p:sp>
          <p:nvSpPr>
            <p:cNvPr id="1048662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ah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7AFE3"/>
            </a:solidFill>
          </p:spPr>
        </p:sp>
        <p:sp>
          <p:nvSpPr>
            <p:cNvPr id="1048663" name="TextBox 48"/>
            <p:cNvSpPr txBox="1"/>
            <p:nvPr/>
          </p:nvSpPr>
          <p:spPr>
            <a:xfrm>
              <a:off x="139700" y="130175"/>
              <a:ext cx="533400" cy="542925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1980"/>
                </a:lnSpc>
              </a:pPr>
            </a:p>
          </p:txBody>
        </p:sp>
      </p:grpSp>
      <p:sp>
        <p:nvSpPr>
          <p:cNvPr id="1048664" name="AutoShape 49"/>
          <p:cNvSpPr/>
          <p:nvPr/>
        </p:nvSpPr>
        <p:spPr>
          <a:xfrm>
            <a:off x="1688232" y="1898902"/>
            <a:ext cx="6492240" cy="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65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70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66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71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6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72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68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73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69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74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70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75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71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7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72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77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73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78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74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79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75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80" name="Group 24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676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77" name="Freeform 26"/>
          <p:cNvSpPr/>
          <p:nvPr/>
        </p:nvSpPr>
        <p:spPr>
          <a:xfrm>
            <a:off x="8771991" y="-178342"/>
            <a:ext cx="2298486" cy="2478152"/>
          </a:xfrm>
          <a:custGeom>
            <a:avLst/>
            <a:ahLst/>
            <a:rect l="l" t="t" r="r" b="b"/>
            <a:pathLst>
              <a:path w="2298486" h="2478152">
                <a:moveTo>
                  <a:pt x="0" y="0"/>
                </a:moveTo>
                <a:lnTo>
                  <a:pt x="2298486" y="0"/>
                </a:lnTo>
                <a:lnTo>
                  <a:pt x="2298486" y="2478152"/>
                </a:lnTo>
                <a:lnTo>
                  <a:pt x="0" y="247815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grpSp>
        <p:nvGrpSpPr>
          <p:cNvPr id="81" name="Group 27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1048678" name="Freeform 28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679" name="Freeform 29"/>
          <p:cNvSpPr/>
          <p:nvPr/>
        </p:nvSpPr>
        <p:spPr>
          <a:xfrm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r="-66666"/>
            </a:stretch>
          </a:blipFill>
        </p:spPr>
      </p:sp>
      <p:grpSp>
        <p:nvGrpSpPr>
          <p:cNvPr id="82" name="Group 30"/>
          <p:cNvGrpSpPr/>
          <p:nvPr/>
        </p:nvGrpSpPr>
        <p:grpSpPr>
          <a:xfrm>
            <a:off x="1714616" y="8358188"/>
            <a:ext cx="471488" cy="485775"/>
            <a:chOff x="0" y="0"/>
            <a:chExt cx="628650" cy="647700"/>
          </a:xfrm>
        </p:grpSpPr>
        <p:sp>
          <p:nvSpPr>
            <p:cNvPr id="1048680" name="Freeform 31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83" name="Group 32"/>
          <p:cNvGrpSpPr/>
          <p:nvPr/>
        </p:nvGrpSpPr>
        <p:grpSpPr>
          <a:xfrm>
            <a:off x="2621756" y="8843962"/>
            <a:ext cx="471488" cy="485775"/>
            <a:chOff x="0" y="0"/>
            <a:chExt cx="628650" cy="647700"/>
          </a:xfrm>
        </p:grpSpPr>
        <p:sp>
          <p:nvSpPr>
            <p:cNvPr id="1048681" name="Freeform 33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17AFE3"/>
            </a:solidFill>
          </p:spPr>
        </p:sp>
      </p:grpSp>
      <p:sp>
        <p:nvSpPr>
          <p:cNvPr id="1048682" name="AutoShape 34"/>
          <p:cNvSpPr/>
          <p:nvPr/>
        </p:nvSpPr>
        <p:spPr>
          <a:xfrm flipV="1">
            <a:off x="1342607" y="2280760"/>
            <a:ext cx="7429384" cy="1905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83" name="Freeform 35"/>
          <p:cNvSpPr/>
          <p:nvPr/>
        </p:nvSpPr>
        <p:spPr>
          <a:xfrm>
            <a:off x="800935" y="2815472"/>
            <a:ext cx="426956" cy="426956"/>
          </a:xfrm>
          <a:custGeom>
            <a:avLst/>
            <a:ahLst/>
            <a:rect l="l" t="t" r="r" b="b"/>
            <a:pathLst>
              <a:path w="426956" h="426956">
                <a:moveTo>
                  <a:pt x="0" y="0"/>
                </a:moveTo>
                <a:lnTo>
                  <a:pt x="426955" y="0"/>
                </a:lnTo>
                <a:lnTo>
                  <a:pt x="426955" y="426956"/>
                </a:lnTo>
                <a:lnTo>
                  <a:pt x="0" y="42695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84" name="TextBox 36"/>
          <p:cNvSpPr txBox="1"/>
          <p:nvPr/>
        </p:nvSpPr>
        <p:spPr>
          <a:xfrm>
            <a:off x="1109662" y="1251425"/>
            <a:ext cx="7895272" cy="9715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sz="6375" lang="en-US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id="1048685" name="TextBox 37"/>
          <p:cNvSpPr txBox="1"/>
          <p:nvPr/>
        </p:nvSpPr>
        <p:spPr>
          <a:xfrm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id="1048686" name="TextBox 38"/>
          <p:cNvSpPr txBox="1"/>
          <p:nvPr/>
        </p:nvSpPr>
        <p:spPr>
          <a:xfrm>
            <a:off x="1424446" y="2681288"/>
            <a:ext cx="8619667" cy="53340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overall process of managing how resources are acquired, stored and transportation to their final destination.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Logistics management involves identifying prospective distributors and suppliers and determining their effectiveness and accessibility.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Logistics managers are referred to as logisticians 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sz="3500" lang="en-US" spc="3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7" name="Freeform 39"/>
          <p:cNvSpPr/>
          <p:nvPr/>
        </p:nvSpPr>
        <p:spPr>
          <a:xfrm>
            <a:off x="800935" y="4358522"/>
            <a:ext cx="426956" cy="426956"/>
          </a:xfrm>
          <a:custGeom>
            <a:avLst/>
            <a:ahLst/>
            <a:rect l="l" t="t" r="r" b="b"/>
            <a:pathLst>
              <a:path w="426956" h="426956">
                <a:moveTo>
                  <a:pt x="0" y="0"/>
                </a:moveTo>
                <a:lnTo>
                  <a:pt x="426955" y="0"/>
                </a:lnTo>
                <a:lnTo>
                  <a:pt x="426955" y="426956"/>
                </a:lnTo>
                <a:lnTo>
                  <a:pt x="0" y="42695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88" name="Freeform 40"/>
          <p:cNvSpPr/>
          <p:nvPr/>
        </p:nvSpPr>
        <p:spPr>
          <a:xfrm>
            <a:off x="800935" y="6615947"/>
            <a:ext cx="426956" cy="426956"/>
          </a:xfrm>
          <a:custGeom>
            <a:avLst/>
            <a:ahLst/>
            <a:rect l="l" t="t" r="r" b="b"/>
            <a:pathLst>
              <a:path w="426956" h="426956">
                <a:moveTo>
                  <a:pt x="0" y="0"/>
                </a:moveTo>
                <a:lnTo>
                  <a:pt x="426955" y="0"/>
                </a:lnTo>
                <a:lnTo>
                  <a:pt x="426955" y="426956"/>
                </a:lnTo>
                <a:lnTo>
                  <a:pt x="0" y="42695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89" name="Freeform 41"/>
          <p:cNvSpPr/>
          <p:nvPr/>
        </p:nvSpPr>
        <p:spPr>
          <a:xfrm flipH="1">
            <a:off x="10715625" y="2700338"/>
            <a:ext cx="3754672" cy="7528165"/>
          </a:xfrm>
          <a:custGeom>
            <a:avLst/>
            <a:ahLst/>
            <a:rect l="l" t="t" r="r" b="b"/>
            <a:pathLst>
              <a:path w="3754672" h="7528165">
                <a:moveTo>
                  <a:pt x="3754672" y="0"/>
                </a:moveTo>
                <a:lnTo>
                  <a:pt x="0" y="0"/>
                </a:lnTo>
                <a:lnTo>
                  <a:pt x="0" y="7528164"/>
                </a:lnTo>
                <a:lnTo>
                  <a:pt x="3754672" y="7528164"/>
                </a:lnTo>
                <a:lnTo>
                  <a:pt x="3754672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90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86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91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87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92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93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89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94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90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95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91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96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92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9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93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98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94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99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95" name="Group 22"/>
          <p:cNvGrpSpPr/>
          <p:nvPr/>
        </p:nvGrpSpPr>
        <p:grpSpPr>
          <a:xfrm>
            <a:off x="400050" y="342900"/>
            <a:ext cx="685800" cy="685800"/>
            <a:chOff x="0" y="0"/>
            <a:chExt cx="914400" cy="914400"/>
          </a:xfrm>
        </p:grpSpPr>
        <p:sp>
          <p:nvSpPr>
            <p:cNvPr id="1048700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96" name="Group 24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1048701" name="Freeform 25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97" name="Group 26"/>
          <p:cNvGrpSpPr/>
          <p:nvPr/>
        </p:nvGrpSpPr>
        <p:grpSpPr>
          <a:xfrm>
            <a:off x="400050" y="1246346"/>
            <a:ext cx="271462" cy="271462"/>
            <a:chOff x="0" y="0"/>
            <a:chExt cx="361950" cy="361950"/>
          </a:xfrm>
        </p:grpSpPr>
        <p:sp>
          <p:nvSpPr>
            <p:cNvPr id="1048702" name="Freeform 27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03" name="Freeform 28"/>
          <p:cNvSpPr/>
          <p:nvPr/>
        </p:nvSpPr>
        <p:spPr>
          <a:xfrm>
            <a:off x="1085850" y="9258300"/>
            <a:ext cx="3271838" cy="728662"/>
          </a:xfrm>
          <a:custGeom>
            <a:avLst/>
            <a:ahLst/>
            <a:rect l="l" t="t" r="r" b="b"/>
            <a:pathLst>
              <a:path w="3271838" h="728662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04" name="Freeform 29"/>
          <p:cNvSpPr/>
          <p:nvPr/>
        </p:nvSpPr>
        <p:spPr>
          <a:xfrm>
            <a:off x="2140343" y="2754015"/>
            <a:ext cx="274935" cy="274935"/>
          </a:xfrm>
          <a:custGeom>
            <a:avLst/>
            <a:ah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05" name="TextBox 30"/>
          <p:cNvSpPr txBox="1"/>
          <p:nvPr/>
        </p:nvSpPr>
        <p:spPr>
          <a:xfrm>
            <a:off x="1893292" y="1372553"/>
            <a:ext cx="7521893" cy="731393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759"/>
              </a:lnSpc>
            </a:pPr>
            <a:r>
              <a:rPr sz="4800" lang="en-US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id="1048706" name="Freeform 31"/>
          <p:cNvSpPr/>
          <p:nvPr/>
        </p:nvSpPr>
        <p:spPr>
          <a:xfrm>
            <a:off x="2140343" y="3293166"/>
            <a:ext cx="274935" cy="274935"/>
          </a:xfrm>
          <a:custGeom>
            <a:avLst/>
            <a:ah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07" name="Freeform 32"/>
          <p:cNvSpPr/>
          <p:nvPr/>
        </p:nvSpPr>
        <p:spPr>
          <a:xfrm>
            <a:off x="2140343" y="3834801"/>
            <a:ext cx="274935" cy="274935"/>
          </a:xfrm>
          <a:custGeom>
            <a:avLst/>
            <a:ah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08" name="Freeform 33"/>
          <p:cNvSpPr/>
          <p:nvPr/>
        </p:nvSpPr>
        <p:spPr>
          <a:xfrm>
            <a:off x="2140343" y="4376436"/>
            <a:ext cx="274935" cy="274935"/>
          </a:xfrm>
          <a:custGeom>
            <a:avLst/>
            <a:ah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09" name="Freeform 34"/>
          <p:cNvSpPr/>
          <p:nvPr/>
        </p:nvSpPr>
        <p:spPr>
          <a:xfrm>
            <a:off x="2140343" y="5006033"/>
            <a:ext cx="274935" cy="274935"/>
          </a:xfrm>
          <a:custGeom>
            <a:avLst/>
            <a:ah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4"/>
                </a:lnTo>
                <a:lnTo>
                  <a:pt x="0" y="27493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10" name="AutoShape 35"/>
          <p:cNvSpPr/>
          <p:nvPr/>
        </p:nvSpPr>
        <p:spPr>
          <a:xfrm flipV="1">
            <a:off x="1893292" y="2142806"/>
            <a:ext cx="7250708" cy="1905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711" name="Freeform 36"/>
          <p:cNvSpPr/>
          <p:nvPr/>
        </p:nvSpPr>
        <p:spPr>
          <a:xfrm>
            <a:off x="671512" y="6217089"/>
            <a:ext cx="7315200" cy="4069911"/>
          </a:xfrm>
          <a:custGeom>
            <a:avLst/>
            <a:ahLst/>
            <a:rect l="l" t="t" r="r" b="b"/>
            <a:pathLst>
              <a:path w="7315200" h="4069911">
                <a:moveTo>
                  <a:pt x="0" y="0"/>
                </a:moveTo>
                <a:lnTo>
                  <a:pt x="7315200" y="0"/>
                </a:lnTo>
                <a:lnTo>
                  <a:pt x="7315200" y="4069911"/>
                </a:lnTo>
                <a:lnTo>
                  <a:pt x="0" y="4069911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712" name="Freeform 37"/>
          <p:cNvSpPr/>
          <p:nvPr/>
        </p:nvSpPr>
        <p:spPr>
          <a:xfrm flipH="1">
            <a:off x="11670259" y="3887807"/>
            <a:ext cx="4665359" cy="6335673"/>
          </a:xfrm>
          <a:custGeom>
            <a:avLst/>
            <a:ahLst/>
            <a:rect l="l" t="t" r="r" b="b"/>
            <a:pathLst>
              <a:path w="4665359" h="6335673">
                <a:moveTo>
                  <a:pt x="4665360" y="0"/>
                </a:moveTo>
                <a:lnTo>
                  <a:pt x="0" y="0"/>
                </a:lnTo>
                <a:lnTo>
                  <a:pt x="0" y="6335673"/>
                </a:lnTo>
                <a:lnTo>
                  <a:pt x="4665360" y="6335673"/>
                </a:lnTo>
                <a:lnTo>
                  <a:pt x="466536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/>
            </a:stretch>
          </a:blipFill>
        </p:spPr>
      </p:sp>
      <p:sp>
        <p:nvSpPr>
          <p:cNvPr id="1048713" name="TextBox 38"/>
          <p:cNvSpPr txBox="1"/>
          <p:nvPr/>
        </p:nvSpPr>
        <p:spPr>
          <a:xfrm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id="1048714" name="TextBox 39"/>
          <p:cNvSpPr txBox="1"/>
          <p:nvPr/>
        </p:nvSpPr>
        <p:spPr>
          <a:xfrm>
            <a:off x="2551668" y="2566987"/>
            <a:ext cx="3102571" cy="3382517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439"/>
              </a:lnSpc>
            </a:pPr>
            <a:r>
              <a:rPr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Blue Dart </a:t>
            </a:r>
          </a:p>
          <a:p>
            <a:pPr algn="l">
              <a:lnSpc>
                <a:spcPts val="4439"/>
              </a:lnSpc>
            </a:pPr>
            <a:r>
              <a:rPr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Ekart Logistics</a:t>
            </a:r>
          </a:p>
          <a:p>
            <a:pPr algn="l">
              <a:lnSpc>
                <a:spcPts val="4439"/>
              </a:lnSpc>
            </a:pPr>
            <a:r>
              <a:rPr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Gait Ltd 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r>
              <a:rPr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Ecom Express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r>
              <a:rPr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Delhivery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endParaRPr sz="3699" lang="en-US" spc="33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5" name="Freeform 41"/>
          <p:cNvSpPr/>
          <p:nvPr/>
        </p:nvSpPr>
        <p:spPr>
          <a:xfrm>
            <a:off x="17393367" y="6761754"/>
            <a:ext cx="293890" cy="293890"/>
          </a:xfrm>
          <a:custGeom>
            <a:avLst/>
            <a:ah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16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00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17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01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18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02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1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3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20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04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21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05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22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0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23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07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24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08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25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09" name="Group 22"/>
          <p:cNvGrpSpPr/>
          <p:nvPr/>
        </p:nvGrpSpPr>
        <p:grpSpPr>
          <a:xfrm>
            <a:off x="435769" y="542925"/>
            <a:ext cx="471488" cy="485775"/>
            <a:chOff x="0" y="0"/>
            <a:chExt cx="628650" cy="647700"/>
          </a:xfrm>
        </p:grpSpPr>
        <p:sp>
          <p:nvSpPr>
            <p:cNvPr id="1048726" name="Freeform 23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727" name="Freeform 24"/>
          <p:cNvSpPr/>
          <p:nvPr/>
        </p:nvSpPr>
        <p:spPr>
          <a:xfrm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66666" r="-66666"/>
            </a:stretch>
          </a:blipFill>
        </p:spPr>
      </p:sp>
      <p:sp>
        <p:nvSpPr>
          <p:cNvPr id="1048728" name="TextBox 25"/>
          <p:cNvSpPr txBox="1"/>
          <p:nvPr/>
        </p:nvSpPr>
        <p:spPr>
          <a:xfrm>
            <a:off x="1126658" y="2915703"/>
            <a:ext cx="12383691" cy="4962897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Know your target customer understand your target </a:t>
            </a:r>
          </a:p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customer in detail</a:t>
            </a:r>
          </a:p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Understand your business your business strengths.</a:t>
            </a:r>
          </a:p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Explain the value explain how your product or </a:t>
            </a:r>
          </a:p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offer value.</a:t>
            </a:r>
          </a:p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Track the market monitor what competitors are doing </a:t>
            </a:r>
          </a:p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Quantify your value your offers </a:t>
            </a:r>
          </a:p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Use interactive content to promote your value proposition.</a:t>
            </a:r>
          </a:p>
          <a:p>
            <a:pPr algn="l">
              <a:lnSpc>
                <a:spcPts val="4320"/>
              </a:lnSpc>
            </a:pPr>
            <a:endParaRPr dirty="0"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9" name="TextBox 26"/>
          <p:cNvSpPr txBox="1"/>
          <p:nvPr/>
        </p:nvSpPr>
        <p:spPr>
          <a:xfrm>
            <a:off x="837248" y="1290637"/>
            <a:ext cx="14644688" cy="85915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6480"/>
              </a:lnSpc>
            </a:pPr>
            <a:r>
              <a:rPr sz="5400" lang="en-US" spc="3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OUR SOLUTION AND ITS VALUE PROPOSITION</a:t>
            </a:r>
          </a:p>
        </p:txBody>
      </p:sp>
      <p:sp>
        <p:nvSpPr>
          <p:cNvPr id="1048730" name="Freeform 27"/>
          <p:cNvSpPr/>
          <p:nvPr/>
        </p:nvSpPr>
        <p:spPr>
          <a:xfrm>
            <a:off x="760311" y="3151236"/>
            <a:ext cx="293890" cy="293890"/>
          </a:xfrm>
          <a:custGeom>
            <a:avLst/>
            <a:ah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89"/>
                </a:lnTo>
                <a:lnTo>
                  <a:pt x="0" y="29388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31" name="Freeform 28"/>
          <p:cNvSpPr/>
          <p:nvPr/>
        </p:nvSpPr>
        <p:spPr>
          <a:xfrm>
            <a:off x="760311" y="4196273"/>
            <a:ext cx="293890" cy="293890"/>
          </a:xfrm>
          <a:custGeom>
            <a:avLst/>
            <a:ah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32" name="Freeform 29"/>
          <p:cNvSpPr/>
          <p:nvPr/>
        </p:nvSpPr>
        <p:spPr>
          <a:xfrm>
            <a:off x="760311" y="4711178"/>
            <a:ext cx="293890" cy="293890"/>
          </a:xfrm>
          <a:custGeom>
            <a:avLst/>
            <a:ah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33" name="Freeform 30"/>
          <p:cNvSpPr/>
          <p:nvPr/>
        </p:nvSpPr>
        <p:spPr>
          <a:xfrm>
            <a:off x="812872" y="5721148"/>
            <a:ext cx="293890" cy="293890"/>
          </a:xfrm>
          <a:custGeom>
            <a:avLst/>
            <a:ah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34" name="Freeform 31"/>
          <p:cNvSpPr/>
          <p:nvPr/>
        </p:nvSpPr>
        <p:spPr>
          <a:xfrm>
            <a:off x="812872" y="6287675"/>
            <a:ext cx="293890" cy="293890"/>
          </a:xfrm>
          <a:custGeom>
            <a:avLst/>
            <a:ah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35" name="Freeform 32"/>
          <p:cNvSpPr/>
          <p:nvPr/>
        </p:nvSpPr>
        <p:spPr>
          <a:xfrm>
            <a:off x="812872" y="6838740"/>
            <a:ext cx="293890" cy="293890"/>
          </a:xfrm>
          <a:custGeom>
            <a:avLst/>
            <a:ah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36" name="AutoShape 33"/>
          <p:cNvSpPr/>
          <p:nvPr/>
        </p:nvSpPr>
        <p:spPr>
          <a:xfrm flipV="1">
            <a:off x="947727" y="2149792"/>
            <a:ext cx="13782778" cy="1905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097152" name="Picture 34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88320" y="8466879"/>
            <a:ext cx="6546730" cy="2019243"/>
          </a:xfrm>
          <a:prstGeom prst="rect"/>
        </p:spPr>
      </p:pic>
      <p:sp>
        <p:nvSpPr>
          <p:cNvPr id="1048737" name="Freeform 35"/>
          <p:cNvSpPr/>
          <p:nvPr/>
        </p:nvSpPr>
        <p:spPr>
          <a:xfrm>
            <a:off x="9608344" y="7452465"/>
            <a:ext cx="7315200" cy="3059683"/>
          </a:xfrm>
          <a:custGeom>
            <a:avLst/>
            <a:ahLst/>
            <a:rect l="l" t="t" r="r" b="b"/>
            <a:pathLst>
              <a:path w="7315200" h="3059683">
                <a:moveTo>
                  <a:pt x="0" y="0"/>
                </a:moveTo>
                <a:lnTo>
                  <a:pt x="7315200" y="0"/>
                </a:lnTo>
                <a:lnTo>
                  <a:pt x="7315200" y="3059684"/>
                </a:lnTo>
                <a:lnTo>
                  <a:pt x="0" y="305968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/>
            </a:stretch>
          </a:blipFill>
        </p:spPr>
      </p:sp>
      <p:sp>
        <p:nvSpPr>
          <p:cNvPr id="1048738" name="TextBox 36"/>
          <p:cNvSpPr txBox="1"/>
          <p:nvPr/>
        </p:nvSpPr>
        <p:spPr>
          <a:xfrm>
            <a:off x="17030127" y="9707466"/>
            <a:ext cx="226693" cy="29019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39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12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40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13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41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14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42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15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43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16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44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17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4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18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46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19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47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48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749" name="TextBox 22"/>
          <p:cNvSpPr txBox="1"/>
          <p:nvPr/>
        </p:nvSpPr>
        <p:spPr>
          <a:xfrm>
            <a:off x="1132998" y="559116"/>
            <a:ext cx="16022002" cy="115633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sz="7200" lang="en-US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Dataset Description</a:t>
            </a:r>
          </a:p>
        </p:txBody>
      </p:sp>
      <p:sp>
        <p:nvSpPr>
          <p:cNvPr id="1048750" name="TextBox 23"/>
          <p:cNvSpPr txBox="1"/>
          <p:nvPr/>
        </p:nvSpPr>
        <p:spPr>
          <a:xfrm>
            <a:off x="1381610" y="2686050"/>
            <a:ext cx="13022707" cy="37528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200"/>
              </a:lnSpc>
            </a:pPr>
            <a:r>
              <a:rPr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logistics company dataset may include information about the content of shipment and how to delivery them to their intended destination.</a:t>
            </a:r>
          </a:p>
          <a:p>
            <a:pPr algn="l">
              <a:lnSpc>
                <a:spcPts val="4200"/>
              </a:lnSpc>
            </a:pPr>
            <a:endParaRPr sz="3500" lang="en-US" spc="3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It may also include information about the logistics company services which could included both international and domestics operations. </a:t>
            </a:r>
          </a:p>
        </p:txBody>
      </p:sp>
      <p:sp>
        <p:nvSpPr>
          <p:cNvPr id="1048751" name="AutoShape 24"/>
          <p:cNvSpPr/>
          <p:nvPr/>
        </p:nvSpPr>
        <p:spPr>
          <a:xfrm flipV="1">
            <a:off x="1132998" y="1715451"/>
            <a:ext cx="9066342" cy="1905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752" name="Freeform 25"/>
          <p:cNvSpPr/>
          <p:nvPr/>
        </p:nvSpPr>
        <p:spPr>
          <a:xfrm>
            <a:off x="830842" y="2882983"/>
            <a:ext cx="395717" cy="395717"/>
          </a:xfrm>
          <a:custGeom>
            <a:avLst/>
            <a:ahLst/>
            <a:rect l="l" t="t" r="r" b="b"/>
            <a:pathLst>
              <a:path w="395717" h="395717">
                <a:moveTo>
                  <a:pt x="0" y="0"/>
                </a:moveTo>
                <a:lnTo>
                  <a:pt x="395716" y="0"/>
                </a:lnTo>
                <a:lnTo>
                  <a:pt x="395716" y="395717"/>
                </a:lnTo>
                <a:lnTo>
                  <a:pt x="0" y="39571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53" name="Freeform 26"/>
          <p:cNvSpPr/>
          <p:nvPr/>
        </p:nvSpPr>
        <p:spPr>
          <a:xfrm>
            <a:off x="830842" y="4990671"/>
            <a:ext cx="395717" cy="395717"/>
          </a:xfrm>
          <a:custGeom>
            <a:avLst/>
            <a:ahLst/>
            <a:rect l="l" t="t" r="r" b="b"/>
            <a:pathLst>
              <a:path w="395717" h="395717">
                <a:moveTo>
                  <a:pt x="0" y="0"/>
                </a:moveTo>
                <a:lnTo>
                  <a:pt x="395716" y="0"/>
                </a:lnTo>
                <a:lnTo>
                  <a:pt x="395716" y="395717"/>
                </a:lnTo>
                <a:lnTo>
                  <a:pt x="0" y="39571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54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23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5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24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56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25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57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26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58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7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59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28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60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29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61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30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62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31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63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32" name="Group 22"/>
          <p:cNvGrpSpPr/>
          <p:nvPr/>
        </p:nvGrpSpPr>
        <p:grpSpPr>
          <a:xfrm>
            <a:off x="11868150" y="5410200"/>
            <a:ext cx="685800" cy="685800"/>
            <a:chOff x="0" y="0"/>
            <a:chExt cx="914400" cy="914400"/>
          </a:xfrm>
        </p:grpSpPr>
        <p:sp>
          <p:nvSpPr>
            <p:cNvPr id="1048764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133" name="Group 24"/>
          <p:cNvGrpSpPr/>
          <p:nvPr/>
        </p:nvGrpSpPr>
        <p:grpSpPr>
          <a:xfrm>
            <a:off x="12796838" y="513142"/>
            <a:ext cx="471488" cy="485775"/>
            <a:chOff x="0" y="0"/>
            <a:chExt cx="628650" cy="647700"/>
          </a:xfrm>
        </p:grpSpPr>
        <p:sp>
          <p:nvSpPr>
            <p:cNvPr id="1048765" name="Freeform 25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134" name="Group 26"/>
          <p:cNvGrpSpPr/>
          <p:nvPr/>
        </p:nvGrpSpPr>
        <p:grpSpPr>
          <a:xfrm>
            <a:off x="12211050" y="6397457"/>
            <a:ext cx="271462" cy="271462"/>
            <a:chOff x="0" y="0"/>
            <a:chExt cx="361950" cy="361950"/>
          </a:xfrm>
        </p:grpSpPr>
        <p:sp>
          <p:nvSpPr>
            <p:cNvPr id="1048766" name="Freeform 27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67" name="TextBox 28"/>
          <p:cNvSpPr txBox="1"/>
          <p:nvPr/>
        </p:nvSpPr>
        <p:spPr>
          <a:xfrm>
            <a:off x="1109662" y="989392"/>
            <a:ext cx="12720638" cy="999059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sz="6375" lang="en-US" spc="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"WOW" IN OUR SOLUTION</a:t>
            </a:r>
          </a:p>
        </p:txBody>
      </p:sp>
      <p:sp>
        <p:nvSpPr>
          <p:cNvPr id="1048768" name="TextBox 29"/>
          <p:cNvSpPr txBox="1"/>
          <p:nvPr/>
        </p:nvSpPr>
        <p:spPr>
          <a:xfrm>
            <a:off x="1507563" y="2457450"/>
            <a:ext cx="12322737" cy="6463308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200"/>
              </a:lnSpc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WOW express is a logistics a company that </a:t>
            </a:r>
            <a:r>
              <a:rPr dirty="0" sz="3500" lang="en-US" spc="31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offeres</a:t>
            </a: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end to end solutions for e- commerce companies in </a:t>
            </a:r>
            <a:r>
              <a:rPr dirty="0" sz="3500" lang="en-US" spc="31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india</a:t>
            </a: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 They have over 100 centers in 50 cities and handle 70,000 – 75,000 shipments per day. </a:t>
            </a:r>
          </a:p>
          <a:p>
            <a:pPr algn="l">
              <a:lnSpc>
                <a:spcPts val="4200"/>
              </a:lnSpc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WOW express’s services include:</a:t>
            </a:r>
          </a:p>
          <a:p>
            <a:pPr algn="l">
              <a:lnSpc>
                <a:spcPts val="4200"/>
              </a:lnSpc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First mile pickups </a:t>
            </a:r>
          </a:p>
          <a:p>
            <a:pPr algn="l">
              <a:lnSpc>
                <a:spcPts val="4200"/>
              </a:lnSpc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Intra and intercity movement </a:t>
            </a:r>
          </a:p>
          <a:p>
            <a:pPr algn="l">
              <a:lnSpc>
                <a:spcPts val="4200"/>
              </a:lnSpc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last mile deliveries</a:t>
            </a:r>
          </a:p>
          <a:p>
            <a:pPr algn="l">
              <a:lnSpc>
                <a:spcPts val="4200"/>
              </a:lnSpc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Cash on delivery</a:t>
            </a:r>
          </a:p>
          <a:p>
            <a:pPr algn="l">
              <a:lnSpc>
                <a:spcPts val="4200"/>
              </a:lnSpc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Digital payment collection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Real time visibility and updates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dirty="0" sz="3500" lang="en-US" spc="3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69" name="AutoShape 30"/>
          <p:cNvSpPr/>
          <p:nvPr/>
        </p:nvSpPr>
        <p:spPr>
          <a:xfrm>
            <a:off x="1128712" y="1969401"/>
            <a:ext cx="11903869" cy="1905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770" name="Freeform 31"/>
          <p:cNvSpPr/>
          <p:nvPr/>
        </p:nvSpPr>
        <p:spPr>
          <a:xfrm>
            <a:off x="1028700" y="2573303"/>
            <a:ext cx="295658" cy="295658"/>
          </a:xfrm>
          <a:custGeom>
            <a:avLst/>
            <a:ah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71" name="Freeform 32"/>
          <p:cNvSpPr/>
          <p:nvPr/>
        </p:nvSpPr>
        <p:spPr>
          <a:xfrm>
            <a:off x="1028700" y="5262371"/>
            <a:ext cx="295658" cy="295658"/>
          </a:xfrm>
          <a:custGeom>
            <a:avLst/>
            <a:ah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72" name="Freeform 33"/>
          <p:cNvSpPr/>
          <p:nvPr/>
        </p:nvSpPr>
        <p:spPr>
          <a:xfrm>
            <a:off x="1028700" y="5867209"/>
            <a:ext cx="295658" cy="295658"/>
          </a:xfrm>
          <a:custGeom>
            <a:avLst/>
            <a:ah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7"/>
                </a:lnTo>
                <a:lnTo>
                  <a:pt x="0" y="29565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73" name="Freeform 34"/>
          <p:cNvSpPr/>
          <p:nvPr/>
        </p:nvSpPr>
        <p:spPr>
          <a:xfrm>
            <a:off x="1028700" y="6373262"/>
            <a:ext cx="295658" cy="295658"/>
          </a:xfrm>
          <a:custGeom>
            <a:avLst/>
            <a:ah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74" name="Freeform 35"/>
          <p:cNvSpPr/>
          <p:nvPr/>
        </p:nvSpPr>
        <p:spPr>
          <a:xfrm>
            <a:off x="1028700" y="6879316"/>
            <a:ext cx="295658" cy="295658"/>
          </a:xfrm>
          <a:custGeom>
            <a:avLst/>
            <a:ah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7"/>
                </a:lnTo>
                <a:lnTo>
                  <a:pt x="0" y="29565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75" name="Freeform 36"/>
          <p:cNvSpPr/>
          <p:nvPr/>
        </p:nvSpPr>
        <p:spPr>
          <a:xfrm>
            <a:off x="1028700" y="7385369"/>
            <a:ext cx="295658" cy="295658"/>
          </a:xfrm>
          <a:custGeom>
            <a:avLst/>
            <a:ah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76" name="Freeform 37"/>
          <p:cNvSpPr/>
          <p:nvPr/>
        </p:nvSpPr>
        <p:spPr>
          <a:xfrm>
            <a:off x="1028700" y="7891423"/>
            <a:ext cx="295658" cy="295658"/>
          </a:xfrm>
          <a:custGeom>
            <a:avLst/>
            <a:ah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77" name="TextBox 38"/>
          <p:cNvSpPr txBox="1"/>
          <p:nvPr/>
        </p:nvSpPr>
        <p:spPr>
          <a:xfrm>
            <a:off x="1128712" y="9719531"/>
            <a:ext cx="2660333" cy="25908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12"/>
              </a:lnSpc>
            </a:pPr>
            <a:r>
              <a:rPr sz="1650" lang="en-US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sz="1650" lang="en-US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id="1048778" name="TextBox 39"/>
          <p:cNvSpPr txBox="1"/>
          <p:nvPr/>
        </p:nvSpPr>
        <p:spPr>
          <a:xfrm>
            <a:off x="16915827" y="9707466"/>
            <a:ext cx="342900" cy="29019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Employee_Data_Analysis_2 (1).pptx</dc:title>
  <dc:creator>RMX3660</dc:creator>
  <cp:lastModifiedBy>bujiicatherine@gmail.com</cp:lastModifiedBy>
  <dcterms:created xsi:type="dcterms:W3CDTF">2006-08-15T02:00:00Z</dcterms:created>
  <dcterms:modified xsi:type="dcterms:W3CDTF">2024-08-30T03:26:32Z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e465479470a94f3180851de899aa058a</vt:lpwstr>
  </property>
</Properties>
</file>