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79" r:id="rId1"/>
  </p:sldMasterIdLst>
  <p:notesMasterIdLst>
    <p:notesMasterId r:id="rId33"/>
  </p:notesMasterIdLst>
  <p:handoutMasterIdLst>
    <p:handoutMasterId r:id="rId34"/>
  </p:handoutMasterIdLst>
  <p:sldIdLst>
    <p:sldId id="256" r:id="rId2"/>
    <p:sldId id="262" r:id="rId3"/>
    <p:sldId id="263" r:id="rId4"/>
    <p:sldId id="264" r:id="rId5"/>
    <p:sldId id="310" r:id="rId6"/>
    <p:sldId id="311" r:id="rId7"/>
    <p:sldId id="312" r:id="rId8"/>
    <p:sldId id="268" r:id="rId9"/>
    <p:sldId id="265" r:id="rId10"/>
    <p:sldId id="266" r:id="rId11"/>
    <p:sldId id="267" r:id="rId12"/>
    <p:sldId id="269" r:id="rId13"/>
    <p:sldId id="308" r:id="rId14"/>
    <p:sldId id="309" r:id="rId15"/>
    <p:sldId id="272" r:id="rId16"/>
    <p:sldId id="313" r:id="rId17"/>
    <p:sldId id="277" r:id="rId18"/>
    <p:sldId id="315" r:id="rId19"/>
    <p:sldId id="316" r:id="rId20"/>
    <p:sldId id="278" r:id="rId21"/>
    <p:sldId id="270" r:id="rId22"/>
    <p:sldId id="303" r:id="rId23"/>
    <p:sldId id="302" r:id="rId24"/>
    <p:sldId id="301" r:id="rId25"/>
    <p:sldId id="304" r:id="rId26"/>
    <p:sldId id="305" r:id="rId27"/>
    <p:sldId id="284" r:id="rId28"/>
    <p:sldId id="306" r:id="rId29"/>
    <p:sldId id="285" r:id="rId30"/>
    <p:sldId id="314" r:id="rId31"/>
    <p:sldId id="307" r:id="rId32"/>
  </p:sldIdLst>
  <p:sldSz cx="14630400" cy="8229600"/>
  <p:notesSz cx="8229600" cy="14630400"/>
  <p:embeddedFontLst>
    <p:embeddedFont>
      <p:font typeface="Barlow" panose="020B0604020202020204" charset="0"/>
      <p:regular r:id="rId35"/>
      <p:bold r:id="rId36"/>
      <p:italic r:id="rId37"/>
      <p:boldItalic r:id="rId38"/>
    </p:embeddedFont>
    <p:embeddedFont>
      <p:font typeface="Barlow Medium" panose="020B0604020202020204" charset="0"/>
      <p:regular r:id="rId39"/>
      <p:italic r:id="rId40"/>
    </p:embeddedFont>
    <p:embeddedFont>
      <p:font typeface="Book Antiqua" panose="02040602050305030304" pitchFamily="18" charset="0"/>
      <p:regular r:id="rId41"/>
      <p:bold r:id="rId42"/>
      <p:italic r:id="rId43"/>
      <p:boldItalic r:id="rId44"/>
    </p:embeddedFont>
    <p:embeddedFont>
      <p:font typeface="Calibri" panose="020F0502020204030204" pitchFamily="34" charset="0"/>
      <p:regular r:id="rId45"/>
      <p:bold r:id="rId46"/>
      <p:italic r:id="rId47"/>
      <p:boldItalic r:id="rId48"/>
    </p:embeddedFont>
    <p:embeddedFont>
      <p:font typeface="Cambria" panose="02040503050406030204" pitchFamily="18" charset="0"/>
      <p:regular r:id="rId49"/>
      <p:bold r:id="rId50"/>
      <p:italic r:id="rId51"/>
      <p:boldItalic r:id="rId52"/>
    </p:embeddedFont>
    <p:embeddedFont>
      <p:font typeface="Franklin Gothic Book" panose="020B0503020102020204" pitchFamily="34" charset="0"/>
      <p:regular r:id="rId53"/>
      <p:italic r:id="rId54"/>
    </p:embeddedFont>
    <p:embeddedFont>
      <p:font typeface="Perpetua" panose="02020502060401020303" pitchFamily="18" charset="0"/>
      <p:regular r:id="rId55"/>
      <p:bold r:id="rId56"/>
      <p:italic r:id="rId57"/>
      <p:boldItalic r:id="rId58"/>
    </p:embeddedFont>
    <p:embeddedFont>
      <p:font typeface="Wingdings 2" panose="05020102010507070707" pitchFamily="18" charset="2"/>
      <p:regular r:id="rId59"/>
    </p:embeddedFont>
  </p:embeddedFontLst>
  <p:defaultTextStyle>
    <a:defPPr>
      <a:defRPr lang="en-US"/>
    </a:defPPr>
    <a:lvl1pPr marL="0" algn="l" defTabSz="914309" rtl="0" eaLnBrk="1" latinLnBrk="0" hangingPunct="1">
      <a:defRPr sz="1900" kern="1200">
        <a:solidFill>
          <a:schemeClr val="tx1"/>
        </a:solidFill>
        <a:latin typeface="+mn-lt"/>
        <a:ea typeface="+mn-ea"/>
        <a:cs typeface="+mn-cs"/>
      </a:defRPr>
    </a:lvl1pPr>
    <a:lvl2pPr marL="457154" algn="l" defTabSz="914309" rtl="0" eaLnBrk="1" latinLnBrk="0" hangingPunct="1">
      <a:defRPr sz="1900" kern="1200">
        <a:solidFill>
          <a:schemeClr val="tx1"/>
        </a:solidFill>
        <a:latin typeface="+mn-lt"/>
        <a:ea typeface="+mn-ea"/>
        <a:cs typeface="+mn-cs"/>
      </a:defRPr>
    </a:lvl2pPr>
    <a:lvl3pPr marL="914309" algn="l" defTabSz="914309" rtl="0" eaLnBrk="1" latinLnBrk="0" hangingPunct="1">
      <a:defRPr sz="1900" kern="1200">
        <a:solidFill>
          <a:schemeClr val="tx1"/>
        </a:solidFill>
        <a:latin typeface="+mn-lt"/>
        <a:ea typeface="+mn-ea"/>
        <a:cs typeface="+mn-cs"/>
      </a:defRPr>
    </a:lvl3pPr>
    <a:lvl4pPr marL="1371463" algn="l" defTabSz="914309" rtl="0" eaLnBrk="1" latinLnBrk="0" hangingPunct="1">
      <a:defRPr sz="1900" kern="1200">
        <a:solidFill>
          <a:schemeClr val="tx1"/>
        </a:solidFill>
        <a:latin typeface="+mn-lt"/>
        <a:ea typeface="+mn-ea"/>
        <a:cs typeface="+mn-cs"/>
      </a:defRPr>
    </a:lvl4pPr>
    <a:lvl5pPr marL="1828617" algn="l" defTabSz="914309" rtl="0" eaLnBrk="1" latinLnBrk="0" hangingPunct="1">
      <a:defRPr sz="1900" kern="1200">
        <a:solidFill>
          <a:schemeClr val="tx1"/>
        </a:solidFill>
        <a:latin typeface="+mn-lt"/>
        <a:ea typeface="+mn-ea"/>
        <a:cs typeface="+mn-cs"/>
      </a:defRPr>
    </a:lvl5pPr>
    <a:lvl6pPr marL="2285771" algn="l" defTabSz="914309" rtl="0" eaLnBrk="1" latinLnBrk="0" hangingPunct="1">
      <a:defRPr sz="1900" kern="1200">
        <a:solidFill>
          <a:schemeClr val="tx1"/>
        </a:solidFill>
        <a:latin typeface="+mn-lt"/>
        <a:ea typeface="+mn-ea"/>
        <a:cs typeface="+mn-cs"/>
      </a:defRPr>
    </a:lvl6pPr>
    <a:lvl7pPr marL="2742926" algn="l" defTabSz="914309" rtl="0" eaLnBrk="1" latinLnBrk="0" hangingPunct="1">
      <a:defRPr sz="1900" kern="1200">
        <a:solidFill>
          <a:schemeClr val="tx1"/>
        </a:solidFill>
        <a:latin typeface="+mn-lt"/>
        <a:ea typeface="+mn-ea"/>
        <a:cs typeface="+mn-cs"/>
      </a:defRPr>
    </a:lvl7pPr>
    <a:lvl8pPr marL="3200080" algn="l" defTabSz="914309" rtl="0" eaLnBrk="1" latinLnBrk="0" hangingPunct="1">
      <a:defRPr sz="1900" kern="1200">
        <a:solidFill>
          <a:schemeClr val="tx1"/>
        </a:solidFill>
        <a:latin typeface="+mn-lt"/>
        <a:ea typeface="+mn-ea"/>
        <a:cs typeface="+mn-cs"/>
      </a:defRPr>
    </a:lvl8pPr>
    <a:lvl9pPr marL="3657234" algn="l" defTabSz="914309"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0F709F6-1D9C-6134-86DA-8F3EABF3B954}" v="6" dt="2025-02-23T05:57:00.036"/>
    <p1510:client id="{C74A9295-3229-22BE-88BF-999715E34801}" v="507" dt="2025-02-23T09:10:49.4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21" autoAdjust="0"/>
    <p:restoredTop sz="98566" autoAdjust="0"/>
  </p:normalViewPr>
  <p:slideViewPr>
    <p:cSldViewPr snapToGrid="0" snapToObjects="1">
      <p:cViewPr>
        <p:scale>
          <a:sx n="57" d="100"/>
          <a:sy n="57" d="100"/>
        </p:scale>
        <p:origin x="714" y="174"/>
      </p:cViewPr>
      <p:guideLst>
        <p:guide orient="horz" pos="2592"/>
        <p:guide pos="4608"/>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handoutMaster" Target="handoutMasters/handoutMaster1.xml"/><Relationship Id="rId42" Type="http://schemas.openxmlformats.org/officeDocument/2006/relationships/font" Target="fonts/font8.fntdata"/><Relationship Id="rId47" Type="http://schemas.openxmlformats.org/officeDocument/2006/relationships/font" Target="fonts/font13.fntdata"/><Relationship Id="rId50" Type="http://schemas.openxmlformats.org/officeDocument/2006/relationships/font" Target="fonts/font16.fntdata"/><Relationship Id="rId55" Type="http://schemas.openxmlformats.org/officeDocument/2006/relationships/font" Target="fonts/font21.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7.fntdata"/><Relationship Id="rId54" Type="http://schemas.openxmlformats.org/officeDocument/2006/relationships/font" Target="fonts/font20.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font" Target="fonts/font11.fntdata"/><Relationship Id="rId53" Type="http://schemas.openxmlformats.org/officeDocument/2006/relationships/font" Target="fonts/font19.fntdata"/><Relationship Id="rId58" Type="http://schemas.openxmlformats.org/officeDocument/2006/relationships/font" Target="fonts/font2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49" Type="http://schemas.openxmlformats.org/officeDocument/2006/relationships/font" Target="fonts/font15.fntdata"/><Relationship Id="rId57" Type="http://schemas.openxmlformats.org/officeDocument/2006/relationships/font" Target="fonts/font23.fntdata"/><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0.fntdata"/><Relationship Id="rId52" Type="http://schemas.openxmlformats.org/officeDocument/2006/relationships/font" Target="fonts/font18.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font" Target="fonts/font9.fntdata"/><Relationship Id="rId48" Type="http://schemas.openxmlformats.org/officeDocument/2006/relationships/font" Target="fonts/font14.fntdata"/><Relationship Id="rId56" Type="http://schemas.openxmlformats.org/officeDocument/2006/relationships/font" Target="fonts/font22.fntdata"/><Relationship Id="rId64"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1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4.fntdata"/><Relationship Id="rId46" Type="http://schemas.openxmlformats.org/officeDocument/2006/relationships/font" Target="fonts/font12.fntdata"/><Relationship Id="rId59" Type="http://schemas.openxmlformats.org/officeDocument/2006/relationships/font" Target="fonts/font25.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D07DC6B-E52A-42FE-9939-AEB2EECF592A}"/>
              </a:ext>
            </a:extLst>
          </p:cNvPr>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46A934-CB06-4A33-B54F-AF69554DDB78}"/>
              </a:ext>
            </a:extLst>
          </p:cNvPr>
          <p:cNvSpPr>
            <a:spLocks noGrp="1"/>
          </p:cNvSpPr>
          <p:nvPr>
            <p:ph type="dt" sz="quarter" idx="1"/>
          </p:nvPr>
        </p:nvSpPr>
        <p:spPr>
          <a:xfrm>
            <a:off x="4660900" y="0"/>
            <a:ext cx="3567113" cy="733425"/>
          </a:xfrm>
          <a:prstGeom prst="rect">
            <a:avLst/>
          </a:prstGeom>
        </p:spPr>
        <p:txBody>
          <a:bodyPr vert="horz" lIns="91440" tIns="45720" rIns="91440" bIns="45720" rtlCol="0"/>
          <a:lstStyle>
            <a:lvl1pPr algn="r">
              <a:defRPr sz="1200"/>
            </a:lvl1pPr>
          </a:lstStyle>
          <a:p>
            <a:fld id="{BE045E58-34D6-4E9A-8FF1-F9340A2CA193}" type="datetimeFigureOut">
              <a:rPr lang="en-US" smtClean="0"/>
              <a:t>5/30/2025</a:t>
            </a:fld>
            <a:endParaRPr lang="en-US"/>
          </a:p>
        </p:txBody>
      </p:sp>
      <p:sp>
        <p:nvSpPr>
          <p:cNvPr id="4" name="Footer Placeholder 3">
            <a:extLst>
              <a:ext uri="{FF2B5EF4-FFF2-40B4-BE49-F238E27FC236}">
                <a16:creationId xmlns:a16="http://schemas.microsoft.com/office/drawing/2014/main" id="{CC247EBC-7AF1-4456-B8D4-85FEFC8A4F72}"/>
              </a:ext>
            </a:extLst>
          </p:cNvPr>
          <p:cNvSpPr>
            <a:spLocks noGrp="1"/>
          </p:cNvSpPr>
          <p:nvPr>
            <p:ph type="ftr" sz="quarter" idx="2"/>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0E83433-F707-4F66-857F-F4257B83CD8F}"/>
              </a:ext>
            </a:extLst>
          </p:cNvPr>
          <p:cNvSpPr>
            <a:spLocks noGrp="1"/>
          </p:cNvSpPr>
          <p:nvPr>
            <p:ph type="sldNum" sz="quarter" idx="3"/>
          </p:nvPr>
        </p:nvSpPr>
        <p:spPr>
          <a:xfrm>
            <a:off x="4660900" y="13896975"/>
            <a:ext cx="3567113" cy="733425"/>
          </a:xfrm>
          <a:prstGeom prst="rect">
            <a:avLst/>
          </a:prstGeom>
        </p:spPr>
        <p:txBody>
          <a:bodyPr vert="horz" lIns="91440" tIns="45720" rIns="91440" bIns="45720" rtlCol="0" anchor="b"/>
          <a:lstStyle>
            <a:lvl1pPr algn="r">
              <a:defRPr sz="1200"/>
            </a:lvl1pPr>
          </a:lstStyle>
          <a:p>
            <a:fld id="{F10515E2-7055-4759-8A1C-358D8D071BFE}" type="slidenum">
              <a:rPr lang="en-US" smtClean="0"/>
              <a:t>‹#›</a:t>
            </a:fld>
            <a:endParaRPr lang="en-US"/>
          </a:p>
        </p:txBody>
      </p:sp>
    </p:spTree>
    <p:extLst>
      <p:ext uri="{BB962C8B-B14F-4D97-AF65-F5344CB8AC3E}">
        <p14:creationId xmlns:p14="http://schemas.microsoft.com/office/powerpoint/2010/main" val="262267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E9B97320-90F7-417D-87BA-FAD37C3698CC}" type="datetimeFigureOut">
              <a:rPr lang="en-US"/>
              <a:pPr/>
              <a:t>5/30/2025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7F3667C7-D5CC-4335-B927-3E6B3C3832E6}" type="slidenum">
              <a:rPr/>
              <a:pPr/>
              <a:t>‹#›</a:t>
            </a:fld>
            <a:endParaRPr lang="en-US"/>
          </a:p>
        </p:txBody>
      </p:sp>
    </p:spTree>
    <p:extLst>
      <p:ext uri="{BB962C8B-B14F-4D97-AF65-F5344CB8AC3E}">
        <p14:creationId xmlns:p14="http://schemas.microsoft.com/office/powerpoint/2010/main" val="3120807852"/>
      </p:ext>
    </p:extLst>
  </p:cSld>
  <p:clrMap bg1="lt1" tx1="dk1" bg2="lt2" tx2="dk2" accent1="accent1" accent2="accent2" accent3="accent3" accent4="accent4" accent5="accent5" accent6="accent6" hlink="hlink" folHlink="folHlink"/>
  <p:hf hdr="0" ftr="0" dt="0"/>
  <p:notesStyle>
    <a:lvl1pPr marL="0" algn="l" defTabSz="914309" rtl="0" eaLnBrk="1" latinLnBrk="0" hangingPunct="1">
      <a:defRPr sz="1100" kern="1200">
        <a:solidFill>
          <a:schemeClr val="tx1"/>
        </a:solidFill>
        <a:latin typeface="+mn-lt"/>
        <a:ea typeface="+mn-ea"/>
        <a:cs typeface="+mn-cs"/>
      </a:defRPr>
    </a:lvl1pPr>
    <a:lvl2pPr marL="457154" algn="l" defTabSz="914309" rtl="0" eaLnBrk="1" latinLnBrk="0" hangingPunct="1">
      <a:defRPr sz="1100" kern="1200">
        <a:solidFill>
          <a:schemeClr val="tx1"/>
        </a:solidFill>
        <a:latin typeface="+mn-lt"/>
        <a:ea typeface="+mn-ea"/>
        <a:cs typeface="+mn-cs"/>
      </a:defRPr>
    </a:lvl2pPr>
    <a:lvl3pPr marL="914309" algn="l" defTabSz="914309" rtl="0" eaLnBrk="1" latinLnBrk="0" hangingPunct="1">
      <a:defRPr sz="1100" kern="1200">
        <a:solidFill>
          <a:schemeClr val="tx1"/>
        </a:solidFill>
        <a:latin typeface="+mn-lt"/>
        <a:ea typeface="+mn-ea"/>
        <a:cs typeface="+mn-cs"/>
      </a:defRPr>
    </a:lvl3pPr>
    <a:lvl4pPr marL="1371463" algn="l" defTabSz="914309" rtl="0" eaLnBrk="1" latinLnBrk="0" hangingPunct="1">
      <a:defRPr sz="1100" kern="1200">
        <a:solidFill>
          <a:schemeClr val="tx1"/>
        </a:solidFill>
        <a:latin typeface="+mn-lt"/>
        <a:ea typeface="+mn-ea"/>
        <a:cs typeface="+mn-cs"/>
      </a:defRPr>
    </a:lvl4pPr>
    <a:lvl5pPr marL="1828617" algn="l" defTabSz="914309" rtl="0" eaLnBrk="1" latinLnBrk="0" hangingPunct="1">
      <a:defRPr sz="1100" kern="1200">
        <a:solidFill>
          <a:schemeClr val="tx1"/>
        </a:solidFill>
        <a:latin typeface="+mn-lt"/>
        <a:ea typeface="+mn-ea"/>
        <a:cs typeface="+mn-cs"/>
      </a:defRPr>
    </a:lvl5pPr>
    <a:lvl6pPr marL="2285771" algn="l" defTabSz="914309" rtl="0" eaLnBrk="1" latinLnBrk="0" hangingPunct="1">
      <a:defRPr sz="1100" kern="1200">
        <a:solidFill>
          <a:schemeClr val="tx1"/>
        </a:solidFill>
        <a:latin typeface="+mn-lt"/>
        <a:ea typeface="+mn-ea"/>
        <a:cs typeface="+mn-cs"/>
      </a:defRPr>
    </a:lvl6pPr>
    <a:lvl7pPr marL="2742926" algn="l" defTabSz="914309" rtl="0" eaLnBrk="1" latinLnBrk="0" hangingPunct="1">
      <a:defRPr sz="1100" kern="1200">
        <a:solidFill>
          <a:schemeClr val="tx1"/>
        </a:solidFill>
        <a:latin typeface="+mn-lt"/>
        <a:ea typeface="+mn-ea"/>
        <a:cs typeface="+mn-cs"/>
      </a:defRPr>
    </a:lvl7pPr>
    <a:lvl8pPr marL="3200080" algn="l" defTabSz="914309" rtl="0" eaLnBrk="1" latinLnBrk="0" hangingPunct="1">
      <a:defRPr sz="1100" kern="1200">
        <a:solidFill>
          <a:schemeClr val="tx1"/>
        </a:solidFill>
        <a:latin typeface="+mn-lt"/>
        <a:ea typeface="+mn-ea"/>
        <a:cs typeface="+mn-cs"/>
      </a:defRPr>
    </a:lvl8pPr>
    <a:lvl9pPr marL="3657234" algn="l" defTabSz="914309"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73050" y="1828800"/>
            <a:ext cx="8775700" cy="493712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pPr/>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13" name="Rounded Rectangle 12"/>
          <p:cNvSpPr/>
          <p:nvPr/>
        </p:nvSpPr>
        <p:spPr>
          <a:xfrm>
            <a:off x="104501" y="83707"/>
            <a:ext cx="14421395" cy="803064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Subtitle 8"/>
          <p:cNvSpPr>
            <a:spLocks noGrp="1"/>
          </p:cNvSpPr>
          <p:nvPr>
            <p:ph type="subTitle" idx="1"/>
          </p:nvPr>
        </p:nvSpPr>
        <p:spPr>
          <a:xfrm>
            <a:off x="2072640" y="3840480"/>
            <a:ext cx="10241280" cy="1920240"/>
          </a:xfrm>
        </p:spPr>
        <p:txBody>
          <a:bodyPr/>
          <a:lstStyle>
            <a:lvl1pPr marL="0" indent="0" algn="ctr">
              <a:buNone/>
              <a:defRPr sz="3700">
                <a:solidFill>
                  <a:schemeClr val="tx2"/>
                </a:solidFill>
              </a:defRPr>
            </a:lvl1pPr>
            <a:lvl2pPr marL="653110" indent="0" algn="ctr">
              <a:buNone/>
            </a:lvl2pPr>
            <a:lvl3pPr marL="1306220" indent="0" algn="ctr">
              <a:buNone/>
            </a:lvl3pPr>
            <a:lvl4pPr marL="1959331" indent="0" algn="ctr">
              <a:buNone/>
            </a:lvl4pPr>
            <a:lvl5pPr marL="2612441" indent="0" algn="ctr">
              <a:buNone/>
            </a:lvl5pPr>
            <a:lvl6pPr marL="3265551" indent="0" algn="ctr">
              <a:buNone/>
            </a:lvl6pPr>
            <a:lvl7pPr marL="3918661" indent="0" algn="ctr">
              <a:buNone/>
            </a:lvl7pPr>
            <a:lvl8pPr marL="4571771" indent="0" algn="ctr">
              <a:buNone/>
            </a:lvl8pPr>
            <a:lvl9pPr marL="5224882"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C46DADB9-042A-4715-996F-AA6760682019}" type="datetimeFigureOut">
              <a:rPr lang="en-US" smtClean="0"/>
              <a:pPr/>
              <a:t>5/30/2025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2000">
                <a:solidFill>
                  <a:srgbClr val="FFFFFF"/>
                </a:solidFill>
              </a:defRPr>
            </a:lvl1pPr>
          </a:lstStyle>
          <a:p>
            <a:fld id="{FE45D13C-9E3D-4A78-B9F7-A55D921C2255}" type="slidenum">
              <a:rPr lang="en-US" smtClean="0"/>
              <a:pPr/>
              <a:t>‹#›</a:t>
            </a:fld>
            <a:endParaRPr lang="en-US"/>
          </a:p>
        </p:txBody>
      </p:sp>
      <p:sp>
        <p:nvSpPr>
          <p:cNvPr id="7" name="Rectangle 6"/>
          <p:cNvSpPr/>
          <p:nvPr/>
        </p:nvSpPr>
        <p:spPr>
          <a:xfrm>
            <a:off x="100691" y="1739164"/>
            <a:ext cx="14434459" cy="183281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0" name="Rectangle 9"/>
          <p:cNvSpPr/>
          <p:nvPr/>
        </p:nvSpPr>
        <p:spPr>
          <a:xfrm>
            <a:off x="100691" y="1676064"/>
            <a:ext cx="14434459" cy="144696"/>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1" name="Rectangle 10"/>
          <p:cNvSpPr/>
          <p:nvPr/>
        </p:nvSpPr>
        <p:spPr>
          <a:xfrm>
            <a:off x="100691" y="3571979"/>
            <a:ext cx="14434459" cy="13263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8" name="Title 7"/>
          <p:cNvSpPr>
            <a:spLocks noGrp="1"/>
          </p:cNvSpPr>
          <p:nvPr>
            <p:ph type="ctrTitle"/>
          </p:nvPr>
        </p:nvSpPr>
        <p:spPr>
          <a:xfrm>
            <a:off x="731520" y="1807117"/>
            <a:ext cx="13167360" cy="1764030"/>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6DADB9-042A-4715-996F-AA676068201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5D13C-9E3D-4A78-B9F7-A55D921C2255}"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70"/>
            <a:ext cx="3218688" cy="702183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463040" y="329569"/>
            <a:ext cx="8900160" cy="702183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46DADB9-042A-4715-996F-AA676068201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5D13C-9E3D-4A78-B9F7-A55D921C2255}" type="slidenum">
              <a:rPr lang="en-US" smtClean="0"/>
              <a:pPr/>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spTree>
      <p:nvGrpSpPr>
        <p:cNvPr id="1" name=""/>
        <p:cNvGrpSpPr/>
        <p:nvPr/>
      </p:nvGrpSpPr>
      <p:grpSpPr>
        <a:xfrm>
          <a:off x="0" y="0"/>
          <a:ext cx="0" cy="0"/>
          <a:chOff x="0" y="0"/>
          <a:chExt cx="0" cy="0"/>
        </a:xfrm>
      </p:grpSpPr>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2 master">
    <p:spTree>
      <p:nvGrpSpPr>
        <p:cNvPr id="1" name=""/>
        <p:cNvGrpSpPr/>
        <p:nvPr/>
      </p:nvGrpSpPr>
      <p:grpSpPr>
        <a:xfrm>
          <a:off x="0" y="0"/>
          <a:ext cx="0" cy="0"/>
          <a:chOff x="0" y="0"/>
          <a:chExt cx="0" cy="0"/>
        </a:xfrm>
      </p:grpSpPr>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3 master">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C46DADB9-042A-4715-996F-AA6760682019}" type="datetimeFigureOut">
              <a:rPr lang="en-US" smtClean="0"/>
              <a:pPr/>
              <a:t>5/30/2025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45D13C-9E3D-4A78-B9F7-A55D921C2255}" type="slidenum">
              <a:rPr lang="en-US" smtClean="0"/>
              <a:pPr/>
              <a:t>‹#›</a:t>
            </a:fld>
            <a:endParaRPr lang="en-US"/>
          </a:p>
        </p:txBody>
      </p:sp>
      <p:sp>
        <p:nvSpPr>
          <p:cNvPr id="8" name="Content Placeholder 7"/>
          <p:cNvSpPr>
            <a:spLocks noGrp="1"/>
          </p:cNvSpPr>
          <p:nvPr>
            <p:ph sz="quarter" idx="1"/>
          </p:nvPr>
        </p:nvSpPr>
        <p:spPr>
          <a:xfrm>
            <a:off x="1463040" y="1737360"/>
            <a:ext cx="12435840" cy="54864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5 master">
    <p:spTree>
      <p:nvGrpSpPr>
        <p:cNvPr id="1" name=""/>
        <p:cNvGrpSpPr/>
        <p:nvPr/>
      </p:nvGrpSpPr>
      <p:grpSpPr>
        <a:xfrm>
          <a:off x="0" y="0"/>
          <a:ext cx="0" cy="0"/>
          <a:chOff x="0" y="0"/>
          <a:chExt cx="0" cy="0"/>
        </a:xfrm>
      </p:grpSpPr>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22 master">
    <p:spTree>
      <p:nvGrpSpPr>
        <p:cNvPr id="1" name=""/>
        <p:cNvGrpSpPr/>
        <p:nvPr/>
      </p:nvGrpSpPr>
      <p:grpSpPr>
        <a:xfrm>
          <a:off x="0" y="0"/>
          <a:ext cx="0" cy="0"/>
          <a:chOff x="0" y="0"/>
          <a:chExt cx="0" cy="0"/>
        </a:xfrm>
      </p:grpSpPr>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23 master">
    <p:spTree>
      <p:nvGrpSpPr>
        <p:cNvPr id="1" name=""/>
        <p:cNvGrpSpPr/>
        <p:nvPr/>
      </p:nvGrpSpPr>
      <p:grpSpPr>
        <a:xfrm>
          <a:off x="0" y="0"/>
          <a:ext cx="0" cy="0"/>
          <a:chOff x="0" y="0"/>
          <a:chExt cx="0" cy="0"/>
        </a:xfrm>
      </p:grpSpPr>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29 master">
    <p:spTree>
      <p:nvGrpSpPr>
        <p:cNvPr id="1" name=""/>
        <p:cNvGrpSpPr/>
        <p:nvPr/>
      </p:nvGrpSpPr>
      <p:grpSpPr>
        <a:xfrm>
          <a:off x="0" y="0"/>
          <a:ext cx="0" cy="0"/>
          <a:chOff x="0" y="0"/>
          <a:chExt cx="0" cy="0"/>
        </a:xfrm>
      </p:grpSpPr>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31 master">
    <p:spTree>
      <p:nvGrpSpPr>
        <p:cNvPr id="1" name=""/>
        <p:cNvGrpSpPr/>
        <p:nvPr/>
      </p:nvGrpSpPr>
      <p:grpSpPr>
        <a:xfrm>
          <a:off x="0" y="0"/>
          <a:ext cx="0" cy="0"/>
          <a:chOff x="0" y="0"/>
          <a:chExt cx="0" cy="0"/>
        </a:xfrm>
      </p:grpSpPr>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30 master">
    <p:spTree>
      <p:nvGrpSpPr>
        <p:cNvPr id="1" name=""/>
        <p:cNvGrpSpPr/>
        <p:nvPr/>
      </p:nvGrpSpPr>
      <p:grpSpPr>
        <a:xfrm>
          <a:off x="0" y="0"/>
          <a:ext cx="0" cy="0"/>
          <a:chOff x="0" y="0"/>
          <a:chExt cx="0" cy="0"/>
        </a:xfrm>
      </p:grpSpPr>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10" name="Rounded Rectangle 9"/>
          <p:cNvSpPr/>
          <p:nvPr/>
        </p:nvSpPr>
        <p:spPr>
          <a:xfrm>
            <a:off x="104501" y="83707"/>
            <a:ext cx="14421395" cy="803064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 name="Title 1"/>
          <p:cNvSpPr>
            <a:spLocks noGrp="1"/>
          </p:cNvSpPr>
          <p:nvPr>
            <p:ph type="title"/>
          </p:nvPr>
        </p:nvSpPr>
        <p:spPr>
          <a:xfrm>
            <a:off x="1155701" y="1143001"/>
            <a:ext cx="12435840" cy="1634490"/>
          </a:xfrm>
        </p:spPr>
        <p:txBody>
          <a:bodyPr anchor="b" anchorCtr="0"/>
          <a:lstStyle>
            <a:lvl1pPr algn="l">
              <a:buNone/>
              <a:defRPr sz="5700" b="0" cap="none"/>
            </a:lvl1pPr>
          </a:lstStyle>
          <a:p>
            <a:r>
              <a:rPr kumimoji="0" lang="en-US"/>
              <a:t>Click to edit Master title style</a:t>
            </a:r>
          </a:p>
        </p:txBody>
      </p:sp>
      <p:sp>
        <p:nvSpPr>
          <p:cNvPr id="3" name="Text Placeholder 2"/>
          <p:cNvSpPr>
            <a:spLocks noGrp="1"/>
          </p:cNvSpPr>
          <p:nvPr>
            <p:ph type="body" idx="1"/>
          </p:nvPr>
        </p:nvSpPr>
        <p:spPr>
          <a:xfrm>
            <a:off x="1155701" y="3057526"/>
            <a:ext cx="12435840" cy="1605914"/>
          </a:xfrm>
        </p:spPr>
        <p:txBody>
          <a:bodyPr anchor="t" anchorCtr="0"/>
          <a:lstStyle>
            <a:lvl1pPr marL="0" indent="0">
              <a:buNone/>
              <a:defRPr sz="3400">
                <a:solidFill>
                  <a:schemeClr val="tx1">
                    <a:tint val="75000"/>
                  </a:schemeClr>
                </a:solidFill>
              </a:defRPr>
            </a:lvl1pPr>
            <a:lvl2pPr>
              <a:buNone/>
              <a:defRPr sz="2600">
                <a:solidFill>
                  <a:schemeClr val="tx1">
                    <a:tint val="75000"/>
                  </a:schemeClr>
                </a:solidFill>
              </a:defRPr>
            </a:lvl2pPr>
            <a:lvl3pPr>
              <a:buNone/>
              <a:defRPr sz="2300">
                <a:solidFill>
                  <a:schemeClr val="tx1">
                    <a:tint val="75000"/>
                  </a:schemeClr>
                </a:solidFill>
              </a:defRPr>
            </a:lvl3pPr>
            <a:lvl4pPr>
              <a:buNone/>
              <a:defRPr sz="2000">
                <a:solidFill>
                  <a:schemeClr val="tx1">
                    <a:tint val="75000"/>
                  </a:schemeClr>
                </a:solidFill>
              </a:defRPr>
            </a:lvl4pPr>
            <a:lvl5pPr>
              <a:buNone/>
              <a:defRPr sz="20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C46DADB9-042A-4715-996F-AA6760682019}" type="datetimeFigureOut">
              <a:rPr lang="en-US" smtClean="0"/>
              <a:pPr/>
              <a:t>5/30/2025</a:t>
            </a:fld>
            <a:endParaRPr lang="en-US"/>
          </a:p>
        </p:txBody>
      </p:sp>
      <p:sp>
        <p:nvSpPr>
          <p:cNvPr id="5" name="Footer Placeholder 4"/>
          <p:cNvSpPr>
            <a:spLocks noGrp="1"/>
          </p:cNvSpPr>
          <p:nvPr>
            <p:ph type="ftr" sz="quarter" idx="11"/>
          </p:nvPr>
        </p:nvSpPr>
        <p:spPr>
          <a:xfrm>
            <a:off x="1280160" y="7406640"/>
            <a:ext cx="6400800" cy="548640"/>
          </a:xfrm>
        </p:spPr>
        <p:txBody>
          <a:bodyPr/>
          <a:lstStyle/>
          <a:p>
            <a:endParaRPr lang="en-US"/>
          </a:p>
        </p:txBody>
      </p:sp>
      <p:sp>
        <p:nvSpPr>
          <p:cNvPr id="7" name="Rectangle 6"/>
          <p:cNvSpPr/>
          <p:nvPr/>
        </p:nvSpPr>
        <p:spPr>
          <a:xfrm flipV="1">
            <a:off x="111060" y="2852196"/>
            <a:ext cx="14421624" cy="1097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8" name="Rectangle 7"/>
          <p:cNvSpPr/>
          <p:nvPr/>
        </p:nvSpPr>
        <p:spPr>
          <a:xfrm>
            <a:off x="110634" y="2809771"/>
            <a:ext cx="14422050" cy="5486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9" name="Rectangle 8"/>
          <p:cNvSpPr/>
          <p:nvPr/>
        </p:nvSpPr>
        <p:spPr>
          <a:xfrm>
            <a:off x="109290" y="2962656"/>
            <a:ext cx="14423394" cy="54864"/>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6" name="Slide Number Placeholder 5"/>
          <p:cNvSpPr>
            <a:spLocks noGrp="1"/>
          </p:cNvSpPr>
          <p:nvPr>
            <p:ph type="sldNum" sz="quarter" idx="12"/>
          </p:nvPr>
        </p:nvSpPr>
        <p:spPr>
          <a:xfrm>
            <a:off x="234086" y="7450531"/>
            <a:ext cx="731520" cy="548640"/>
          </a:xfrm>
        </p:spPr>
        <p:txBody>
          <a:bodyPr/>
          <a:lstStyle/>
          <a:p>
            <a:fld id="{FE45D13C-9E3D-4A78-B9F7-A55D921C225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C46DADB9-042A-4715-996F-AA6760682019}" type="datetimeFigureOut">
              <a:rPr lang="en-US" smtClean="0"/>
              <a:pPr/>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5D13C-9E3D-4A78-B9F7-A55D921C2255}" type="slidenum">
              <a:rPr lang="en-US" smtClean="0"/>
              <a:pPr/>
              <a:t>‹#›</a:t>
            </a:fld>
            <a:endParaRPr lang="en-US"/>
          </a:p>
        </p:txBody>
      </p:sp>
      <p:sp>
        <p:nvSpPr>
          <p:cNvPr id="9" name="Content Placeholder 8"/>
          <p:cNvSpPr>
            <a:spLocks noGrp="1"/>
          </p:cNvSpPr>
          <p:nvPr>
            <p:ph sz="quarter" idx="1"/>
          </p:nvPr>
        </p:nvSpPr>
        <p:spPr>
          <a:xfrm>
            <a:off x="1463040" y="1737360"/>
            <a:ext cx="5998464" cy="54864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7894320" y="1737360"/>
            <a:ext cx="5998464" cy="54864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63040" y="327660"/>
            <a:ext cx="12435840" cy="13716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1463040" y="1737360"/>
            <a:ext cx="5974080" cy="914400"/>
          </a:xfrm>
          <a:noFill/>
          <a:ln w="12700" cap="sq" cmpd="sng" algn="ctr">
            <a:noFill/>
            <a:prstDash val="solid"/>
          </a:ln>
        </p:spPr>
        <p:txBody>
          <a:bodyPr lIns="130622" anchor="b" anchorCtr="0">
            <a:noAutofit/>
          </a:bodyPr>
          <a:lstStyle>
            <a:lvl1pPr marL="0" indent="0">
              <a:buNone/>
              <a:defRPr sz="3400" b="1">
                <a:solidFill>
                  <a:schemeClr val="accent1"/>
                </a:solidFill>
                <a:latin typeface="+mj-lt"/>
                <a:ea typeface="+mj-ea"/>
                <a:cs typeface="+mj-cs"/>
              </a:defRPr>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7924800" y="1737360"/>
            <a:ext cx="5974080" cy="914400"/>
          </a:xfrm>
          <a:noFill/>
          <a:ln w="12700" cap="sq" cmpd="sng" algn="ctr">
            <a:noFill/>
            <a:prstDash val="solid"/>
          </a:ln>
        </p:spPr>
        <p:txBody>
          <a:bodyPr lIns="130622" anchor="b" anchorCtr="0">
            <a:noAutofit/>
          </a:bodyPr>
          <a:lstStyle>
            <a:lvl1pPr marL="0" indent="0">
              <a:buNone/>
              <a:defRPr sz="3400" b="1">
                <a:solidFill>
                  <a:schemeClr val="accent1"/>
                </a:solidFill>
                <a:latin typeface="+mj-lt"/>
                <a:ea typeface="+mj-ea"/>
                <a:cs typeface="+mj-cs"/>
              </a:defRPr>
            </a:lvl1pPr>
            <a:lvl2pPr>
              <a:buNone/>
              <a:defRPr sz="2900" b="1"/>
            </a:lvl2pPr>
            <a:lvl3pPr>
              <a:buNone/>
              <a:defRPr sz="2600" b="1"/>
            </a:lvl3pPr>
            <a:lvl4pPr>
              <a:buNone/>
              <a:defRPr sz="2300" b="1"/>
            </a:lvl4pPr>
            <a:lvl5pPr>
              <a:buNone/>
              <a:defRPr sz="23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46DADB9-042A-4715-996F-AA6760682019}" type="datetimeFigureOut">
              <a:rPr lang="en-US" smtClean="0"/>
              <a:pPr/>
              <a:t>5/30/2025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45D13C-9E3D-4A78-B9F7-A55D921C2255}" type="slidenum">
              <a:rPr lang="en-US" smtClean="0"/>
              <a:pPr/>
              <a:t>‹#›</a:t>
            </a:fld>
            <a:endParaRPr lang="en-US"/>
          </a:p>
        </p:txBody>
      </p:sp>
      <p:sp>
        <p:nvSpPr>
          <p:cNvPr id="11" name="Content Placeholder 10"/>
          <p:cNvSpPr>
            <a:spLocks noGrp="1"/>
          </p:cNvSpPr>
          <p:nvPr>
            <p:ph sz="half" idx="2"/>
          </p:nvPr>
        </p:nvSpPr>
        <p:spPr>
          <a:xfrm>
            <a:off x="1463040" y="2697480"/>
            <a:ext cx="5974080" cy="466344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7924800" y="2697480"/>
            <a:ext cx="5974080" cy="466344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46DADB9-042A-4715-996F-AA6760682019}" type="datetimeFigureOut">
              <a:rPr lang="en-US" smtClean="0"/>
              <a:pPr/>
              <a:t>5/30/2025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45D13C-9E3D-4A78-B9F7-A55D921C2255}"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6DADB9-042A-4715-996F-AA6760682019}" type="datetimeFigureOut">
              <a:rPr lang="en-US" smtClean="0"/>
              <a:pPr/>
              <a:t>5/30/2025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45D13C-9E3D-4A78-B9F7-A55D921C2255}"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4630400" cy="82296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useBgFill="1">
        <p:nvSpPr>
          <p:cNvPr id="9" name="Rounded Rectangle 8"/>
          <p:cNvSpPr/>
          <p:nvPr/>
        </p:nvSpPr>
        <p:spPr>
          <a:xfrm>
            <a:off x="102413" y="83706"/>
            <a:ext cx="14421395" cy="803209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 name="Title 1"/>
          <p:cNvSpPr>
            <a:spLocks noGrp="1"/>
          </p:cNvSpPr>
          <p:nvPr>
            <p:ph type="title"/>
          </p:nvPr>
        </p:nvSpPr>
        <p:spPr>
          <a:xfrm>
            <a:off x="1463040" y="327660"/>
            <a:ext cx="12435840" cy="1371600"/>
          </a:xfrm>
        </p:spPr>
        <p:txBody>
          <a:bodyPr anchor="b" anchorCtr="0"/>
          <a:lstStyle>
            <a:lvl1pPr algn="l">
              <a:buNone/>
              <a:defRPr sz="5700" b="0"/>
            </a:lvl1pPr>
          </a:lstStyle>
          <a:p>
            <a:r>
              <a:rPr kumimoji="0" lang="en-US"/>
              <a:t>Click to edit Master title style</a:t>
            </a:r>
          </a:p>
        </p:txBody>
      </p:sp>
      <p:sp>
        <p:nvSpPr>
          <p:cNvPr id="3" name="Text Placeholder 2"/>
          <p:cNvSpPr>
            <a:spLocks noGrp="1"/>
          </p:cNvSpPr>
          <p:nvPr>
            <p:ph type="body" idx="2"/>
          </p:nvPr>
        </p:nvSpPr>
        <p:spPr>
          <a:xfrm>
            <a:off x="1463040" y="1920240"/>
            <a:ext cx="3048000" cy="5394960"/>
          </a:xfrm>
        </p:spPr>
        <p:txBody>
          <a:bodyPr/>
          <a:lstStyle>
            <a:lvl1pPr marL="0" indent="0">
              <a:buNone/>
              <a:defRPr sz="2600"/>
            </a:lvl1pPr>
            <a:lvl2pPr>
              <a:buNone/>
              <a:defRPr sz="1700"/>
            </a:lvl2pPr>
            <a:lvl3pPr>
              <a:buNone/>
              <a:defRPr sz="1400"/>
            </a:lvl3pPr>
            <a:lvl4pPr>
              <a:buNone/>
              <a:defRPr sz="1300"/>
            </a:lvl4pPr>
            <a:lvl5pPr>
              <a:buNone/>
              <a:defRPr sz="1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46DADB9-042A-4715-996F-AA6760682019}" type="datetimeFigureOut">
              <a:rPr lang="en-US" smtClean="0"/>
              <a:pPr/>
              <a:t>5/30/2025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45D13C-9E3D-4A78-B9F7-A55D921C2255}" type="slidenum">
              <a:rPr lang="en-US" smtClean="0"/>
              <a:pPr/>
              <a:t>‹#›</a:t>
            </a:fld>
            <a:endParaRPr lang="en-US"/>
          </a:p>
        </p:txBody>
      </p:sp>
      <p:sp>
        <p:nvSpPr>
          <p:cNvPr id="11" name="Content Placeholder 10"/>
          <p:cNvSpPr>
            <a:spLocks noGrp="1"/>
          </p:cNvSpPr>
          <p:nvPr>
            <p:ph sz="quarter" idx="1"/>
          </p:nvPr>
        </p:nvSpPr>
        <p:spPr>
          <a:xfrm>
            <a:off x="4754880" y="1920240"/>
            <a:ext cx="9144000" cy="539496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63040" y="5880660"/>
            <a:ext cx="11704320" cy="626746"/>
          </a:xfrm>
        </p:spPr>
        <p:txBody>
          <a:bodyPr anchor="ctr">
            <a:noAutofit/>
          </a:bodyPr>
          <a:lstStyle>
            <a:lvl1pPr algn="l">
              <a:buNone/>
              <a:defRPr sz="4000" b="0"/>
            </a:lvl1pPr>
          </a:lstStyle>
          <a:p>
            <a:r>
              <a:rPr kumimoji="0" lang="en-US"/>
              <a:t>Click to edit Master title style</a:t>
            </a:r>
          </a:p>
        </p:txBody>
      </p:sp>
      <p:sp>
        <p:nvSpPr>
          <p:cNvPr id="4" name="Text Placeholder 3"/>
          <p:cNvSpPr>
            <a:spLocks noGrp="1"/>
          </p:cNvSpPr>
          <p:nvPr>
            <p:ph type="body" sz="half" idx="2"/>
          </p:nvPr>
        </p:nvSpPr>
        <p:spPr>
          <a:xfrm>
            <a:off x="1463040" y="6534990"/>
            <a:ext cx="11704320" cy="822960"/>
          </a:xfrm>
        </p:spPr>
        <p:txBody>
          <a:bodyPr/>
          <a:lstStyle>
            <a:lvl1pPr marL="0" indent="0">
              <a:buFontTx/>
              <a:buNone/>
              <a:defRPr sz="2300"/>
            </a:lvl1pPr>
            <a:lvl2pPr>
              <a:defRPr sz="1700"/>
            </a:lvl2pPr>
            <a:lvl3pPr>
              <a:defRPr sz="1400"/>
            </a:lvl3pPr>
            <a:lvl4pPr>
              <a:defRPr sz="1300"/>
            </a:lvl4pPr>
            <a:lvl5pPr>
              <a:defRPr sz="13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C46DADB9-042A-4715-996F-AA6760682019}" type="datetimeFigureOut">
              <a:rPr lang="en-US" smtClean="0"/>
              <a:pPr/>
              <a:t>5/30/2025</a:t>
            </a:fld>
            <a:endParaRPr lang="en-US"/>
          </a:p>
        </p:txBody>
      </p:sp>
      <p:sp>
        <p:nvSpPr>
          <p:cNvPr id="6" name="Footer Placeholder 5"/>
          <p:cNvSpPr>
            <a:spLocks noGrp="1"/>
          </p:cNvSpPr>
          <p:nvPr>
            <p:ph type="ftr" sz="quarter" idx="11"/>
          </p:nvPr>
        </p:nvSpPr>
        <p:spPr>
          <a:xfrm>
            <a:off x="1463040" y="7406640"/>
            <a:ext cx="6217920" cy="548640"/>
          </a:xfrm>
        </p:spPr>
        <p:txBody>
          <a:bodyPr/>
          <a:lstStyle/>
          <a:p>
            <a:endParaRPr lang="en-US"/>
          </a:p>
        </p:txBody>
      </p:sp>
      <p:sp>
        <p:nvSpPr>
          <p:cNvPr id="7" name="Slide Number Placeholder 6"/>
          <p:cNvSpPr>
            <a:spLocks noGrp="1"/>
          </p:cNvSpPr>
          <p:nvPr>
            <p:ph type="sldNum" sz="quarter" idx="12"/>
          </p:nvPr>
        </p:nvSpPr>
        <p:spPr>
          <a:xfrm>
            <a:off x="234086" y="7450531"/>
            <a:ext cx="731520" cy="548640"/>
          </a:xfrm>
        </p:spPr>
        <p:txBody>
          <a:bodyPr/>
          <a:lstStyle/>
          <a:p>
            <a:fld id="{FE45D13C-9E3D-4A78-B9F7-A55D921C2255}" type="slidenum">
              <a:rPr lang="en-US" smtClean="0"/>
              <a:pPr/>
              <a:t>‹#›</a:t>
            </a:fld>
            <a:endParaRPr lang="en-US"/>
          </a:p>
        </p:txBody>
      </p:sp>
      <p:sp>
        <p:nvSpPr>
          <p:cNvPr id="11" name="Rectangle 10"/>
          <p:cNvSpPr/>
          <p:nvPr/>
        </p:nvSpPr>
        <p:spPr>
          <a:xfrm flipV="1">
            <a:off x="109291" y="5620266"/>
            <a:ext cx="14410944" cy="109728"/>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2" name="Rectangle 11"/>
          <p:cNvSpPr/>
          <p:nvPr/>
        </p:nvSpPr>
        <p:spPr>
          <a:xfrm>
            <a:off x="109614" y="5580569"/>
            <a:ext cx="14410622" cy="54863"/>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13" name="Rectangle 12"/>
          <p:cNvSpPr/>
          <p:nvPr/>
        </p:nvSpPr>
        <p:spPr>
          <a:xfrm>
            <a:off x="109617" y="5727870"/>
            <a:ext cx="14410619" cy="58568"/>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3" name="Picture Placeholder 2"/>
          <p:cNvSpPr>
            <a:spLocks noGrp="1"/>
          </p:cNvSpPr>
          <p:nvPr>
            <p:ph type="pic" idx="1"/>
          </p:nvPr>
        </p:nvSpPr>
        <p:spPr>
          <a:xfrm>
            <a:off x="109294" y="80011"/>
            <a:ext cx="14402997" cy="5497830"/>
          </a:xfrm>
          <a:prstGeom prst="round2SameRect">
            <a:avLst>
              <a:gd name="adj1" fmla="val 7101"/>
              <a:gd name="adj2" fmla="val 0"/>
            </a:avLst>
          </a:prstGeom>
          <a:solidFill>
            <a:schemeClr val="bg2"/>
          </a:solidFill>
          <a:ln w="6350">
            <a:solidFill>
              <a:schemeClr val="tx1"/>
            </a:solidFill>
          </a:ln>
        </p:spPr>
        <p:txBody>
          <a:bodyPr/>
          <a:lstStyle>
            <a:lvl1pPr marL="0" indent="0">
              <a:buNone/>
              <a:defRPr sz="4600"/>
            </a:lvl1pPr>
          </a:lstStyle>
          <a:p>
            <a:r>
              <a:rPr kumimoji="0" lang="en-US"/>
              <a:t>Click icon to add picture</a:t>
            </a:r>
            <a:endParaRPr kumimoji="0"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4630400" cy="82296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lIns="130622" tIns="65311" rIns="130622" bIns="65311" rtlCol="0" anchor="ctr"/>
          <a:lstStyle/>
          <a:p>
            <a:pPr algn="ctr" eaLnBrk="1" latinLnBrk="0" hangingPunct="1"/>
            <a:endParaRPr kumimoji="0" lang="en-US"/>
          </a:p>
        </p:txBody>
      </p:sp>
      <p:sp useBgFill="1">
        <p:nvSpPr>
          <p:cNvPr id="8" name="Rounded Rectangle 7"/>
          <p:cNvSpPr/>
          <p:nvPr/>
        </p:nvSpPr>
        <p:spPr>
          <a:xfrm>
            <a:off x="102413" y="83706"/>
            <a:ext cx="14421395" cy="803209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lIns="130622" tIns="65311" rIns="130622" bIns="65311" anchor="ctr"/>
          <a:lstStyle/>
          <a:p>
            <a:pPr algn="ctr" eaLnBrk="1" latinLnBrk="0" hangingPunct="1"/>
            <a:endParaRPr kumimoji="0" lang="en-US"/>
          </a:p>
        </p:txBody>
      </p:sp>
      <p:sp>
        <p:nvSpPr>
          <p:cNvPr id="22" name="Title Placeholder 21"/>
          <p:cNvSpPr>
            <a:spLocks noGrp="1"/>
          </p:cNvSpPr>
          <p:nvPr>
            <p:ph type="title"/>
          </p:nvPr>
        </p:nvSpPr>
        <p:spPr>
          <a:xfrm>
            <a:off x="1463040" y="329566"/>
            <a:ext cx="12435840" cy="1371600"/>
          </a:xfrm>
          <a:prstGeom prst="rect">
            <a:avLst/>
          </a:prstGeom>
        </p:spPr>
        <p:txBody>
          <a:bodyPr lIns="130622" tIns="65311" rIns="130622" bIns="130622" anchor="b" anchorCtr="0">
            <a:normAutofit/>
          </a:bodyPr>
          <a:lstStyle/>
          <a:p>
            <a:r>
              <a:rPr kumimoji="0" lang="en-US"/>
              <a:t>Click to edit Master title style</a:t>
            </a:r>
          </a:p>
        </p:txBody>
      </p:sp>
      <p:sp>
        <p:nvSpPr>
          <p:cNvPr id="13" name="Text Placeholder 12"/>
          <p:cNvSpPr>
            <a:spLocks noGrp="1"/>
          </p:cNvSpPr>
          <p:nvPr>
            <p:ph type="body" idx="1"/>
          </p:nvPr>
        </p:nvSpPr>
        <p:spPr>
          <a:xfrm>
            <a:off x="1463040" y="1737360"/>
            <a:ext cx="12435840" cy="5486400"/>
          </a:xfrm>
          <a:prstGeom prst="rect">
            <a:avLst/>
          </a:prstGeom>
        </p:spPr>
        <p:txBody>
          <a:bodyPr lIns="130622" tIns="65311" rIns="130622" bIns="65311">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9875520" y="7429500"/>
            <a:ext cx="3962400" cy="571500"/>
          </a:xfrm>
          <a:prstGeom prst="rect">
            <a:avLst/>
          </a:prstGeom>
        </p:spPr>
        <p:txBody>
          <a:bodyPr lIns="130622" tIns="65311" rIns="130622" bIns="65311" anchor="ctr" anchorCtr="0"/>
          <a:lstStyle>
            <a:lvl1pPr algn="r" eaLnBrk="1" latinLnBrk="0" hangingPunct="1">
              <a:defRPr kumimoji="0" sz="2000">
                <a:solidFill>
                  <a:schemeClr val="tx2"/>
                </a:solidFill>
              </a:defRPr>
            </a:lvl1pPr>
          </a:lstStyle>
          <a:p>
            <a:fld id="{C46DADB9-042A-4715-996F-AA6760682019}" type="datetimeFigureOut">
              <a:rPr lang="en-US" smtClean="0"/>
              <a:pPr/>
              <a:t>5/30/2025</a:t>
            </a:fld>
            <a:endParaRPr lang="en-US"/>
          </a:p>
        </p:txBody>
      </p:sp>
      <p:sp>
        <p:nvSpPr>
          <p:cNvPr id="3" name="Footer Placeholder 2"/>
          <p:cNvSpPr>
            <a:spLocks noGrp="1"/>
          </p:cNvSpPr>
          <p:nvPr>
            <p:ph type="ftr" sz="quarter" idx="3"/>
          </p:nvPr>
        </p:nvSpPr>
        <p:spPr>
          <a:xfrm>
            <a:off x="1463040" y="7406640"/>
            <a:ext cx="6339840" cy="548640"/>
          </a:xfrm>
          <a:prstGeom prst="rect">
            <a:avLst/>
          </a:prstGeom>
        </p:spPr>
        <p:txBody>
          <a:bodyPr lIns="130622" tIns="65311" rIns="130622" bIns="65311" anchor="ctr" anchorCtr="0"/>
          <a:lstStyle>
            <a:lvl1pPr eaLnBrk="1" latinLnBrk="0" hangingPunct="1">
              <a:defRPr kumimoji="0" sz="2000">
                <a:solidFill>
                  <a:schemeClr val="tx2"/>
                </a:solidFill>
              </a:defRPr>
            </a:lvl1pPr>
          </a:lstStyle>
          <a:p>
            <a:endParaRPr lang="en-US"/>
          </a:p>
        </p:txBody>
      </p:sp>
      <p:sp>
        <p:nvSpPr>
          <p:cNvPr id="23" name="Slide Number Placeholder 22"/>
          <p:cNvSpPr>
            <a:spLocks noGrp="1"/>
          </p:cNvSpPr>
          <p:nvPr>
            <p:ph type="sldNum" sz="quarter" idx="4"/>
          </p:nvPr>
        </p:nvSpPr>
        <p:spPr>
          <a:xfrm>
            <a:off x="234086" y="7452360"/>
            <a:ext cx="731520" cy="548640"/>
          </a:xfrm>
          <a:prstGeom prst="ellipse">
            <a:avLst/>
          </a:prstGeom>
          <a:solidFill>
            <a:schemeClr val="accent1"/>
          </a:solidFill>
        </p:spPr>
        <p:txBody>
          <a:bodyPr wrap="none" lIns="0" tIns="0" rIns="0" bIns="0" anchor="ctr" anchorCtr="1">
            <a:noAutofit/>
          </a:bodyPr>
          <a:lstStyle>
            <a:lvl1pPr algn="ctr" eaLnBrk="1" latinLnBrk="0" hangingPunct="1">
              <a:defRPr kumimoji="0" sz="2000">
                <a:solidFill>
                  <a:srgbClr val="FFFFFF"/>
                </a:solidFill>
                <a:latin typeface="+mj-lt"/>
                <a:ea typeface="+mj-ea"/>
                <a:cs typeface="+mj-cs"/>
              </a:defRPr>
            </a:lvl1pPr>
          </a:lstStyle>
          <a:p>
            <a:fld id="{FE45D13C-9E3D-4A78-B9F7-A55D921C225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 id="2147483991" r:id="rId12"/>
    <p:sldLayoutId id="2147483992" r:id="rId13"/>
    <p:sldLayoutId id="2147483993" r:id="rId14"/>
    <p:sldLayoutId id="2147483994" r:id="rId15"/>
    <p:sldLayoutId id="2147483995" r:id="rId16"/>
    <p:sldLayoutId id="2147483996" r:id="rId17"/>
    <p:sldLayoutId id="2147483997" r:id="rId18"/>
    <p:sldLayoutId id="2147483998" r:id="rId19"/>
    <p:sldLayoutId id="2147483999" r:id="rId20"/>
    <p:sldLayoutId id="2147484000" r:id="rId21"/>
    <p:sldLayoutId id="2147484001" r:id="rId22"/>
    <p:sldLayoutId id="2147484006" r:id="rId23"/>
    <p:sldLayoutId id="2147484007" r:id="rId24"/>
    <p:sldLayoutId id="2147484013" r:id="rId25"/>
    <p:sldLayoutId id="2147484014" r:id="rId26"/>
    <p:sldLayoutId id="2147484015" r:id="rId27"/>
  </p:sldLayoutIdLst>
  <p:hf sldNum="0" hdr="0" ftr="0" dt="0"/>
  <p:txStyles>
    <p:titleStyle>
      <a:lvl1pPr algn="l" rtl="0" eaLnBrk="1" latinLnBrk="0" hangingPunct="1">
        <a:spcBef>
          <a:spcPct val="0"/>
        </a:spcBef>
        <a:buNone/>
        <a:defRPr kumimoji="0" sz="5700" kern="1200">
          <a:solidFill>
            <a:schemeClr val="tx2"/>
          </a:solidFill>
          <a:latin typeface="+mj-lt"/>
          <a:ea typeface="+mj-ea"/>
          <a:cs typeface="+mj-cs"/>
        </a:defRPr>
      </a:lvl1pPr>
    </p:titleStyle>
    <p:bodyStyle>
      <a:lvl1pPr marL="391866" indent="-391866" algn="l" rtl="0" eaLnBrk="1" latinLnBrk="0" hangingPunct="1">
        <a:spcBef>
          <a:spcPts val="829"/>
        </a:spcBef>
        <a:buClr>
          <a:schemeClr val="accent1"/>
        </a:buClr>
        <a:buSzPct val="85000"/>
        <a:buFont typeface="Wingdings 2"/>
        <a:buChar char=""/>
        <a:defRPr kumimoji="0" sz="3700" kern="1200">
          <a:solidFill>
            <a:schemeClr val="tx1"/>
          </a:solidFill>
          <a:latin typeface="+mn-lt"/>
          <a:ea typeface="+mn-ea"/>
          <a:cs typeface="+mn-cs"/>
        </a:defRPr>
      </a:lvl1pPr>
      <a:lvl2pPr marL="783732" indent="-326555" algn="l" rtl="0" eaLnBrk="1" latinLnBrk="0" hangingPunct="1">
        <a:spcBef>
          <a:spcPts val="529"/>
        </a:spcBef>
        <a:buClr>
          <a:schemeClr val="accent2"/>
        </a:buClr>
        <a:buSzPct val="85000"/>
        <a:buFont typeface="Wingdings 2"/>
        <a:buChar char=""/>
        <a:defRPr kumimoji="0" sz="3400" kern="1200">
          <a:solidFill>
            <a:schemeClr val="tx1"/>
          </a:solidFill>
          <a:latin typeface="+mn-lt"/>
          <a:ea typeface="+mn-ea"/>
          <a:cs typeface="+mn-cs"/>
        </a:defRPr>
      </a:lvl2pPr>
      <a:lvl3pPr marL="1175598" indent="-326555" algn="l" rtl="0" eaLnBrk="1" latinLnBrk="0" hangingPunct="1">
        <a:spcBef>
          <a:spcPts val="529"/>
        </a:spcBef>
        <a:buClr>
          <a:schemeClr val="accent1">
            <a:tint val="60000"/>
          </a:schemeClr>
        </a:buClr>
        <a:buSzPct val="85000"/>
        <a:buFont typeface="Wingdings 2"/>
        <a:buChar char=""/>
        <a:defRPr kumimoji="0" sz="2900" kern="1200">
          <a:solidFill>
            <a:schemeClr val="tx1"/>
          </a:solidFill>
          <a:latin typeface="+mn-lt"/>
          <a:ea typeface="+mn-ea"/>
          <a:cs typeface="+mn-cs"/>
        </a:defRPr>
      </a:lvl3pPr>
      <a:lvl4pPr marL="1567464" indent="-326555" algn="l" rtl="0" eaLnBrk="1" latinLnBrk="0" hangingPunct="1">
        <a:spcBef>
          <a:spcPts val="529"/>
        </a:spcBef>
        <a:buClr>
          <a:schemeClr val="accent3"/>
        </a:buClr>
        <a:buSzPct val="80000"/>
        <a:buFont typeface="Wingdings 2"/>
        <a:buChar char=""/>
        <a:defRPr kumimoji="0" sz="2900" kern="1200">
          <a:solidFill>
            <a:schemeClr val="tx1"/>
          </a:solidFill>
          <a:latin typeface="+mn-lt"/>
          <a:ea typeface="+mn-ea"/>
          <a:cs typeface="+mn-cs"/>
        </a:defRPr>
      </a:lvl4pPr>
      <a:lvl5pPr marL="1959331" indent="-326555" algn="l" rtl="0" eaLnBrk="1" latinLnBrk="0" hangingPunct="1">
        <a:spcBef>
          <a:spcPts val="529"/>
        </a:spcBef>
        <a:buClr>
          <a:schemeClr val="accent3"/>
        </a:buClr>
        <a:buFontTx/>
        <a:buChar char="o"/>
        <a:defRPr kumimoji="0" sz="2900" kern="1200">
          <a:solidFill>
            <a:schemeClr val="tx1"/>
          </a:solidFill>
          <a:latin typeface="+mn-lt"/>
          <a:ea typeface="+mn-ea"/>
          <a:cs typeface="+mn-cs"/>
        </a:defRPr>
      </a:lvl5pPr>
      <a:lvl6pPr marL="2351197" indent="-326555" algn="l" rtl="0" eaLnBrk="1" latinLnBrk="0" hangingPunct="1">
        <a:spcBef>
          <a:spcPts val="529"/>
        </a:spcBef>
        <a:buClr>
          <a:schemeClr val="accent3"/>
        </a:buClr>
        <a:buChar char="•"/>
        <a:defRPr kumimoji="0" sz="2600" kern="1200" baseline="0">
          <a:solidFill>
            <a:schemeClr val="tx1"/>
          </a:solidFill>
          <a:latin typeface="+mn-lt"/>
          <a:ea typeface="+mn-ea"/>
          <a:cs typeface="+mn-cs"/>
        </a:defRPr>
      </a:lvl6pPr>
      <a:lvl7pPr marL="2743063" indent="-326555" algn="l" rtl="0" eaLnBrk="1" latinLnBrk="0" hangingPunct="1">
        <a:spcBef>
          <a:spcPts val="529"/>
        </a:spcBef>
        <a:buClr>
          <a:schemeClr val="accent2"/>
        </a:buClr>
        <a:buChar char="•"/>
        <a:defRPr kumimoji="0" sz="2600" kern="1200">
          <a:solidFill>
            <a:schemeClr val="tx1"/>
          </a:solidFill>
          <a:latin typeface="+mn-lt"/>
          <a:ea typeface="+mn-ea"/>
          <a:cs typeface="+mn-cs"/>
        </a:defRPr>
      </a:lvl7pPr>
      <a:lvl8pPr marL="3134929" indent="-326555" algn="l" rtl="0" eaLnBrk="1" latinLnBrk="0" hangingPunct="1">
        <a:spcBef>
          <a:spcPts val="529"/>
        </a:spcBef>
        <a:buClr>
          <a:schemeClr val="accent1">
            <a:tint val="60000"/>
          </a:schemeClr>
        </a:buClr>
        <a:buChar char="•"/>
        <a:defRPr kumimoji="0" sz="2600" kern="1200">
          <a:solidFill>
            <a:schemeClr val="tx1"/>
          </a:solidFill>
          <a:latin typeface="+mn-lt"/>
          <a:ea typeface="+mn-ea"/>
          <a:cs typeface="+mn-cs"/>
        </a:defRPr>
      </a:lvl8pPr>
      <a:lvl9pPr marL="3526795" indent="-326555" algn="l" rtl="0" eaLnBrk="1" latinLnBrk="0" hangingPunct="1">
        <a:spcBef>
          <a:spcPts val="529"/>
        </a:spcBef>
        <a:buClr>
          <a:schemeClr val="accent2">
            <a:tint val="60000"/>
          </a:schemeClr>
        </a:buClr>
        <a:buChar char="•"/>
        <a:defRPr kumimoji="0" sz="2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653110" algn="l" rtl="0" eaLnBrk="1" latinLnBrk="0" hangingPunct="1">
        <a:defRPr kumimoji="0" kern="1200">
          <a:solidFill>
            <a:schemeClr val="tx1"/>
          </a:solidFill>
          <a:latin typeface="+mn-lt"/>
          <a:ea typeface="+mn-ea"/>
          <a:cs typeface="+mn-cs"/>
        </a:defRPr>
      </a:lvl2pPr>
      <a:lvl3pPr marL="1306220" algn="l" rtl="0" eaLnBrk="1" latinLnBrk="0" hangingPunct="1">
        <a:defRPr kumimoji="0" kern="1200">
          <a:solidFill>
            <a:schemeClr val="tx1"/>
          </a:solidFill>
          <a:latin typeface="+mn-lt"/>
          <a:ea typeface="+mn-ea"/>
          <a:cs typeface="+mn-cs"/>
        </a:defRPr>
      </a:lvl3pPr>
      <a:lvl4pPr marL="1959331" algn="l" rtl="0" eaLnBrk="1" latinLnBrk="0" hangingPunct="1">
        <a:defRPr kumimoji="0" kern="1200">
          <a:solidFill>
            <a:schemeClr val="tx1"/>
          </a:solidFill>
          <a:latin typeface="+mn-lt"/>
          <a:ea typeface="+mn-ea"/>
          <a:cs typeface="+mn-cs"/>
        </a:defRPr>
      </a:lvl4pPr>
      <a:lvl5pPr marL="2612441" algn="l" rtl="0" eaLnBrk="1" latinLnBrk="0" hangingPunct="1">
        <a:defRPr kumimoji="0" kern="1200">
          <a:solidFill>
            <a:schemeClr val="tx1"/>
          </a:solidFill>
          <a:latin typeface="+mn-lt"/>
          <a:ea typeface="+mn-ea"/>
          <a:cs typeface="+mn-cs"/>
        </a:defRPr>
      </a:lvl5pPr>
      <a:lvl6pPr marL="3265551" algn="l" rtl="0" eaLnBrk="1" latinLnBrk="0" hangingPunct="1">
        <a:defRPr kumimoji="0" kern="1200">
          <a:solidFill>
            <a:schemeClr val="tx1"/>
          </a:solidFill>
          <a:latin typeface="+mn-lt"/>
          <a:ea typeface="+mn-ea"/>
          <a:cs typeface="+mn-cs"/>
        </a:defRPr>
      </a:lvl6pPr>
      <a:lvl7pPr marL="3918661" algn="l" rtl="0" eaLnBrk="1" latinLnBrk="0" hangingPunct="1">
        <a:defRPr kumimoji="0" kern="1200">
          <a:solidFill>
            <a:schemeClr val="tx1"/>
          </a:solidFill>
          <a:latin typeface="+mn-lt"/>
          <a:ea typeface="+mn-ea"/>
          <a:cs typeface="+mn-cs"/>
        </a:defRPr>
      </a:lvl7pPr>
      <a:lvl8pPr marL="4571771" algn="l" rtl="0" eaLnBrk="1" latinLnBrk="0" hangingPunct="1">
        <a:defRPr kumimoji="0" kern="1200">
          <a:solidFill>
            <a:schemeClr val="tx1"/>
          </a:solidFill>
          <a:latin typeface="+mn-lt"/>
          <a:ea typeface="+mn-ea"/>
          <a:cs typeface="+mn-cs"/>
        </a:defRPr>
      </a:lvl8pPr>
      <a:lvl9pPr marL="522488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4" name="Text 1"/>
          <p:cNvSpPr/>
          <p:nvPr/>
        </p:nvSpPr>
        <p:spPr>
          <a:xfrm>
            <a:off x="1229710" y="1208959"/>
            <a:ext cx="12123683" cy="778064"/>
          </a:xfrm>
          <a:prstGeom prst="rect">
            <a:avLst/>
          </a:prstGeom>
          <a:noFill/>
          <a:ln/>
        </p:spPr>
        <p:txBody>
          <a:bodyPr wrap="none" lIns="0" tIns="0" rIns="0" bIns="0" rtlCol="0" anchor="t"/>
          <a:lstStyle/>
          <a:p>
            <a:pPr algn="ctr">
              <a:lnSpc>
                <a:spcPts val="7450"/>
              </a:lnSpc>
            </a:pPr>
            <a:r>
              <a:rPr lang="en-US" sz="4800" dirty="0">
                <a:solidFill>
                  <a:schemeClr val="accent2"/>
                </a:solidFill>
                <a:latin typeface="Times New Roman" panose="02020603050405020304" pitchFamily="18" charset="0"/>
                <a:ea typeface="Barlow Medium" pitchFamily="34" charset="-122"/>
                <a:cs typeface="Times New Roman" panose="02020603050405020304" pitchFamily="18" charset="0"/>
              </a:rPr>
              <a:t>GUARDIAN ANGEL ON THE ROAD</a:t>
            </a:r>
            <a:endParaRPr lang="en-US" sz="4800" dirty="0">
              <a:solidFill>
                <a:schemeClr val="accent2"/>
              </a:solidFill>
              <a:latin typeface="Times New Roman" panose="02020603050405020304" pitchFamily="18" charset="0"/>
              <a:cs typeface="Times New Roman" panose="02020603050405020304" pitchFamily="18" charset="0"/>
            </a:endParaRPr>
          </a:p>
        </p:txBody>
      </p:sp>
      <p:sp>
        <p:nvSpPr>
          <p:cNvPr id="5" name="Text 2"/>
          <p:cNvSpPr/>
          <p:nvPr/>
        </p:nvSpPr>
        <p:spPr>
          <a:xfrm>
            <a:off x="0" y="2232618"/>
            <a:ext cx="14456979" cy="1097042"/>
          </a:xfrm>
          <a:prstGeom prst="rect">
            <a:avLst/>
          </a:prstGeom>
          <a:noFill/>
          <a:ln/>
        </p:spPr>
        <p:txBody>
          <a:bodyPr wrap="square" lIns="0" tIns="0" rIns="0" bIns="0" rtlCol="0" anchor="t"/>
          <a:lstStyle/>
          <a:p>
            <a:pPr algn="ctr">
              <a:lnSpc>
                <a:spcPts val="4300"/>
              </a:lnSpc>
            </a:pPr>
            <a:r>
              <a:rPr lang="en-US" sz="3400" b="1"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     </a:t>
            </a:r>
            <a:r>
              <a:rPr lang="en-US" sz="2800" b="1"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A SMART ACCIDENT DETECTION AND RECOVERY NOTIFICATION SOLUTION</a:t>
            </a:r>
            <a:endParaRPr lang="en-US"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Rectangle 5"/>
          <p:cNvSpPr/>
          <p:nvPr/>
        </p:nvSpPr>
        <p:spPr>
          <a:xfrm>
            <a:off x="3389586" y="3296800"/>
            <a:ext cx="7394028" cy="3670231"/>
          </a:xfrm>
          <a:prstGeom prst="rect">
            <a:avLst/>
          </a:prstGeom>
        </p:spPr>
        <p:txBody>
          <a:bodyPr wrap="square" lIns="91435" tIns="45718" rIns="91435" bIns="45718">
            <a:spAutoFit/>
          </a:bodyPr>
          <a:lstStyle/>
          <a:p>
            <a:pPr algn="ctr">
              <a:lnSpc>
                <a:spcPts val="3100"/>
              </a:lnSpc>
            </a:pPr>
            <a:r>
              <a:rPr lang="en-US" sz="2400" dirty="0">
                <a:latin typeface="Times New Roman" panose="02020603050405020304" pitchFamily="18" charset="0"/>
                <a:ea typeface="Barlow" pitchFamily="34" charset="-122"/>
                <a:cs typeface="Times New Roman" panose="02020603050405020304" pitchFamily="18" charset="0"/>
              </a:rPr>
              <a:t>TEAM  MEMBERS - BATCH 02</a:t>
            </a:r>
          </a:p>
          <a:p>
            <a:pPr algn="ctr">
              <a:lnSpc>
                <a:spcPts val="3100"/>
              </a:lnSpc>
            </a:pPr>
            <a:endParaRPr lang="en-US" sz="2400" dirty="0">
              <a:latin typeface="Times New Roman" panose="02020603050405020304" pitchFamily="18" charset="0"/>
              <a:cs typeface="Times New Roman" panose="02020603050405020304" pitchFamily="18" charset="0"/>
            </a:endParaRPr>
          </a:p>
          <a:p>
            <a:pPr algn="ctr">
              <a:lnSpc>
                <a:spcPts val="3100"/>
              </a:lnSpc>
            </a:pPr>
            <a:r>
              <a:rPr lang="en-US" sz="2400" dirty="0">
                <a:latin typeface="Times New Roman" panose="02020603050405020304" pitchFamily="18" charset="0"/>
                <a:cs typeface="Times New Roman" panose="02020603050405020304" pitchFamily="18" charset="0"/>
              </a:rPr>
              <a:t>R . PREETHI           -   410121243042</a:t>
            </a:r>
          </a:p>
          <a:p>
            <a:pPr algn="ctr">
              <a:lnSpc>
                <a:spcPts val="3100"/>
              </a:lnSpc>
            </a:pPr>
            <a:endParaRPr lang="en-US" sz="2400" dirty="0">
              <a:latin typeface="Times New Roman" panose="02020603050405020304" pitchFamily="18" charset="0"/>
              <a:cs typeface="Times New Roman" panose="02020603050405020304" pitchFamily="18" charset="0"/>
            </a:endParaRPr>
          </a:p>
          <a:p>
            <a:pPr algn="ctr">
              <a:lnSpc>
                <a:spcPts val="3100"/>
              </a:lnSpc>
            </a:pPr>
            <a:r>
              <a:rPr lang="en-US" sz="2400" dirty="0">
                <a:latin typeface="Times New Roman" panose="02020603050405020304" pitchFamily="18" charset="0"/>
                <a:cs typeface="Times New Roman" panose="02020603050405020304" pitchFamily="18" charset="0"/>
              </a:rPr>
              <a:t>A .SARMILA          -   410121243052</a:t>
            </a:r>
          </a:p>
          <a:p>
            <a:pPr algn="ctr">
              <a:lnSpc>
                <a:spcPts val="3100"/>
              </a:lnSpc>
            </a:pPr>
            <a:endParaRPr lang="en-US" sz="2400" dirty="0">
              <a:latin typeface="Times New Roman" panose="02020603050405020304" pitchFamily="18" charset="0"/>
              <a:cs typeface="Times New Roman" panose="02020603050405020304" pitchFamily="18" charset="0"/>
            </a:endParaRPr>
          </a:p>
          <a:p>
            <a:pPr algn="ctr">
              <a:lnSpc>
                <a:spcPts val="3100"/>
              </a:lnSpc>
            </a:pPr>
            <a:r>
              <a:rPr lang="en-US" sz="2400" dirty="0">
                <a:latin typeface="Times New Roman" panose="02020603050405020304" pitchFamily="18" charset="0"/>
                <a:cs typeface="Times New Roman" panose="02020603050405020304" pitchFamily="18" charset="0"/>
              </a:rPr>
              <a:t>K . SHAGUFTHA  -   410121243053</a:t>
            </a:r>
          </a:p>
          <a:p>
            <a:pPr algn="ctr">
              <a:lnSpc>
                <a:spcPts val="3100"/>
              </a:lnSpc>
            </a:pPr>
            <a:endParaRPr lang="en-US" sz="2400" dirty="0">
              <a:latin typeface="Times New Roman" panose="02020603050405020304" pitchFamily="18" charset="0"/>
              <a:cs typeface="Times New Roman" panose="02020603050405020304" pitchFamily="18" charset="0"/>
            </a:endParaRPr>
          </a:p>
          <a:p>
            <a:pPr algn="ctr">
              <a:lnSpc>
                <a:spcPts val="3100"/>
              </a:lnSpc>
            </a:pPr>
            <a:r>
              <a:rPr lang="en-US" sz="2400" dirty="0">
                <a:latin typeface="Times New Roman" panose="02020603050405020304" pitchFamily="18" charset="0"/>
                <a:cs typeface="Times New Roman" panose="02020603050405020304" pitchFamily="18" charset="0"/>
              </a:rPr>
              <a:t>R . SUSHMA          -   410121243057</a:t>
            </a:r>
          </a:p>
        </p:txBody>
      </p:sp>
      <p:sp>
        <p:nvSpPr>
          <p:cNvPr id="7" name="TextBox 6"/>
          <p:cNvSpPr txBox="1"/>
          <p:nvPr/>
        </p:nvSpPr>
        <p:spPr>
          <a:xfrm>
            <a:off x="5943600" y="6999891"/>
            <a:ext cx="5785945" cy="877159"/>
          </a:xfrm>
          <a:prstGeom prst="rect">
            <a:avLst/>
          </a:prstGeom>
          <a:noFill/>
        </p:spPr>
        <p:txBody>
          <a:bodyPr wrap="square" lIns="91435" tIns="45718" rIns="91435" bIns="45718" rtlCol="0">
            <a:spAutoFit/>
          </a:bodyPr>
          <a:lstStyle/>
          <a:p>
            <a:r>
              <a:rPr lang="en-GB" sz="2550" dirty="0">
                <a:latin typeface="Times New Roman" panose="02020603050405020304" pitchFamily="18" charset="0"/>
                <a:cs typeface="Times New Roman" panose="02020603050405020304" pitchFamily="18" charset="0"/>
              </a:rPr>
              <a:t>Guided  By :</a:t>
            </a:r>
          </a:p>
          <a:p>
            <a:r>
              <a:rPr lang="en-GB" sz="2550" dirty="0">
                <a:latin typeface="Times New Roman" panose="02020603050405020304" pitchFamily="18" charset="0"/>
                <a:cs typeface="Times New Roman" panose="02020603050405020304" pitchFamily="18" charset="0"/>
              </a:rPr>
              <a:t>        L . MAHALAKSMI M.E., </a:t>
            </a:r>
            <a:endParaRPr lang="en-US" sz="2550" dirty="0">
              <a:latin typeface="Times New Roman" panose="02020603050405020304" pitchFamily="18" charset="0"/>
              <a:cs typeface="Times New Roman" panose="02020603050405020304" pitchFamily="18" charset="0"/>
            </a:endParaRPr>
          </a:p>
        </p:txBody>
      </p:sp>
      <p:pic>
        <p:nvPicPr>
          <p:cNvPr id="65538" name="Picture 2" descr="https://2.bp.blogspot.com/-3fNvbltduHo/WNP-lUXCLjI/AAAAAAAAozY/uwe_ZiKWYRMyomcMvVMwvbxlddVjEVRAQCLcB/s1600/z808.jpg"/>
          <p:cNvPicPr>
            <a:picLocks noChangeAspect="1" noChangeArrowheads="1"/>
          </p:cNvPicPr>
          <p:nvPr/>
        </p:nvPicPr>
        <p:blipFill>
          <a:blip r:embed="rId3"/>
          <a:srcRect/>
          <a:stretch>
            <a:fillRect/>
          </a:stretch>
        </p:blipFill>
        <p:spPr bwMode="auto">
          <a:xfrm>
            <a:off x="4603530" y="206707"/>
            <a:ext cx="5376041" cy="946309"/>
          </a:xfrm>
          <a:prstGeom prst="rect">
            <a:avLst/>
          </a:prstGeom>
          <a:noFill/>
        </p:spPr>
      </p:pic>
      <p:sp>
        <p:nvSpPr>
          <p:cNvPr id="2" name="TextBox 1">
            <a:extLst>
              <a:ext uri="{FF2B5EF4-FFF2-40B4-BE49-F238E27FC236}">
                <a16:creationId xmlns:a16="http://schemas.microsoft.com/office/drawing/2014/main" id="{F840638E-DE79-443C-A99E-13992A09A416}"/>
              </a:ext>
            </a:extLst>
          </p:cNvPr>
          <p:cNvSpPr txBox="1"/>
          <p:nvPr/>
        </p:nvSpPr>
        <p:spPr>
          <a:xfrm>
            <a:off x="5533697" y="2900855"/>
            <a:ext cx="2695903" cy="484748"/>
          </a:xfrm>
          <a:prstGeom prst="rect">
            <a:avLst/>
          </a:prstGeom>
          <a:noFill/>
        </p:spPr>
        <p:txBody>
          <a:bodyPr wrap="square" rtlCol="0">
            <a:spAutoFit/>
          </a:bodyPr>
          <a:lstStyle/>
          <a:p>
            <a:pPr algn="ctr"/>
            <a:r>
              <a:rPr lang="en-IN" sz="2550" dirty="0">
                <a:latin typeface="Times New Roman" panose="02020603050405020304" pitchFamily="18" charset="0"/>
                <a:ea typeface="Cambria" panose="02040503050406030204" pitchFamily="18" charset="0"/>
                <a:cs typeface="Times New Roman" panose="02020603050405020304" pitchFamily="18" charset="0"/>
              </a:rPr>
              <a:t>Presented by</a:t>
            </a:r>
            <a:endParaRPr lang="en-US" sz="255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EC6428-520C-4A6B-AF0B-D386F2C65797}"/>
              </a:ext>
            </a:extLst>
          </p:cNvPr>
          <p:cNvSpPr txBox="1"/>
          <p:nvPr/>
        </p:nvSpPr>
        <p:spPr>
          <a:xfrm>
            <a:off x="13544550" y="262650"/>
            <a:ext cx="518291" cy="384721"/>
          </a:xfrm>
          <a:prstGeom prst="rect">
            <a:avLst/>
          </a:prstGeom>
          <a:noFill/>
        </p:spPr>
        <p:txBody>
          <a:bodyPr wrap="square" rtlCol="0">
            <a:spAutoFit/>
          </a:bodyPr>
          <a:lstStyle/>
          <a:p>
            <a:r>
              <a:rPr lang="en-IN" dirty="0"/>
              <a:t>1</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5" name="Text 1"/>
          <p:cNvSpPr/>
          <p:nvPr/>
        </p:nvSpPr>
        <p:spPr>
          <a:xfrm>
            <a:off x="898635" y="1043682"/>
            <a:ext cx="6653048"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SCOPE OF THE PROJECT </a:t>
            </a:r>
            <a:r>
              <a:rPr lang="en-US" sz="4300" dirty="0">
                <a:solidFill>
                  <a:schemeClr val="accent1">
                    <a:lumMod val="75000"/>
                  </a:schemeClr>
                </a:solidFill>
                <a:latin typeface="Barlow Medium" pitchFamily="34" charset="0"/>
                <a:ea typeface="Barlow Medium" pitchFamily="34" charset="-122"/>
                <a:cs typeface="Barlow Medium" pitchFamily="34" charset="-120"/>
              </a:rPr>
              <a:t>:</a:t>
            </a:r>
            <a:endParaRPr lang="en-US" sz="4300" dirty="0">
              <a:solidFill>
                <a:schemeClr val="accent1">
                  <a:lumMod val="75000"/>
                </a:schemeClr>
              </a:solidFill>
            </a:endParaRPr>
          </a:p>
        </p:txBody>
      </p:sp>
      <p:sp>
        <p:nvSpPr>
          <p:cNvPr id="6" name="Text 2"/>
          <p:cNvSpPr/>
          <p:nvPr/>
        </p:nvSpPr>
        <p:spPr>
          <a:xfrm>
            <a:off x="898635" y="2216762"/>
            <a:ext cx="12659711" cy="5165252"/>
          </a:xfrm>
          <a:prstGeom prst="rect">
            <a:avLst/>
          </a:prstGeom>
          <a:noFill/>
          <a:ln/>
        </p:spPr>
        <p:txBody>
          <a:bodyPr wrap="square" lIns="0" tIns="0" rIns="0" bIns="0" rtlCol="0" anchor="t"/>
          <a:lstStyle/>
          <a:p>
            <a:r>
              <a:rPr lang="en-US" sz="2550" dirty="0">
                <a:latin typeface="Times New Roman" panose="02020603050405020304" pitchFamily="18" charset="0"/>
                <a:ea typeface="+mn-lt"/>
                <a:cs typeface="Times New Roman" panose="02020603050405020304" pitchFamily="18" charset="0"/>
              </a:rPr>
              <a:t>The proposed system has wide-ranging applications and can be seamlessly integrated into smart city infrastructures for real-time accident detection and response. It is particularly beneficial for:</a:t>
            </a:r>
            <a:endParaRPr lang="en-US" sz="2550" dirty="0">
              <a:latin typeface="Times New Roman" panose="02020603050405020304" pitchFamily="18" charset="0"/>
              <a:ea typeface="Calibri"/>
              <a:cs typeface="Times New Roman" panose="02020603050405020304" pitchFamily="18" charset="0"/>
            </a:endParaRPr>
          </a:p>
          <a:p>
            <a:endParaRPr lang="en-US" sz="2400" dirty="0">
              <a:latin typeface="Book Antiqua"/>
              <a:ea typeface="Calibri"/>
              <a:cs typeface="Calibri"/>
            </a:endParaRPr>
          </a:p>
          <a:p>
            <a:pPr marL="457200" indent="-457200">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Urban traffic management systems to monitor and detect road accidents automatically.</a:t>
            </a:r>
            <a:endParaRPr lang="en-US" sz="2550" dirty="0">
              <a:latin typeface="Times New Roman" panose="02020603050405020304" pitchFamily="18" charset="0"/>
              <a:ea typeface="Calibri"/>
              <a:cs typeface="Times New Roman" panose="02020603050405020304" pitchFamily="18" charset="0"/>
            </a:endParaRPr>
          </a:p>
          <a:p>
            <a:pPr marL="457200" indent="-457200">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Highways and expressways, where accidents often go unnoticed for long periods.</a:t>
            </a:r>
            <a:endParaRPr lang="en-US" sz="2550" dirty="0">
              <a:latin typeface="Times New Roman" panose="02020603050405020304" pitchFamily="18" charset="0"/>
              <a:ea typeface="Calibri"/>
              <a:cs typeface="Times New Roman" panose="02020603050405020304" pitchFamily="18" charset="0"/>
            </a:endParaRPr>
          </a:p>
          <a:p>
            <a:pPr marL="457200" indent="-457200">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Public and private transportation networks, ensuring safer transit.</a:t>
            </a:r>
            <a:endParaRPr lang="en-US" sz="2550" dirty="0">
              <a:latin typeface="Times New Roman" panose="02020603050405020304" pitchFamily="18" charset="0"/>
              <a:ea typeface="Calibri"/>
              <a:cs typeface="Times New Roman" panose="02020603050405020304" pitchFamily="18" charset="0"/>
            </a:endParaRPr>
          </a:p>
          <a:p>
            <a:pPr marL="457200" indent="-457200">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Surveillance-based road safety systems in developing cities.</a:t>
            </a:r>
            <a:endParaRPr lang="en-US" sz="25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65A36A5-672B-48E3-BA87-9B6CF6FF53DE}"/>
              </a:ext>
            </a:extLst>
          </p:cNvPr>
          <p:cNvSpPr txBox="1"/>
          <p:nvPr/>
        </p:nvSpPr>
        <p:spPr>
          <a:xfrm>
            <a:off x="13558346" y="304800"/>
            <a:ext cx="672004" cy="384721"/>
          </a:xfrm>
          <a:prstGeom prst="rect">
            <a:avLst/>
          </a:prstGeom>
          <a:noFill/>
        </p:spPr>
        <p:txBody>
          <a:bodyPr wrap="square" rtlCol="0">
            <a:spAutoFit/>
          </a:bodyPr>
          <a:lstStyle/>
          <a:p>
            <a:r>
              <a:rPr lang="en-IN" dirty="0"/>
              <a:t>10</a:t>
            </a:r>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4" name="Text 1"/>
          <p:cNvSpPr/>
          <p:nvPr/>
        </p:nvSpPr>
        <p:spPr>
          <a:xfrm>
            <a:off x="864037" y="678894"/>
            <a:ext cx="5486400"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OBJECTIVE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2" name="Text 9"/>
          <p:cNvSpPr/>
          <p:nvPr/>
        </p:nvSpPr>
        <p:spPr>
          <a:xfrm>
            <a:off x="580256" y="1813035"/>
            <a:ext cx="13056916" cy="4678510"/>
          </a:xfrm>
          <a:prstGeom prst="rect">
            <a:avLst/>
          </a:prstGeom>
          <a:noFill/>
          <a:ln/>
        </p:spPr>
        <p:txBody>
          <a:bodyPr wrap="none" lIns="0" tIns="0" rIns="0" bIns="0" rtlCol="0" anchor="t"/>
          <a:lstStyle/>
          <a:p>
            <a:pPr marL="457200" indent="-457200" algn="just">
              <a:lnSpc>
                <a:spcPct val="150000"/>
              </a:lnSpc>
              <a:buFont typeface="Wingdings" panose="05000000000000000000" pitchFamily="2" charset="2"/>
              <a:buChar char="Ø"/>
            </a:pPr>
            <a:r>
              <a:rPr lang="en-US" sz="2600" dirty="0">
                <a:latin typeface="Times New Roman" panose="02020603050405020304" pitchFamily="18" charset="0"/>
                <a:ea typeface="+mn-lt"/>
                <a:cs typeface="Times New Roman" panose="02020603050405020304" pitchFamily="18" charset="0"/>
              </a:rPr>
              <a:t>The primary objective of this research is to reduce fatalities caused by </a:t>
            </a:r>
          </a:p>
          <a:p>
            <a:pPr algn="just">
              <a:lnSpc>
                <a:spcPct val="150000"/>
              </a:lnSpc>
            </a:pPr>
            <a:r>
              <a:rPr lang="en-US" sz="2600" dirty="0">
                <a:latin typeface="Times New Roman" panose="02020603050405020304" pitchFamily="18" charset="0"/>
                <a:ea typeface="+mn-lt"/>
                <a:cs typeface="Times New Roman" panose="02020603050405020304" pitchFamily="18" charset="0"/>
              </a:rPr>
              <a:t>      accidents by enabling timely detection and response.</a:t>
            </a:r>
          </a:p>
          <a:p>
            <a:pPr algn="just">
              <a:lnSpc>
                <a:spcPct val="150000"/>
              </a:lnSpc>
            </a:pPr>
            <a:r>
              <a:rPr lang="en-US" sz="2600" dirty="0">
                <a:latin typeface="Times New Roman" panose="02020603050405020304" pitchFamily="18" charset="0"/>
                <a:ea typeface="+mn-lt"/>
                <a:cs typeface="Times New Roman" panose="02020603050405020304" pitchFamily="18" charset="0"/>
              </a:rPr>
              <a:t> </a:t>
            </a:r>
          </a:p>
          <a:p>
            <a:pPr marL="457200" indent="-457200" algn="just">
              <a:lnSpc>
                <a:spcPct val="150000"/>
              </a:lnSpc>
              <a:buFont typeface="Wingdings" panose="05000000000000000000" pitchFamily="2" charset="2"/>
              <a:buChar char="Ø"/>
            </a:pPr>
            <a:r>
              <a:rPr lang="en-US" sz="2600" dirty="0">
                <a:latin typeface="Times New Roman" panose="02020603050405020304" pitchFamily="18" charset="0"/>
                <a:ea typeface="+mn-lt"/>
                <a:cs typeface="Times New Roman" panose="02020603050405020304" pitchFamily="18" charset="0"/>
              </a:rPr>
              <a:t>The system detects accidents using image and video processing techniques</a:t>
            </a:r>
          </a:p>
          <a:p>
            <a:pPr algn="just">
              <a:lnSpc>
                <a:spcPct val="150000"/>
              </a:lnSpc>
            </a:pPr>
            <a:r>
              <a:rPr lang="en-US" sz="2600" dirty="0">
                <a:latin typeface="Times New Roman" panose="02020603050405020304" pitchFamily="18" charset="0"/>
                <a:ea typeface="+mn-lt"/>
                <a:cs typeface="Times New Roman" panose="02020603050405020304" pitchFamily="18" charset="0"/>
              </a:rPr>
              <a:t>      and promptly notifies nearby hospitals for resource arrangements.</a:t>
            </a:r>
          </a:p>
          <a:p>
            <a:pPr marL="457200" indent="-457200" algn="just">
              <a:lnSpc>
                <a:spcPct val="150000"/>
              </a:lnSpc>
              <a:buFont typeface="Wingdings" panose="05000000000000000000" pitchFamily="2" charset="2"/>
              <a:buChar char="Ø"/>
            </a:pPr>
            <a:endParaRPr lang="en-US" sz="2600" dirty="0">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600" dirty="0">
                <a:latin typeface="Times New Roman" panose="02020603050405020304" pitchFamily="18" charset="0"/>
                <a:ea typeface="+mn-lt"/>
                <a:cs typeface="Times New Roman" panose="02020603050405020304" pitchFamily="18" charset="0"/>
              </a:rPr>
              <a:t>By leveraging CCTV surveillance, it minimizes delays in emergency </a:t>
            </a:r>
          </a:p>
          <a:p>
            <a:pPr algn="just">
              <a:lnSpc>
                <a:spcPct val="150000"/>
              </a:lnSpc>
            </a:pPr>
            <a:r>
              <a:rPr lang="en-US" sz="2600" dirty="0">
                <a:latin typeface="Times New Roman" panose="02020603050405020304" pitchFamily="18" charset="0"/>
                <a:ea typeface="+mn-lt"/>
                <a:cs typeface="Times New Roman" panose="02020603050405020304" pitchFamily="18" charset="0"/>
              </a:rPr>
              <a:t>      response and improves communication between hospitals and accident sites</a:t>
            </a:r>
            <a:r>
              <a:rPr lang="en-US" sz="3100" dirty="0">
                <a:latin typeface="Book Antiqua"/>
                <a:ea typeface="+mn-lt"/>
                <a:cs typeface="+mn-lt"/>
              </a:rPr>
              <a:t>.</a:t>
            </a:r>
            <a:endParaRPr lang="en-US" sz="3100" dirty="0">
              <a:latin typeface="Book Antiqua"/>
            </a:endParaRPr>
          </a:p>
        </p:txBody>
      </p:sp>
      <p:sp>
        <p:nvSpPr>
          <p:cNvPr id="2" name="TextBox 1">
            <a:extLst>
              <a:ext uri="{FF2B5EF4-FFF2-40B4-BE49-F238E27FC236}">
                <a16:creationId xmlns:a16="http://schemas.microsoft.com/office/drawing/2014/main" id="{32460B87-F4DB-4B18-9518-C86BBF1733D2}"/>
              </a:ext>
            </a:extLst>
          </p:cNvPr>
          <p:cNvSpPr txBox="1"/>
          <p:nvPr/>
        </p:nvSpPr>
        <p:spPr>
          <a:xfrm>
            <a:off x="13354050" y="361950"/>
            <a:ext cx="838200" cy="384721"/>
          </a:xfrm>
          <a:prstGeom prst="rect">
            <a:avLst/>
          </a:prstGeom>
          <a:noFill/>
        </p:spPr>
        <p:txBody>
          <a:bodyPr wrap="square" rtlCol="0">
            <a:spAutoFit/>
          </a:bodyPr>
          <a:lstStyle/>
          <a:p>
            <a:r>
              <a:rPr lang="en-IN" dirty="0"/>
              <a:t>11</a:t>
            </a:r>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4" name="Text 1"/>
          <p:cNvSpPr/>
          <p:nvPr/>
        </p:nvSpPr>
        <p:spPr>
          <a:xfrm>
            <a:off x="779623" y="612577"/>
            <a:ext cx="6188736" cy="618768"/>
          </a:xfrm>
          <a:prstGeom prst="rect">
            <a:avLst/>
          </a:prstGeom>
          <a:noFill/>
          <a:ln/>
        </p:spPr>
        <p:txBody>
          <a:bodyPr wrap="none" lIns="0" tIns="0" rIns="0" bIns="0" rtlCol="0" anchor="t"/>
          <a:lstStyle/>
          <a:p>
            <a:pPr>
              <a:lnSpc>
                <a:spcPts val="4850"/>
              </a:lnSpc>
            </a:pPr>
            <a:r>
              <a:rPr lang="en-US" sz="3900" dirty="0">
                <a:solidFill>
                  <a:schemeClr val="accent1">
                    <a:lumMod val="75000"/>
                  </a:schemeClr>
                </a:solidFill>
                <a:latin typeface="Barlow Medium" pitchFamily="34" charset="0"/>
                <a:ea typeface="Barlow Medium" pitchFamily="34" charset="-122"/>
                <a:cs typeface="Barlow Medium" pitchFamily="34" charset="-120"/>
              </a:rPr>
              <a:t>PROPOSED SYSTEM</a:t>
            </a:r>
            <a:endParaRPr lang="en-US" sz="3900" dirty="0">
              <a:solidFill>
                <a:schemeClr val="accent1">
                  <a:lumMod val="75000"/>
                </a:schemeClr>
              </a:solidFill>
            </a:endParaRPr>
          </a:p>
        </p:txBody>
      </p:sp>
      <p:sp>
        <p:nvSpPr>
          <p:cNvPr id="5" name="Text 2"/>
          <p:cNvSpPr/>
          <p:nvPr/>
        </p:nvSpPr>
        <p:spPr>
          <a:xfrm>
            <a:off x="914400" y="1403130"/>
            <a:ext cx="13006551" cy="5595125"/>
          </a:xfrm>
          <a:prstGeom prst="rect">
            <a:avLst/>
          </a:prstGeom>
          <a:noFill/>
          <a:ln/>
        </p:spPr>
        <p:txBody>
          <a:bodyPr wrap="none" lIns="0" tIns="0" rIns="0" bIns="0" rtlCol="0" anchor="t"/>
          <a:lstStyle/>
          <a:p>
            <a:pPr algn="just"/>
            <a:r>
              <a:rPr lang="en-US" sz="2550" dirty="0">
                <a:latin typeface="Times New Roman" panose="02020603050405020304" pitchFamily="18" charset="0"/>
                <a:ea typeface="+mn-lt"/>
                <a:cs typeface="Times New Roman" panose="02020603050405020304" pitchFamily="18" charset="0"/>
              </a:rPr>
              <a:t>The proposed system enhances accident detection by utilizing image and video-based feature</a:t>
            </a:r>
          </a:p>
          <a:p>
            <a:pPr algn="just"/>
            <a:r>
              <a:rPr lang="en-US" sz="2550" dirty="0">
                <a:latin typeface="Times New Roman" panose="02020603050405020304" pitchFamily="18" charset="0"/>
                <a:ea typeface="+mn-lt"/>
                <a:cs typeface="Times New Roman" panose="02020603050405020304" pitchFamily="18" charset="0"/>
              </a:rPr>
              <a:t> extraction , eliminating the need for additional hardware sensors. Key features include:</a:t>
            </a:r>
            <a:endParaRPr lang="en-US" sz="2550" dirty="0">
              <a:latin typeface="Times New Roman" panose="02020603050405020304" pitchFamily="18" charset="0"/>
              <a:ea typeface="Calibri"/>
              <a:cs typeface="Times New Roman" panose="02020603050405020304" pitchFamily="18" charset="0"/>
            </a:endParaRPr>
          </a:p>
          <a:p>
            <a:pPr algn="just"/>
            <a:endParaRPr lang="en-US" sz="2400" dirty="0">
              <a:latin typeface="Book Antiqua"/>
              <a:ea typeface="Calibri"/>
              <a:cs typeface="Calibri"/>
            </a:endParaRPr>
          </a:p>
          <a:p>
            <a:pPr marL="457200" indent="-4572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Accident Detection via CCTV Surveillance: Identifies accidents in real-time from surveillance</a:t>
            </a:r>
          </a:p>
          <a:p>
            <a:pPr algn="just">
              <a:lnSpc>
                <a:spcPct val="150000"/>
              </a:lnSpc>
            </a:pPr>
            <a:r>
              <a:rPr lang="en-US" sz="2550" dirty="0">
                <a:latin typeface="Times New Roman" panose="02020603050405020304" pitchFamily="18" charset="0"/>
                <a:ea typeface="+mn-lt"/>
                <a:cs typeface="Times New Roman" panose="02020603050405020304" pitchFamily="18" charset="0"/>
              </a:rPr>
              <a:t>      footage.</a:t>
            </a:r>
            <a:endParaRPr lang="en-US" sz="2550" dirty="0">
              <a:latin typeface="Times New Roman" panose="02020603050405020304" pitchFamily="18" charset="0"/>
              <a:ea typeface="Calibri"/>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Severity-Based Alert System: Determines whether the injury is minor or severe and sends</a:t>
            </a:r>
          </a:p>
          <a:p>
            <a:pPr algn="just">
              <a:lnSpc>
                <a:spcPct val="150000"/>
              </a:lnSpc>
            </a:pPr>
            <a:r>
              <a:rPr lang="en-US" sz="2550" dirty="0">
                <a:latin typeface="Times New Roman" panose="02020603050405020304" pitchFamily="18" charset="0"/>
                <a:ea typeface="+mn-lt"/>
                <a:cs typeface="Times New Roman" panose="02020603050405020304" pitchFamily="18" charset="0"/>
              </a:rPr>
              <a:t>      appropriate emergency alerts to nearby hospitals.</a:t>
            </a:r>
            <a:endParaRPr lang="en-US" sz="2550" dirty="0">
              <a:latin typeface="Times New Roman" panose="02020603050405020304" pitchFamily="18" charset="0"/>
              <a:ea typeface="Calibri"/>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Improved Communication: Reduces response time by streamlining communication</a:t>
            </a:r>
          </a:p>
          <a:p>
            <a:pPr algn="just">
              <a:lnSpc>
                <a:spcPct val="150000"/>
              </a:lnSpc>
            </a:pPr>
            <a:r>
              <a:rPr lang="en-US" sz="2550" dirty="0">
                <a:latin typeface="Times New Roman" panose="02020603050405020304" pitchFamily="18" charset="0"/>
                <a:ea typeface="+mn-lt"/>
                <a:cs typeface="Times New Roman" panose="02020603050405020304" pitchFamily="18" charset="0"/>
              </a:rPr>
              <a:t>      between accident sites and hospitals.</a:t>
            </a:r>
            <a:endParaRPr lang="en-US" sz="25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555848B-ABDD-4714-9A1C-F712184D0FBB}"/>
              </a:ext>
            </a:extLst>
          </p:cNvPr>
          <p:cNvSpPr txBox="1"/>
          <p:nvPr/>
        </p:nvSpPr>
        <p:spPr>
          <a:xfrm>
            <a:off x="12858750" y="247650"/>
            <a:ext cx="781050" cy="384721"/>
          </a:xfrm>
          <a:prstGeom prst="rect">
            <a:avLst/>
          </a:prstGeom>
          <a:noFill/>
        </p:spPr>
        <p:txBody>
          <a:bodyPr wrap="square" rtlCol="0">
            <a:spAutoFit/>
          </a:bodyPr>
          <a:lstStyle/>
          <a:p>
            <a:r>
              <a:rPr lang="en-IN" dirty="0"/>
              <a:t>12</a:t>
            </a:r>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haguftha\Documents\8th sem project documents\Capture 2.PNG"/>
          <p:cNvPicPr>
            <a:picLocks noChangeAspect="1" noChangeArrowheads="1"/>
          </p:cNvPicPr>
          <p:nvPr/>
        </p:nvPicPr>
        <p:blipFill>
          <a:blip r:embed="rId2"/>
          <a:srcRect/>
          <a:stretch>
            <a:fillRect/>
          </a:stretch>
        </p:blipFill>
        <p:spPr bwMode="auto">
          <a:xfrm>
            <a:off x="1387365" y="804040"/>
            <a:ext cx="11098925" cy="7047187"/>
          </a:xfrm>
          <a:prstGeom prst="rect">
            <a:avLst/>
          </a:prstGeom>
          <a:noFill/>
        </p:spPr>
      </p:pic>
      <p:sp>
        <p:nvSpPr>
          <p:cNvPr id="3" name="TextBox 2"/>
          <p:cNvSpPr txBox="1"/>
          <p:nvPr/>
        </p:nvSpPr>
        <p:spPr>
          <a:xfrm>
            <a:off x="1087821" y="614855"/>
            <a:ext cx="4981903" cy="754053"/>
          </a:xfrm>
          <a:prstGeom prst="rect">
            <a:avLst/>
          </a:prstGeom>
          <a:noFill/>
        </p:spPr>
        <p:txBody>
          <a:bodyPr wrap="square" rtlCol="0">
            <a:spAutoFit/>
          </a:bodyPr>
          <a:lstStyle/>
          <a:p>
            <a:r>
              <a:rPr lang="en-GB" sz="4300" dirty="0">
                <a:solidFill>
                  <a:schemeClr val="accent1">
                    <a:lumMod val="75000"/>
                  </a:schemeClr>
                </a:solidFill>
                <a:latin typeface="Times New Roman" panose="02020603050405020304" pitchFamily="18" charset="0"/>
                <a:cs typeface="Times New Roman" panose="02020603050405020304" pitchFamily="18" charset="0"/>
              </a:rPr>
              <a:t>FLOW CHART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9C4FE1-50C3-4D78-96B3-1AF71112209D}"/>
              </a:ext>
            </a:extLst>
          </p:cNvPr>
          <p:cNvSpPr txBox="1"/>
          <p:nvPr/>
        </p:nvSpPr>
        <p:spPr>
          <a:xfrm>
            <a:off x="12877800" y="323850"/>
            <a:ext cx="1066800" cy="384721"/>
          </a:xfrm>
          <a:prstGeom prst="rect">
            <a:avLst/>
          </a:prstGeom>
          <a:noFill/>
        </p:spPr>
        <p:txBody>
          <a:bodyPr wrap="square" rtlCol="0">
            <a:spAutoFit/>
          </a:bodyPr>
          <a:lstStyle/>
          <a:p>
            <a:r>
              <a:rPr lang="en-IN" dirty="0"/>
              <a:t>14</a:t>
            </a:r>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51338" y="536028"/>
            <a:ext cx="5533696" cy="754053"/>
          </a:xfrm>
          <a:prstGeom prst="rect">
            <a:avLst/>
          </a:prstGeom>
          <a:noFill/>
        </p:spPr>
        <p:txBody>
          <a:bodyPr wrap="square" rtlCol="0">
            <a:spAutoFit/>
          </a:bodyPr>
          <a:lstStyle/>
          <a:p>
            <a:r>
              <a:rPr lang="en-GB" sz="4300" dirty="0">
                <a:solidFill>
                  <a:schemeClr val="accent1">
                    <a:lumMod val="75000"/>
                  </a:schemeClr>
                </a:solidFill>
                <a:latin typeface="Times New Roman" panose="02020603050405020304" pitchFamily="18" charset="0"/>
                <a:cs typeface="Times New Roman" panose="02020603050405020304" pitchFamily="18" charset="0"/>
              </a:rPr>
              <a:t>ARCHITECTURE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2050" name="Picture 2" descr="C:\Users\shaguftha\Documents\8th sem project documents\Capture 3.PNG"/>
          <p:cNvPicPr>
            <a:picLocks noChangeAspect="1" noChangeArrowheads="1"/>
          </p:cNvPicPr>
          <p:nvPr/>
        </p:nvPicPr>
        <p:blipFill>
          <a:blip r:embed="rId2"/>
          <a:srcRect/>
          <a:stretch>
            <a:fillRect/>
          </a:stretch>
        </p:blipFill>
        <p:spPr bwMode="auto">
          <a:xfrm>
            <a:off x="1357806" y="1168100"/>
            <a:ext cx="12186744" cy="6288990"/>
          </a:xfrm>
          <a:prstGeom prst="rect">
            <a:avLst/>
          </a:prstGeom>
          <a:noFill/>
        </p:spPr>
      </p:pic>
      <p:sp>
        <p:nvSpPr>
          <p:cNvPr id="4" name="TextBox 3">
            <a:extLst>
              <a:ext uri="{FF2B5EF4-FFF2-40B4-BE49-F238E27FC236}">
                <a16:creationId xmlns:a16="http://schemas.microsoft.com/office/drawing/2014/main" id="{A45BC081-7231-430D-B16B-8808628786A3}"/>
              </a:ext>
            </a:extLst>
          </p:cNvPr>
          <p:cNvSpPr txBox="1"/>
          <p:nvPr/>
        </p:nvSpPr>
        <p:spPr>
          <a:xfrm>
            <a:off x="13087350" y="266700"/>
            <a:ext cx="914400" cy="384721"/>
          </a:xfrm>
          <a:prstGeom prst="rect">
            <a:avLst/>
          </a:prstGeom>
          <a:noFill/>
        </p:spPr>
        <p:txBody>
          <a:bodyPr wrap="square" rtlCol="0">
            <a:spAutoFit/>
          </a:bodyPr>
          <a:lstStyle/>
          <a:p>
            <a:r>
              <a:rPr lang="en-IN" dirty="0"/>
              <a:t>15</a:t>
            </a:r>
            <a:endParaRPr lang="en-US"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4" name="Text 1"/>
          <p:cNvSpPr/>
          <p:nvPr/>
        </p:nvSpPr>
        <p:spPr>
          <a:xfrm>
            <a:off x="864037" y="1436846"/>
            <a:ext cx="5486400" cy="685800"/>
          </a:xfrm>
          <a:prstGeom prst="rect">
            <a:avLst/>
          </a:prstGeom>
          <a:noFill/>
          <a:ln/>
        </p:spPr>
        <p:txBody>
          <a:bodyPr wrap="none" lIns="0" tIns="0" rIns="0" bIns="0" rtlCol="0" anchor="t"/>
          <a:lstStyle/>
          <a:p>
            <a:pPr>
              <a:lnSpc>
                <a:spcPts val="5400"/>
              </a:lnSpc>
            </a:pPr>
            <a:endParaRPr lang="en-US" sz="4300" dirty="0"/>
          </a:p>
        </p:txBody>
      </p:sp>
      <p:pic>
        <p:nvPicPr>
          <p:cNvPr id="5" name="Image 1" descr="preencoded.png"/>
          <p:cNvPicPr>
            <a:picLocks noChangeAspect="1"/>
          </p:cNvPicPr>
          <p:nvPr/>
        </p:nvPicPr>
        <p:blipFill>
          <a:blip r:embed="rId3"/>
          <a:stretch>
            <a:fillRect/>
          </a:stretch>
        </p:blipFill>
        <p:spPr>
          <a:xfrm>
            <a:off x="864037" y="2770584"/>
            <a:ext cx="4443890" cy="2468880"/>
          </a:xfrm>
          <a:prstGeom prst="rect">
            <a:avLst/>
          </a:prstGeom>
        </p:spPr>
      </p:pic>
      <p:sp>
        <p:nvSpPr>
          <p:cNvPr id="6" name="Text 2"/>
          <p:cNvSpPr/>
          <p:nvPr/>
        </p:nvSpPr>
        <p:spPr>
          <a:xfrm>
            <a:off x="864037" y="5517118"/>
            <a:ext cx="3291840" cy="411480"/>
          </a:xfrm>
          <a:prstGeom prst="rect">
            <a:avLst/>
          </a:prstGeom>
          <a:noFill/>
          <a:ln/>
        </p:spPr>
        <p:txBody>
          <a:bodyPr wrap="none" lIns="0" tIns="0" rIns="0" bIns="0" rtlCol="0" anchor="t"/>
          <a:lstStyle/>
          <a:p>
            <a:pPr>
              <a:lnSpc>
                <a:spcPts val="3200"/>
              </a:lnSpc>
            </a:pPr>
            <a:endParaRPr lang="en-US" sz="2600" dirty="0"/>
          </a:p>
        </p:txBody>
      </p:sp>
      <p:sp>
        <p:nvSpPr>
          <p:cNvPr id="7" name="Text 3"/>
          <p:cNvSpPr/>
          <p:nvPr/>
        </p:nvSpPr>
        <p:spPr>
          <a:xfrm>
            <a:off x="864037" y="6175415"/>
            <a:ext cx="6150054" cy="395050"/>
          </a:xfrm>
          <a:prstGeom prst="rect">
            <a:avLst/>
          </a:prstGeom>
          <a:noFill/>
          <a:ln/>
        </p:spPr>
        <p:txBody>
          <a:bodyPr wrap="none" lIns="0" tIns="0" rIns="0" bIns="0" rtlCol="0" anchor="t"/>
          <a:lstStyle/>
          <a:p>
            <a:pPr>
              <a:lnSpc>
                <a:spcPts val="3100"/>
              </a:lnSpc>
            </a:pPr>
            <a:endParaRPr lang="en-US" dirty="0"/>
          </a:p>
        </p:txBody>
      </p:sp>
      <p:sp>
        <p:nvSpPr>
          <p:cNvPr id="9" name="Text 4"/>
          <p:cNvSpPr/>
          <p:nvPr/>
        </p:nvSpPr>
        <p:spPr>
          <a:xfrm>
            <a:off x="7623930" y="5517118"/>
            <a:ext cx="3291840" cy="411480"/>
          </a:xfrm>
          <a:prstGeom prst="rect">
            <a:avLst/>
          </a:prstGeom>
          <a:noFill/>
          <a:ln/>
        </p:spPr>
        <p:txBody>
          <a:bodyPr wrap="none" lIns="0" tIns="0" rIns="0" bIns="0" rtlCol="0" anchor="t"/>
          <a:lstStyle/>
          <a:p>
            <a:pPr>
              <a:lnSpc>
                <a:spcPts val="3200"/>
              </a:lnSpc>
            </a:pPr>
            <a:endParaRPr lang="en-US" sz="2600" dirty="0"/>
          </a:p>
        </p:txBody>
      </p:sp>
      <p:sp>
        <p:nvSpPr>
          <p:cNvPr id="10" name="Text 5"/>
          <p:cNvSpPr/>
          <p:nvPr/>
        </p:nvSpPr>
        <p:spPr>
          <a:xfrm>
            <a:off x="7623930" y="6175415"/>
            <a:ext cx="6150054" cy="395050"/>
          </a:xfrm>
          <a:prstGeom prst="rect">
            <a:avLst/>
          </a:prstGeom>
          <a:noFill/>
          <a:ln/>
        </p:spPr>
        <p:txBody>
          <a:bodyPr wrap="none" lIns="0" tIns="0" rIns="0" bIns="0" rtlCol="0" anchor="t"/>
          <a:lstStyle/>
          <a:p>
            <a:pPr>
              <a:lnSpc>
                <a:spcPts val="3100"/>
              </a:lnSpc>
            </a:pPr>
            <a:endParaRPr lang="en-US" dirty="0"/>
          </a:p>
        </p:txBody>
      </p:sp>
      <p:pic>
        <p:nvPicPr>
          <p:cNvPr id="11" name="Picture 2" descr="F:\Machine Learning 2022-2023\AA Documents\ACCIDENT DETECTION\511055_1_En_6_Fig1_HTML.png"/>
          <p:cNvPicPr>
            <a:picLocks noChangeAspect="1" noChangeArrowheads="1"/>
          </p:cNvPicPr>
          <p:nvPr/>
        </p:nvPicPr>
        <p:blipFill>
          <a:blip r:embed="rId4"/>
          <a:srcRect/>
          <a:stretch>
            <a:fillRect/>
          </a:stretch>
        </p:blipFill>
        <p:spPr bwMode="auto">
          <a:xfrm>
            <a:off x="864038" y="1017495"/>
            <a:ext cx="5867837" cy="6203112"/>
          </a:xfrm>
          <a:prstGeom prst="rect">
            <a:avLst/>
          </a:prstGeom>
          <a:noFill/>
        </p:spPr>
      </p:pic>
      <p:pic>
        <p:nvPicPr>
          <p:cNvPr id="12" name="Picture 2" descr="Untitled Workspace"/>
          <p:cNvPicPr>
            <a:picLocks noChangeAspect="1" noChangeArrowheads="1"/>
          </p:cNvPicPr>
          <p:nvPr/>
        </p:nvPicPr>
        <p:blipFill>
          <a:blip r:embed="rId5"/>
          <a:srcRect/>
          <a:stretch>
            <a:fillRect/>
          </a:stretch>
        </p:blipFill>
        <p:spPr bwMode="auto">
          <a:xfrm>
            <a:off x="7014094" y="1166649"/>
            <a:ext cx="6276237" cy="5896304"/>
          </a:xfrm>
          <a:prstGeom prst="rect">
            <a:avLst/>
          </a:prstGeom>
          <a:noFill/>
          <a:ln w="9525">
            <a:noFill/>
            <a:miter lim="800000"/>
            <a:headEnd/>
            <a:tailEnd/>
          </a:ln>
        </p:spPr>
      </p:pic>
      <p:sp>
        <p:nvSpPr>
          <p:cNvPr id="2" name="TextBox 1">
            <a:extLst>
              <a:ext uri="{FF2B5EF4-FFF2-40B4-BE49-F238E27FC236}">
                <a16:creationId xmlns:a16="http://schemas.microsoft.com/office/drawing/2014/main" id="{EE07D58E-700F-49F3-B4C1-C45319D40EB9}"/>
              </a:ext>
            </a:extLst>
          </p:cNvPr>
          <p:cNvSpPr txBox="1"/>
          <p:nvPr/>
        </p:nvSpPr>
        <p:spPr>
          <a:xfrm>
            <a:off x="13106400" y="419100"/>
            <a:ext cx="895350" cy="395050"/>
          </a:xfrm>
          <a:prstGeom prst="rect">
            <a:avLst/>
          </a:prstGeom>
          <a:noFill/>
        </p:spPr>
        <p:txBody>
          <a:bodyPr wrap="square" rtlCol="0">
            <a:spAutoFit/>
          </a:bodyPr>
          <a:lstStyle/>
          <a:p>
            <a:r>
              <a:rPr lang="en-IN" dirty="0"/>
              <a:t>16</a:t>
            </a:r>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4131D9-CADD-48A4-9276-DE6896D7C969}"/>
              </a:ext>
            </a:extLst>
          </p:cNvPr>
          <p:cNvSpPr txBox="1"/>
          <p:nvPr/>
        </p:nvSpPr>
        <p:spPr>
          <a:xfrm>
            <a:off x="536028" y="488731"/>
            <a:ext cx="9144000" cy="1046440"/>
          </a:xfrm>
          <a:prstGeom prst="rect">
            <a:avLst/>
          </a:prstGeom>
          <a:noFill/>
        </p:spPr>
        <p:txBody>
          <a:bodyPr wrap="square" rtlCol="0">
            <a:spAutoFit/>
          </a:bodyPr>
          <a:lstStyle/>
          <a:p>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REQUIREMENT SPECIFICATIONS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a:p>
            <a:endParaRPr lang="en-US" dirty="0"/>
          </a:p>
        </p:txBody>
      </p:sp>
      <p:graphicFrame>
        <p:nvGraphicFramePr>
          <p:cNvPr id="3" name="Table 2">
            <a:extLst>
              <a:ext uri="{FF2B5EF4-FFF2-40B4-BE49-F238E27FC236}">
                <a16:creationId xmlns:a16="http://schemas.microsoft.com/office/drawing/2014/main" id="{277B0EC8-26AD-4FE8-B614-367C761291BB}"/>
              </a:ext>
            </a:extLst>
          </p:cNvPr>
          <p:cNvGraphicFramePr>
            <a:graphicFrameLocks noGrp="1"/>
          </p:cNvGraphicFramePr>
          <p:nvPr>
            <p:extLst>
              <p:ext uri="{D42A27DB-BD31-4B8C-83A1-F6EECF244321}">
                <p14:modId xmlns:p14="http://schemas.microsoft.com/office/powerpoint/2010/main" val="2117633092"/>
              </p:ext>
            </p:extLst>
          </p:nvPr>
        </p:nvGraphicFramePr>
        <p:xfrm>
          <a:off x="1030514" y="1364344"/>
          <a:ext cx="12598400" cy="6339840"/>
        </p:xfrm>
        <a:graphic>
          <a:graphicData uri="http://schemas.openxmlformats.org/drawingml/2006/table">
            <a:tbl>
              <a:tblPr firstRow="1" bandRow="1">
                <a:tableStyleId>{5C22544A-7EE6-4342-B048-85BDC9FD1C3A}</a:tableStyleId>
              </a:tblPr>
              <a:tblGrid>
                <a:gridCol w="6306958">
                  <a:extLst>
                    <a:ext uri="{9D8B030D-6E8A-4147-A177-3AD203B41FA5}">
                      <a16:colId xmlns:a16="http://schemas.microsoft.com/office/drawing/2014/main" val="2208455574"/>
                    </a:ext>
                  </a:extLst>
                </a:gridCol>
                <a:gridCol w="6291442">
                  <a:extLst>
                    <a:ext uri="{9D8B030D-6E8A-4147-A177-3AD203B41FA5}">
                      <a16:colId xmlns:a16="http://schemas.microsoft.com/office/drawing/2014/main" val="1352664951"/>
                    </a:ext>
                  </a:extLst>
                </a:gridCol>
              </a:tblGrid>
              <a:tr h="477745">
                <a:tc>
                  <a:txBody>
                    <a:bodyPr/>
                    <a:lstStyle/>
                    <a:p>
                      <a:r>
                        <a:rPr lang="en-IN" sz="2600" dirty="0">
                          <a:latin typeface="Times New Roman" panose="02020603050405020304" pitchFamily="18" charset="0"/>
                          <a:cs typeface="Times New Roman" panose="02020603050405020304" pitchFamily="18" charset="0"/>
                        </a:rPr>
                        <a:t>HARDWARE</a:t>
                      </a:r>
                      <a:endParaRPr lang="en-US" sz="2600" dirty="0">
                        <a:latin typeface="Times New Roman" panose="02020603050405020304" pitchFamily="18" charset="0"/>
                        <a:cs typeface="Times New Roman" panose="02020603050405020304" pitchFamily="18" charset="0"/>
                      </a:endParaRPr>
                    </a:p>
                  </a:txBody>
                  <a:tcPr/>
                </a:tc>
                <a:tc>
                  <a:txBody>
                    <a:bodyPr/>
                    <a:lstStyle/>
                    <a:p>
                      <a:r>
                        <a:rPr lang="en-IN" sz="2600" dirty="0">
                          <a:latin typeface="Times New Roman" panose="02020603050405020304" pitchFamily="18" charset="0"/>
                          <a:cs typeface="Times New Roman" panose="02020603050405020304" pitchFamily="18" charset="0"/>
                        </a:rPr>
                        <a:t>SOFTWARE</a:t>
                      </a:r>
                      <a:endParaRPr lang="en-US" sz="2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329421"/>
                  </a:ext>
                </a:extLst>
              </a:tr>
              <a:tr h="14332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Computer or Server:</a:t>
                      </a:r>
                      <a:r>
                        <a:rPr lang="en-US" sz="2400" dirty="0">
                          <a:latin typeface="Times New Roman" panose="02020603050405020304" pitchFamily="18" charset="0"/>
                          <a:cs typeface="Times New Roman" panose="02020603050405020304" pitchFamily="18" charset="0"/>
                        </a:rPr>
                        <a:t> Powerful CPU, GPU (NVIDIA recommended), and at least 16GB RAM.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Operating System: Windows 7 above</a:t>
                      </a:r>
                    </a:p>
                    <a:p>
                      <a:endParaRPr lang="en-US" dirty="0"/>
                    </a:p>
                  </a:txBody>
                  <a:tcPr/>
                </a:tc>
                <a:extLst>
                  <a:ext uri="{0D108BD9-81ED-4DB2-BD59-A6C34878D82A}">
                    <a16:rowId xmlns:a16="http://schemas.microsoft.com/office/drawing/2014/main" val="401671308"/>
                  </a:ext>
                </a:extLst>
              </a:tr>
              <a:tr h="71661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Storage:</a:t>
                      </a:r>
                      <a:r>
                        <a:rPr lang="en-US" sz="2400" dirty="0">
                          <a:latin typeface="Times New Roman" panose="02020603050405020304" pitchFamily="18" charset="0"/>
                          <a:cs typeface="Times New Roman" panose="02020603050405020304" pitchFamily="18" charset="0"/>
                        </a:rPr>
                        <a:t> SSD storage for data handling.</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Language: Python</a:t>
                      </a:r>
                    </a:p>
                    <a:p>
                      <a:endParaRPr lang="en-US" dirty="0"/>
                    </a:p>
                  </a:txBody>
                  <a:tcPr/>
                </a:tc>
                <a:extLst>
                  <a:ext uri="{0D108BD9-81ED-4DB2-BD59-A6C34878D82A}">
                    <a16:rowId xmlns:a16="http://schemas.microsoft.com/office/drawing/2014/main" val="1343513940"/>
                  </a:ext>
                </a:extLst>
              </a:tr>
              <a:tr h="1074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Camera and Capture Devices:</a:t>
                      </a:r>
                      <a:r>
                        <a:rPr lang="en-US" sz="2400" dirty="0">
                          <a:latin typeface="Times New Roman" panose="02020603050405020304" pitchFamily="18" charset="0"/>
                          <a:cs typeface="Times New Roman" panose="02020603050405020304" pitchFamily="18" charset="0"/>
                        </a:rPr>
                        <a:t> High-quality surveillance cameras.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Tool: PyCharm</a:t>
                      </a:r>
                    </a:p>
                    <a:p>
                      <a:endParaRPr lang="en-US" dirty="0"/>
                    </a:p>
                  </a:txBody>
                  <a:tcPr/>
                </a:tc>
                <a:extLst>
                  <a:ext uri="{0D108BD9-81ED-4DB2-BD59-A6C34878D82A}">
                    <a16:rowId xmlns:a16="http://schemas.microsoft.com/office/drawing/2014/main" val="1603389697"/>
                  </a:ext>
                </a:extLst>
              </a:tr>
              <a:tr h="1074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Network Connectivity:</a:t>
                      </a:r>
                      <a:r>
                        <a:rPr lang="en-US" sz="2400" dirty="0">
                          <a:latin typeface="Times New Roman" panose="02020603050405020304" pitchFamily="18" charset="0"/>
                          <a:cs typeface="Times New Roman" panose="02020603050405020304" pitchFamily="18" charset="0"/>
                        </a:rPr>
                        <a:t> Stable high-speed internet.</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Library:</a:t>
                      </a:r>
                      <a:r>
                        <a:rPr lang="de-DE" sz="2400" dirty="0">
                          <a:latin typeface="Times New Roman" panose="02020603050405020304" pitchFamily="18" charset="0"/>
                          <a:cs typeface="Times New Roman" panose="02020603050405020304" pitchFamily="18" charset="0"/>
                        </a:rPr>
                        <a:t>Python (version 3.6.5)</a:t>
                      </a:r>
                    </a:p>
                    <a:p>
                      <a:endParaRPr lang="en-US" dirty="0"/>
                    </a:p>
                  </a:txBody>
                  <a:tcPr/>
                </a:tc>
                <a:extLst>
                  <a:ext uri="{0D108BD9-81ED-4DB2-BD59-A6C34878D82A}">
                    <a16:rowId xmlns:a16="http://schemas.microsoft.com/office/drawing/2014/main" val="3781158230"/>
                  </a:ext>
                </a:extLst>
              </a:tr>
              <a:tr h="10749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latin typeface="Times New Roman" panose="02020603050405020304" pitchFamily="18" charset="0"/>
                          <a:cs typeface="Times New Roman" panose="02020603050405020304" pitchFamily="18" charset="0"/>
                        </a:rPr>
                        <a:t>Power Supply:</a:t>
                      </a:r>
                      <a:r>
                        <a:rPr lang="en-US" sz="2400" dirty="0">
                          <a:latin typeface="Times New Roman" panose="02020603050405020304" pitchFamily="18" charset="0"/>
                          <a:cs typeface="Times New Roman" panose="02020603050405020304" pitchFamily="18" charset="0"/>
                        </a:rPr>
                        <a:t> UPS or backup power sources.</a:t>
                      </a:r>
                    </a:p>
                    <a:p>
                      <a:endParaRPr lang="en-US" dirty="0"/>
                    </a:p>
                  </a:txBody>
                  <a:tcPr/>
                </a:tc>
                <a:tc>
                  <a:txBody>
                    <a:bodyPr/>
                    <a:lstStyle/>
                    <a:p>
                      <a:pPr>
                        <a:buNone/>
                      </a:pPr>
                      <a:r>
                        <a:rPr lang="de-DE" sz="2400" dirty="0">
                          <a:latin typeface="Times New Roman" panose="02020603050405020304" pitchFamily="18" charset="0"/>
                          <a:cs typeface="Times New Roman" panose="02020603050405020304" pitchFamily="18" charset="0"/>
                        </a:rPr>
                        <a:t>Keras (version 2.1.6)	</a:t>
                      </a:r>
                    </a:p>
                    <a:p>
                      <a:pPr>
                        <a:buNone/>
                      </a:pPr>
                      <a:r>
                        <a:rPr lang="de-DE" sz="2400" dirty="0">
                          <a:latin typeface="Times New Roman" panose="02020603050405020304" pitchFamily="18" charset="0"/>
                          <a:cs typeface="Times New Roman" panose="02020603050405020304" pitchFamily="18" charset="0"/>
                        </a:rPr>
                        <a:t>TensorFlow (version 1.7.0)</a:t>
                      </a:r>
                    </a:p>
                    <a:p>
                      <a:endParaRPr lang="en-US" dirty="0"/>
                    </a:p>
                  </a:txBody>
                  <a:tcPr/>
                </a:tc>
                <a:extLst>
                  <a:ext uri="{0D108BD9-81ED-4DB2-BD59-A6C34878D82A}">
                    <a16:rowId xmlns:a16="http://schemas.microsoft.com/office/drawing/2014/main" val="2615715946"/>
                  </a:ext>
                </a:extLst>
              </a:tr>
              <a:tr h="359744">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018936536"/>
                  </a:ext>
                </a:extLst>
              </a:tr>
            </a:tbl>
          </a:graphicData>
        </a:graphic>
      </p:graphicFrame>
      <p:sp>
        <p:nvSpPr>
          <p:cNvPr id="4" name="TextBox 3">
            <a:extLst>
              <a:ext uri="{FF2B5EF4-FFF2-40B4-BE49-F238E27FC236}">
                <a16:creationId xmlns:a16="http://schemas.microsoft.com/office/drawing/2014/main" id="{63266389-9CD5-44F5-9331-EB61F3CF357C}"/>
              </a:ext>
            </a:extLst>
          </p:cNvPr>
          <p:cNvSpPr txBox="1"/>
          <p:nvPr/>
        </p:nvSpPr>
        <p:spPr>
          <a:xfrm>
            <a:off x="12896850" y="304800"/>
            <a:ext cx="990600" cy="384721"/>
          </a:xfrm>
          <a:prstGeom prst="rect">
            <a:avLst/>
          </a:prstGeom>
          <a:noFill/>
        </p:spPr>
        <p:txBody>
          <a:bodyPr wrap="square" rtlCol="0">
            <a:spAutoFit/>
          </a:bodyPr>
          <a:lstStyle/>
          <a:p>
            <a:r>
              <a:rPr lang="en-IN" dirty="0"/>
              <a:t>17</a:t>
            </a:r>
            <a:endParaRPr lang="en-US" dirty="0"/>
          </a:p>
        </p:txBody>
      </p:sp>
    </p:spTree>
    <p:extLst>
      <p:ext uri="{BB962C8B-B14F-4D97-AF65-F5344CB8AC3E}">
        <p14:creationId xmlns:p14="http://schemas.microsoft.com/office/powerpoint/2010/main" val="2753711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4" name="Text 1"/>
          <p:cNvSpPr/>
          <p:nvPr/>
        </p:nvSpPr>
        <p:spPr>
          <a:xfrm>
            <a:off x="691509" y="534283"/>
            <a:ext cx="5486400"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MODULES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3"/>
          <p:cNvSpPr/>
          <p:nvPr/>
        </p:nvSpPr>
        <p:spPr>
          <a:xfrm>
            <a:off x="1947333" y="1693333"/>
            <a:ext cx="10329334" cy="4928184"/>
          </a:xfrm>
          <a:prstGeom prst="rect">
            <a:avLst/>
          </a:prstGeom>
          <a:noFill/>
          <a:ln/>
        </p:spPr>
        <p:txBody>
          <a:bodyPr wrap="none" lIns="0" tIns="0" rIns="0" bIns="0" rtlCol="0" anchor="t"/>
          <a:lstStyle/>
          <a:p>
            <a:r>
              <a:rPr lang="en-US" sz="2800" dirty="0">
                <a:latin typeface="Times New Roman" panose="02020603050405020304" pitchFamily="18" charset="0"/>
                <a:ea typeface="Calibri"/>
                <a:cs typeface="Times New Roman" panose="02020603050405020304" pitchFamily="18" charset="0"/>
              </a:rPr>
              <a:t>1</a:t>
            </a:r>
            <a:r>
              <a:rPr lang="en-US" sz="3000" dirty="0">
                <a:latin typeface="Times New Roman" panose="02020603050405020304" pitchFamily="18" charset="0"/>
                <a:ea typeface="Calibri"/>
                <a:cs typeface="Times New Roman" panose="02020603050405020304" pitchFamily="18" charset="0"/>
              </a:rPr>
              <a:t>.Input  Modules:</a:t>
            </a:r>
          </a:p>
          <a:p>
            <a:endParaRPr lang="en-US" sz="3000" dirty="0">
              <a:latin typeface="Times New Roman" panose="02020603050405020304" pitchFamily="18" charset="0"/>
              <a:ea typeface="Calibri"/>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The system processes video input from CCTV cameras installed on highways or</a:t>
            </a:r>
          </a:p>
          <a:p>
            <a:pPr lvl="1" algn="just">
              <a:lnSpc>
                <a:spcPct val="200000"/>
              </a:lnSpc>
            </a:pPr>
            <a:r>
              <a:rPr lang="en-US" sz="2800" dirty="0">
                <a:latin typeface="Times New Roman" panose="02020603050405020304" pitchFamily="18" charset="0"/>
                <a:ea typeface="+mn-lt"/>
                <a:cs typeface="Times New Roman" panose="02020603050405020304" pitchFamily="18" charset="0"/>
              </a:rPr>
              <a:t> accident-prone areas. </a:t>
            </a:r>
            <a:endParaRPr lang="en-US" sz="2800" dirty="0">
              <a:latin typeface="Times New Roman" panose="02020603050405020304" pitchFamily="18" charset="0"/>
              <a:ea typeface="Calibri"/>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OpenCV is used to read the video, capturing frames for further analysis.</a:t>
            </a:r>
            <a:endParaRPr lang="en-US" sz="2800" dirty="0">
              <a:latin typeface="Times New Roman" panose="02020603050405020304" pitchFamily="18" charset="0"/>
              <a:ea typeface="Calibri"/>
              <a:cs typeface="Times New Roman" panose="02020603050405020304" pitchFamily="18" charset="0"/>
            </a:endParaRPr>
          </a:p>
          <a:p>
            <a:pPr marL="342900" indent="-342900" algn="just">
              <a:lnSpc>
                <a:spcPct val="20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The video feed is continuously monitored for detecting potential accidents.</a:t>
            </a:r>
            <a:endParaRPr lang="en-US" sz="2800" dirty="0">
              <a:latin typeface="Times New Roman" panose="02020603050405020304" pitchFamily="18" charset="0"/>
              <a:cs typeface="Times New Roman" panose="02020603050405020304" pitchFamily="18" charset="0"/>
            </a:endParaRPr>
          </a:p>
          <a:p>
            <a:pPr>
              <a:lnSpc>
                <a:spcPct val="200000"/>
              </a:lnSpc>
            </a:pPr>
            <a:endParaRPr lang="en-US" sz="2800" dirty="0">
              <a:latin typeface="Book Antiqua"/>
              <a:ea typeface="+mn-lt"/>
              <a:cs typeface="+mn-lt"/>
            </a:endParaRPr>
          </a:p>
          <a:p>
            <a:pPr>
              <a:lnSpc>
                <a:spcPct val="200000"/>
              </a:lnSpc>
            </a:pPr>
            <a:r>
              <a:rPr lang="en-US" sz="2400" dirty="0">
                <a:latin typeface="Times New Roman" panose="02020603050405020304" pitchFamily="18" charset="0"/>
                <a:ea typeface="+mn-lt"/>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BC4E32AC-1751-4A82-941B-CC673065A898}"/>
              </a:ext>
            </a:extLst>
          </p:cNvPr>
          <p:cNvSpPr txBox="1"/>
          <p:nvPr/>
        </p:nvSpPr>
        <p:spPr>
          <a:xfrm>
            <a:off x="12706350" y="266700"/>
            <a:ext cx="1232541" cy="384721"/>
          </a:xfrm>
          <a:prstGeom prst="rect">
            <a:avLst/>
          </a:prstGeom>
          <a:noFill/>
        </p:spPr>
        <p:txBody>
          <a:bodyPr wrap="square" rtlCol="0">
            <a:spAutoFit/>
          </a:bodyPr>
          <a:lstStyle/>
          <a:p>
            <a:r>
              <a:rPr lang="en-IN" dirty="0"/>
              <a:t>18</a:t>
            </a:r>
            <a:endParaRPr lang="en-US" dirty="0"/>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4A0E41-00AD-41D0-9CA7-7ADA5A11C7C5}"/>
              </a:ext>
            </a:extLst>
          </p:cNvPr>
          <p:cNvSpPr/>
          <p:nvPr/>
        </p:nvSpPr>
        <p:spPr>
          <a:xfrm>
            <a:off x="1303867" y="1083733"/>
            <a:ext cx="11548533" cy="5947782"/>
          </a:xfrm>
          <a:prstGeom prst="rect">
            <a:avLst/>
          </a:prstGeom>
        </p:spPr>
        <p:txBody>
          <a:bodyPr wrap="square">
            <a:spAutoFit/>
          </a:bodyPr>
          <a:lstStyle/>
          <a:p>
            <a:pPr>
              <a:lnSpc>
                <a:spcPct val="150000"/>
              </a:lnSpc>
            </a:pPr>
            <a:r>
              <a:rPr lang="en-US" sz="3000" dirty="0">
                <a:latin typeface="Times New Roman" panose="02020603050405020304" pitchFamily="18" charset="0"/>
                <a:ea typeface="+mn-lt"/>
                <a:cs typeface="Times New Roman" panose="02020603050405020304" pitchFamily="18" charset="0"/>
              </a:rPr>
              <a:t>2. Background Learning Modules:</a:t>
            </a:r>
          </a:p>
          <a:p>
            <a:pPr>
              <a:lnSpc>
                <a:spcPct val="150000"/>
              </a:lnSpc>
            </a:pPr>
            <a:endParaRPr lang="en-US" sz="3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This module distinguishes between the static background and moving foreground objects  in the video feed.</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It extracts frames and applies the Mixture of Gaussians (MOG) algorithm to model   background pixels.</a:t>
            </a:r>
            <a:endParaRPr lang="en-US" sz="28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800" dirty="0">
                <a:latin typeface="Times New Roman" panose="02020603050405020304" pitchFamily="18" charset="0"/>
                <a:ea typeface="+mn-lt"/>
                <a:cs typeface="Times New Roman" panose="02020603050405020304" pitchFamily="18" charset="0"/>
              </a:rPr>
              <a:t>OpenCV’s cv2.createBackgroundSubtractorMOG() function is used to filter background elements and detect </a:t>
            </a:r>
          </a:p>
          <a:p>
            <a:pPr algn="just">
              <a:lnSpc>
                <a:spcPct val="150000"/>
              </a:lnSpc>
            </a:pPr>
            <a:r>
              <a:rPr lang="en-US" sz="2800" dirty="0">
                <a:latin typeface="Times New Roman" panose="02020603050405020304" pitchFamily="18" charset="0"/>
                <a:ea typeface="+mn-lt"/>
                <a:cs typeface="Times New Roman" panose="02020603050405020304" pitchFamily="18" charset="0"/>
              </a:rPr>
              <a:t>    motion effectively</a:t>
            </a:r>
            <a:endParaRPr lang="en-US" sz="2800" dirty="0"/>
          </a:p>
        </p:txBody>
      </p:sp>
    </p:spTree>
    <p:extLst>
      <p:ext uri="{BB962C8B-B14F-4D97-AF65-F5344CB8AC3E}">
        <p14:creationId xmlns:p14="http://schemas.microsoft.com/office/powerpoint/2010/main" val="25459606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D7BD20F-0120-4F9C-A7DF-D49E029E682A}"/>
              </a:ext>
            </a:extLst>
          </p:cNvPr>
          <p:cNvSpPr/>
          <p:nvPr/>
        </p:nvSpPr>
        <p:spPr>
          <a:xfrm>
            <a:off x="1168400" y="931334"/>
            <a:ext cx="11430000" cy="6030241"/>
          </a:xfrm>
          <a:prstGeom prst="rect">
            <a:avLst/>
          </a:prstGeom>
        </p:spPr>
        <p:txBody>
          <a:bodyPr wrap="square">
            <a:spAutoFit/>
          </a:bodyPr>
          <a:lstStyle/>
          <a:p>
            <a:r>
              <a:rPr lang="en-US" sz="3000" dirty="0">
                <a:latin typeface="Times New Roman" panose="02020603050405020304" pitchFamily="18" charset="0"/>
                <a:ea typeface="+mn-lt"/>
                <a:cs typeface="Times New Roman" panose="02020603050405020304" pitchFamily="18" charset="0"/>
              </a:rPr>
              <a:t>3. Foreground Extraction Module:</a:t>
            </a:r>
          </a:p>
          <a:p>
            <a:endParaRPr lang="en-US" sz="24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This module isolates moving objects using background subtraction techniques.</a:t>
            </a:r>
            <a:endParaRPr lang="en-US" sz="2800" dirty="0">
              <a:latin typeface="Book Antiqua"/>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Background Subtraction: Identifies foreground objects by removing static pixels.</a:t>
            </a:r>
            <a:endParaRPr lang="en-US" sz="2800" dirty="0">
              <a:latin typeface="Book Antiqua"/>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Image Enhancement: Noise filtering, dilation, and erosion techniques refine object contours.</a:t>
            </a:r>
            <a:endParaRPr lang="en-US" sz="2800" dirty="0">
              <a:latin typeface="Book Antiqua"/>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Foreground Extraction: Clearly identifies moving vehicles and potential accident scenarios.</a:t>
            </a:r>
            <a:endParaRPr lang="en-US" sz="2800" dirty="0">
              <a:latin typeface="Book Antiqua"/>
            </a:endParaRPr>
          </a:p>
        </p:txBody>
      </p:sp>
    </p:spTree>
    <p:extLst>
      <p:ext uri="{BB962C8B-B14F-4D97-AF65-F5344CB8AC3E}">
        <p14:creationId xmlns:p14="http://schemas.microsoft.com/office/powerpoint/2010/main" val="245742344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4" name="Text 1"/>
          <p:cNvSpPr/>
          <p:nvPr/>
        </p:nvSpPr>
        <p:spPr>
          <a:xfrm>
            <a:off x="864037" y="126125"/>
            <a:ext cx="5486400" cy="772510"/>
          </a:xfrm>
          <a:prstGeom prst="rect">
            <a:avLst/>
          </a:prstGeom>
          <a:noFill/>
          <a:ln/>
        </p:spPr>
        <p:txBody>
          <a:bodyPr wrap="none" lIns="0" tIns="0" rIns="0" bIns="0" rtlCol="0" anchor="t"/>
          <a:lstStyle/>
          <a:p>
            <a:pPr>
              <a:lnSpc>
                <a:spcPts val="5400"/>
              </a:lnSpc>
            </a:pPr>
            <a:r>
              <a:rPr lang="en-GB" sz="4300" dirty="0">
                <a:solidFill>
                  <a:schemeClr val="accent1">
                    <a:lumMod val="75000"/>
                  </a:schemeClr>
                </a:solidFill>
                <a:latin typeface="Times New Roman" panose="02020603050405020304" pitchFamily="18" charset="0"/>
                <a:cs typeface="Times New Roman" panose="02020603050405020304" pitchFamily="18" charset="0"/>
              </a:rPr>
              <a:t>Table of content</a:t>
            </a:r>
            <a:r>
              <a:rPr lang="en-GB" sz="4300" dirty="0">
                <a:solidFill>
                  <a:schemeClr val="accent1">
                    <a:lumMod val="75000"/>
                  </a:schemeClr>
                </a:solidFill>
                <a:latin typeface="Barlow Medium" pitchFamily="34" charset="0"/>
              </a:rPr>
              <a:t>:</a:t>
            </a:r>
            <a:endParaRPr lang="en-US" sz="4300" dirty="0">
              <a:solidFill>
                <a:schemeClr val="accent1">
                  <a:lumMod val="75000"/>
                </a:schemeClr>
              </a:solidFill>
            </a:endParaRPr>
          </a:p>
        </p:txBody>
      </p:sp>
      <p:sp>
        <p:nvSpPr>
          <p:cNvPr id="5" name="Shape 2"/>
          <p:cNvSpPr/>
          <p:nvPr/>
        </p:nvSpPr>
        <p:spPr>
          <a:xfrm>
            <a:off x="864039" y="2471978"/>
            <a:ext cx="12902326" cy="4341733"/>
          </a:xfrm>
          <a:prstGeom prst="roundRect">
            <a:avLst>
              <a:gd name="adj" fmla="val 2388"/>
            </a:avLst>
          </a:prstGeom>
          <a:noFill/>
          <a:ln w="15240">
            <a:solidFill>
              <a:srgbClr val="FFFFFF">
                <a:alpha val="24000"/>
              </a:srgbClr>
            </a:solidFill>
            <a:prstDash val="solid"/>
          </a:ln>
        </p:spPr>
      </p:sp>
      <p:sp>
        <p:nvSpPr>
          <p:cNvPr id="6" name="Shape 3"/>
          <p:cNvSpPr/>
          <p:nvPr/>
        </p:nvSpPr>
        <p:spPr>
          <a:xfrm>
            <a:off x="864039" y="2101694"/>
            <a:ext cx="12887086" cy="5702240"/>
          </a:xfrm>
          <a:prstGeom prst="rect">
            <a:avLst/>
          </a:prstGeom>
          <a:solidFill>
            <a:srgbClr val="FFFFFF">
              <a:alpha val="4000"/>
            </a:srgbClr>
          </a:solidFill>
          <a:ln/>
        </p:spPr>
        <p:txBody>
          <a:bodyPr/>
          <a:lstStyle/>
          <a:p>
            <a:endParaRPr lang="en-US" dirty="0"/>
          </a:p>
        </p:txBody>
      </p:sp>
      <p:sp>
        <p:nvSpPr>
          <p:cNvPr id="16" name="TextBox 15"/>
          <p:cNvSpPr txBox="1"/>
          <p:nvPr/>
        </p:nvSpPr>
        <p:spPr>
          <a:xfrm>
            <a:off x="2189018" y="898635"/>
            <a:ext cx="8645238" cy="7909850"/>
          </a:xfrm>
          <a:prstGeom prst="rect">
            <a:avLst/>
          </a:prstGeom>
          <a:noFill/>
        </p:spPr>
        <p:txBody>
          <a:bodyPr wrap="square" lIns="91431" tIns="45716" rIns="91431" bIns="45716" rtlCol="0">
            <a:spAutoFit/>
          </a:bodyPr>
          <a:lstStyle/>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Abstract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Introduction</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Literature review</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Existing System </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Problem statement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Scope of the Project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Objective</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Proposed System</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Algorithm and Technique</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Flow chart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Architecture</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Software and  hardware requirements</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Modules</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Coding</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Output/Result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Conclusion</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Future Enhancement</a:t>
            </a:r>
          </a:p>
          <a:p>
            <a:pPr marL="457154" indent="-457154">
              <a:buFont typeface="Wingdings" pitchFamily="2" charset="2"/>
              <a:buChar char="Ø"/>
            </a:pPr>
            <a:r>
              <a:rPr lang="en-GB" sz="2400" dirty="0">
                <a:latin typeface="Times New Roman" panose="02020603050405020304" pitchFamily="18" charset="0"/>
                <a:cs typeface="Times New Roman" panose="02020603050405020304" pitchFamily="18" charset="0"/>
              </a:rPr>
              <a:t>References</a:t>
            </a:r>
          </a:p>
          <a:p>
            <a:endParaRPr lang="en-GB" dirty="0"/>
          </a:p>
          <a:p>
            <a:endParaRPr lang="en-GB" dirty="0"/>
          </a:p>
          <a:p>
            <a:endParaRPr lang="en-GB" dirty="0"/>
          </a:p>
          <a:p>
            <a:endParaRPr lang="en-GB" dirty="0"/>
          </a:p>
        </p:txBody>
      </p:sp>
      <p:sp>
        <p:nvSpPr>
          <p:cNvPr id="2" name="TextBox 1">
            <a:extLst>
              <a:ext uri="{FF2B5EF4-FFF2-40B4-BE49-F238E27FC236}">
                <a16:creationId xmlns:a16="http://schemas.microsoft.com/office/drawing/2014/main" id="{2A146923-B9AE-45C5-A598-13A13AFEB08E}"/>
              </a:ext>
            </a:extLst>
          </p:cNvPr>
          <p:cNvSpPr txBox="1"/>
          <p:nvPr/>
        </p:nvSpPr>
        <p:spPr>
          <a:xfrm>
            <a:off x="13201650" y="247650"/>
            <a:ext cx="549475" cy="384721"/>
          </a:xfrm>
          <a:prstGeom prst="rect">
            <a:avLst/>
          </a:prstGeom>
          <a:noFill/>
        </p:spPr>
        <p:txBody>
          <a:bodyPr wrap="square" rtlCol="0">
            <a:spAutoFit/>
          </a:bodyPr>
          <a:lstStyle/>
          <a:p>
            <a:r>
              <a:rPr lang="en-IN" dirty="0"/>
              <a:t>2</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6" name="Text 3"/>
          <p:cNvSpPr/>
          <p:nvPr/>
        </p:nvSpPr>
        <p:spPr>
          <a:xfrm>
            <a:off x="1151468" y="880533"/>
            <a:ext cx="11785600" cy="6400800"/>
          </a:xfrm>
          <a:prstGeom prst="rect">
            <a:avLst/>
          </a:prstGeom>
          <a:noFill/>
          <a:ln/>
        </p:spPr>
        <p:txBody>
          <a:bodyPr wrap="square" lIns="0" tIns="0" rIns="0" bIns="0" rtlCol="0" anchor="t"/>
          <a:lstStyle/>
          <a:p>
            <a:endParaRPr lang="en-US" sz="3100" dirty="0">
              <a:latin typeface="Book Antiqua"/>
              <a:ea typeface="+mn-lt"/>
              <a:cs typeface="+mn-lt"/>
            </a:endParaRPr>
          </a:p>
          <a:p>
            <a:r>
              <a:rPr lang="en-US" sz="3000" dirty="0">
                <a:latin typeface="Times New Roman" panose="02020603050405020304" pitchFamily="18" charset="0"/>
                <a:ea typeface="+mn-lt"/>
                <a:cs typeface="Times New Roman" panose="02020603050405020304" pitchFamily="18" charset="0"/>
              </a:rPr>
              <a:t>4. Accident Detection Module:</a:t>
            </a:r>
          </a:p>
          <a:p>
            <a:endParaRPr lang="en-US" sz="3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The system analyzes extracted foreground objects and applies contour-based feature     extraction.</a:t>
            </a:r>
            <a:endParaRPr lang="en-US" sz="2800" dirty="0">
              <a:latin typeface="Book Antiqua"/>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Bounding boxes are drawn around moving vehicles. When two bounding boxes overlap or collide, the system detects a potential accident.</a:t>
            </a:r>
            <a:endParaRPr lang="en-US" sz="2800" dirty="0">
              <a:latin typeface="Book Antiqua"/>
            </a:endParaRPr>
          </a:p>
          <a:p>
            <a:pPr marL="342900" indent="-342900" algn="just">
              <a:lnSpc>
                <a:spcPct val="150000"/>
              </a:lnSpc>
              <a:buFont typeface="Wingdings" panose="05000000000000000000" pitchFamily="2" charset="2"/>
              <a:buChar char="Ø"/>
            </a:pPr>
            <a:r>
              <a:rPr lang="en-US" sz="2800" dirty="0">
                <a:latin typeface="Book Antiqua"/>
                <a:ea typeface="+mn-lt"/>
                <a:cs typeface="+mn-lt"/>
              </a:rPr>
              <a:t>The collision detection mechanism determines whether the event is an accident or normal vehicle movement.</a:t>
            </a:r>
            <a:endParaRPr lang="en-US" sz="2800" dirty="0">
              <a:latin typeface="Book Antiqua"/>
            </a:endParaRPr>
          </a:p>
        </p:txBody>
      </p:sp>
      <p:sp>
        <p:nvSpPr>
          <p:cNvPr id="2" name="TextBox 1">
            <a:extLst>
              <a:ext uri="{FF2B5EF4-FFF2-40B4-BE49-F238E27FC236}">
                <a16:creationId xmlns:a16="http://schemas.microsoft.com/office/drawing/2014/main" id="{8FC8B770-DB14-4EB0-AA20-4062590478E2}"/>
              </a:ext>
            </a:extLst>
          </p:cNvPr>
          <p:cNvSpPr txBox="1"/>
          <p:nvPr/>
        </p:nvSpPr>
        <p:spPr>
          <a:xfrm>
            <a:off x="13335000" y="304800"/>
            <a:ext cx="801913" cy="384721"/>
          </a:xfrm>
          <a:prstGeom prst="rect">
            <a:avLst/>
          </a:prstGeom>
          <a:noFill/>
        </p:spPr>
        <p:txBody>
          <a:bodyPr wrap="square" rtlCol="0">
            <a:spAutoFit/>
          </a:bodyPr>
          <a:lstStyle/>
          <a:p>
            <a:r>
              <a:rPr lang="en-IN" dirty="0"/>
              <a:t>19</a:t>
            </a:r>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5" name="Text 1"/>
          <p:cNvSpPr/>
          <p:nvPr/>
        </p:nvSpPr>
        <p:spPr>
          <a:xfrm>
            <a:off x="693683" y="677916"/>
            <a:ext cx="9080938" cy="1047919"/>
          </a:xfrm>
          <a:prstGeom prst="rect">
            <a:avLst/>
          </a:prstGeom>
          <a:noFill/>
          <a:ln/>
        </p:spPr>
        <p:txBody>
          <a:bodyPr wrap="squar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ALGORITHM AND TECHNIQUE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6" name="Text 2"/>
          <p:cNvSpPr/>
          <p:nvPr/>
        </p:nvSpPr>
        <p:spPr>
          <a:xfrm>
            <a:off x="887276" y="1725836"/>
            <a:ext cx="10936861" cy="4169885"/>
          </a:xfrm>
          <a:prstGeom prst="rect">
            <a:avLst/>
          </a:prstGeom>
          <a:noFill/>
          <a:ln/>
        </p:spPr>
        <p:txBody>
          <a:bodyPr wrap="square" lIns="0" tIns="0" rIns="0" bIns="0" rtlCol="0" anchor="t"/>
          <a:lstStyle/>
          <a:p>
            <a:pPr marL="457200" indent="-4572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Axis-Aligned Bounding Box (AABB) Technique: Draws rectangular bounding boxes around detected objects for efficient object detection.</a:t>
            </a:r>
            <a:endParaRPr lang="en-US" sz="2550" dirty="0">
              <a:latin typeface="Times New Roman" panose="02020603050405020304" pitchFamily="18" charset="0"/>
              <a:ea typeface="Calibri"/>
              <a:cs typeface="Times New Roman" panose="02020603050405020304" pitchFamily="18" charset="0"/>
            </a:endParaRPr>
          </a:p>
          <a:p>
            <a:pPr marL="457200" indent="-457200" algn="just">
              <a:lnSpc>
                <a:spcPct val="150000"/>
              </a:lnSpc>
              <a:buFont typeface="Wingdings" panose="05000000000000000000" pitchFamily="2" charset="2"/>
              <a:buChar char="Ø"/>
            </a:pPr>
            <a:endParaRPr lang="en-US" sz="2550" dirty="0">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550" dirty="0" err="1">
                <a:latin typeface="Times New Roman" panose="02020603050405020304" pitchFamily="18" charset="0"/>
                <a:ea typeface="+mn-lt"/>
                <a:cs typeface="Times New Roman" panose="02020603050405020304" pitchFamily="18" charset="0"/>
              </a:rPr>
              <a:t>Centroid</a:t>
            </a:r>
            <a:r>
              <a:rPr lang="en-US" sz="2550" dirty="0">
                <a:latin typeface="Times New Roman" panose="02020603050405020304" pitchFamily="18" charset="0"/>
                <a:ea typeface="+mn-lt"/>
                <a:cs typeface="Times New Roman" panose="02020603050405020304" pitchFamily="18" charset="0"/>
              </a:rPr>
              <a:t>-Based Gaussian Mixture Model (GMM) Algorithm: Analyzes surveillance footage by modeling object movement patterns, distinguishing normal traffic from anomalies such as accidents.</a:t>
            </a:r>
            <a:endParaRPr lang="en-US" sz="2550" dirty="0">
              <a:latin typeface="Times New Roman" panose="02020603050405020304" pitchFamily="18" charset="0"/>
              <a:ea typeface="Calibri"/>
              <a:cs typeface="Times New Roman" panose="02020603050405020304" pitchFamily="18" charset="0"/>
            </a:endParaRPr>
          </a:p>
          <a:p>
            <a:pPr marL="457200" indent="-457200">
              <a:lnSpc>
                <a:spcPct val="150000"/>
              </a:lnSpc>
              <a:buFont typeface="Wingdings" panose="05000000000000000000" pitchFamily="2" charset="2"/>
              <a:buChar char="Ø"/>
            </a:pPr>
            <a:endParaRPr lang="en-US" sz="2550" dirty="0">
              <a:latin typeface="Times New Roman" panose="02020603050405020304" pitchFamily="18" charset="0"/>
              <a:ea typeface="+mn-lt"/>
              <a:cs typeface="Times New Roman" panose="02020603050405020304" pitchFamily="18" charset="0"/>
            </a:endParaRPr>
          </a:p>
          <a:p>
            <a:pPr marL="457200" indent="-4572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This approach ensures a more effective, sensor-independent accident detection system with faster emergency response, ultimately reducing fatalities.</a:t>
            </a:r>
            <a:endParaRPr lang="en-US" sz="25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CE33955-CAAA-42AA-8965-DE6F0B521F4F}"/>
              </a:ext>
            </a:extLst>
          </p:cNvPr>
          <p:cNvSpPr txBox="1"/>
          <p:nvPr/>
        </p:nvSpPr>
        <p:spPr>
          <a:xfrm>
            <a:off x="12782550" y="285750"/>
            <a:ext cx="1009650" cy="392166"/>
          </a:xfrm>
          <a:prstGeom prst="rect">
            <a:avLst/>
          </a:prstGeom>
          <a:noFill/>
        </p:spPr>
        <p:txBody>
          <a:bodyPr wrap="square" rtlCol="0">
            <a:spAutoFit/>
          </a:bodyPr>
          <a:lstStyle/>
          <a:p>
            <a:r>
              <a:rPr lang="en-IN" dirty="0"/>
              <a:t>13</a:t>
            </a:r>
            <a:endParaRPr 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50223-WA0005.jpg"/>
          <p:cNvPicPr>
            <a:picLocks noChangeAspect="1"/>
          </p:cNvPicPr>
          <p:nvPr/>
        </p:nvPicPr>
        <p:blipFill>
          <a:blip r:embed="rId2"/>
          <a:stretch>
            <a:fillRect/>
          </a:stretch>
        </p:blipFill>
        <p:spPr>
          <a:xfrm>
            <a:off x="428296" y="882311"/>
            <a:ext cx="12655937" cy="7137576"/>
          </a:xfrm>
          <a:prstGeom prst="rect">
            <a:avLst/>
          </a:prstGeom>
        </p:spPr>
      </p:pic>
      <p:sp>
        <p:nvSpPr>
          <p:cNvPr id="3" name="TextBox 2">
            <a:extLst>
              <a:ext uri="{FF2B5EF4-FFF2-40B4-BE49-F238E27FC236}">
                <a16:creationId xmlns:a16="http://schemas.microsoft.com/office/drawing/2014/main" id="{A5E3C531-92EC-44A4-9F74-684D8A75C832}"/>
              </a:ext>
            </a:extLst>
          </p:cNvPr>
          <p:cNvSpPr txBox="1"/>
          <p:nvPr/>
        </p:nvSpPr>
        <p:spPr>
          <a:xfrm>
            <a:off x="12877800" y="209550"/>
            <a:ext cx="1123950" cy="384721"/>
          </a:xfrm>
          <a:prstGeom prst="rect">
            <a:avLst/>
          </a:prstGeom>
          <a:noFill/>
        </p:spPr>
        <p:txBody>
          <a:bodyPr wrap="square" rtlCol="0">
            <a:spAutoFit/>
          </a:bodyPr>
          <a:lstStyle/>
          <a:p>
            <a:r>
              <a:rPr lang="en-IN" dirty="0"/>
              <a:t>33</a:t>
            </a:r>
            <a:endParaRPr lang="en-US"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50223-WA0004.jpg"/>
          <p:cNvPicPr>
            <a:picLocks noChangeAspect="1"/>
          </p:cNvPicPr>
          <p:nvPr/>
        </p:nvPicPr>
        <p:blipFill>
          <a:blip r:embed="rId2"/>
          <a:stretch>
            <a:fillRect/>
          </a:stretch>
        </p:blipFill>
        <p:spPr>
          <a:xfrm>
            <a:off x="980901" y="1468790"/>
            <a:ext cx="12601749" cy="6524325"/>
          </a:xfrm>
          <a:prstGeom prst="rect">
            <a:avLst/>
          </a:prstGeom>
        </p:spPr>
      </p:pic>
      <p:sp>
        <p:nvSpPr>
          <p:cNvPr id="3" name="TextBox 2">
            <a:extLst>
              <a:ext uri="{FF2B5EF4-FFF2-40B4-BE49-F238E27FC236}">
                <a16:creationId xmlns:a16="http://schemas.microsoft.com/office/drawing/2014/main" id="{ADA2FA9B-5219-4429-B3D2-98D6A1E07BEB}"/>
              </a:ext>
            </a:extLst>
          </p:cNvPr>
          <p:cNvSpPr txBox="1"/>
          <p:nvPr/>
        </p:nvSpPr>
        <p:spPr>
          <a:xfrm>
            <a:off x="723900" y="285750"/>
            <a:ext cx="4191000" cy="754053"/>
          </a:xfrm>
          <a:prstGeom prst="rect">
            <a:avLst/>
          </a:prstGeom>
          <a:noFill/>
        </p:spPr>
        <p:txBody>
          <a:bodyPr wrap="square" rtlCol="0">
            <a:spAutoFit/>
          </a:bodyPr>
          <a:lstStyle/>
          <a:p>
            <a:r>
              <a:rPr lang="en-GB" sz="4300" dirty="0">
                <a:solidFill>
                  <a:schemeClr val="accent1">
                    <a:lumMod val="75000"/>
                  </a:schemeClr>
                </a:solidFill>
                <a:latin typeface="Times New Roman" panose="02020603050405020304" pitchFamily="18" charset="0"/>
                <a:cs typeface="Times New Roman" panose="02020603050405020304" pitchFamily="18" charset="0"/>
              </a:rPr>
              <a:t>OUTPUT:</a:t>
            </a:r>
            <a:endParaRPr lang="en-US" sz="43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680A49-174E-4F4C-AA12-FF5230A27510}"/>
              </a:ext>
            </a:extLst>
          </p:cNvPr>
          <p:cNvSpPr txBox="1"/>
          <p:nvPr/>
        </p:nvSpPr>
        <p:spPr>
          <a:xfrm>
            <a:off x="12630150" y="285750"/>
            <a:ext cx="952500" cy="384721"/>
          </a:xfrm>
          <a:prstGeom prst="rect">
            <a:avLst/>
          </a:prstGeom>
          <a:noFill/>
        </p:spPr>
        <p:txBody>
          <a:bodyPr wrap="square" rtlCol="0">
            <a:spAutoFit/>
          </a:bodyPr>
          <a:lstStyle/>
          <a:p>
            <a:r>
              <a:rPr lang="en-IN" dirty="0"/>
              <a:t>34</a:t>
            </a:r>
            <a:endParaRPr lang="en-US"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50223-WA0003.jpg"/>
          <p:cNvPicPr>
            <a:picLocks noChangeAspect="1"/>
          </p:cNvPicPr>
          <p:nvPr/>
        </p:nvPicPr>
        <p:blipFill>
          <a:blip r:embed="rId2"/>
          <a:stretch>
            <a:fillRect/>
          </a:stretch>
        </p:blipFill>
        <p:spPr>
          <a:xfrm>
            <a:off x="945931" y="1104082"/>
            <a:ext cx="11988673" cy="6741969"/>
          </a:xfrm>
          <a:prstGeom prst="rect">
            <a:avLst/>
          </a:prstGeom>
        </p:spPr>
      </p:pic>
      <p:sp>
        <p:nvSpPr>
          <p:cNvPr id="4" name="TextBox 3">
            <a:extLst>
              <a:ext uri="{FF2B5EF4-FFF2-40B4-BE49-F238E27FC236}">
                <a16:creationId xmlns:a16="http://schemas.microsoft.com/office/drawing/2014/main" id="{1402B3F3-9AD6-47FB-8003-C038D91E7C39}"/>
              </a:ext>
            </a:extLst>
          </p:cNvPr>
          <p:cNvSpPr txBox="1"/>
          <p:nvPr/>
        </p:nvSpPr>
        <p:spPr>
          <a:xfrm>
            <a:off x="12401550" y="247650"/>
            <a:ext cx="933450" cy="384721"/>
          </a:xfrm>
          <a:prstGeom prst="rect">
            <a:avLst/>
          </a:prstGeom>
          <a:noFill/>
        </p:spPr>
        <p:txBody>
          <a:bodyPr wrap="square" rtlCol="0">
            <a:spAutoFit/>
          </a:bodyPr>
          <a:lstStyle/>
          <a:p>
            <a:r>
              <a:rPr lang="en-IN" dirty="0"/>
              <a:t>35</a:t>
            </a:r>
            <a:endParaRPr lang="en-US"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50223-WA0006.jpg"/>
          <p:cNvPicPr>
            <a:picLocks noChangeAspect="1"/>
          </p:cNvPicPr>
          <p:nvPr/>
        </p:nvPicPr>
        <p:blipFill>
          <a:blip r:embed="rId2"/>
          <a:stretch>
            <a:fillRect/>
          </a:stretch>
        </p:blipFill>
        <p:spPr>
          <a:xfrm>
            <a:off x="598516" y="1202951"/>
            <a:ext cx="12319462" cy="6745765"/>
          </a:xfrm>
          <a:prstGeom prst="rect">
            <a:avLst/>
          </a:prstGeom>
        </p:spPr>
      </p:pic>
      <p:sp>
        <p:nvSpPr>
          <p:cNvPr id="3" name="TextBox 2">
            <a:extLst>
              <a:ext uri="{FF2B5EF4-FFF2-40B4-BE49-F238E27FC236}">
                <a16:creationId xmlns:a16="http://schemas.microsoft.com/office/drawing/2014/main" id="{9D4C0054-A47C-477B-B2CF-BBD7E7FF3F7C}"/>
              </a:ext>
            </a:extLst>
          </p:cNvPr>
          <p:cNvSpPr txBox="1"/>
          <p:nvPr/>
        </p:nvSpPr>
        <p:spPr>
          <a:xfrm>
            <a:off x="12534900" y="209550"/>
            <a:ext cx="933450" cy="384721"/>
          </a:xfrm>
          <a:prstGeom prst="rect">
            <a:avLst/>
          </a:prstGeom>
          <a:noFill/>
        </p:spPr>
        <p:txBody>
          <a:bodyPr wrap="square" rtlCol="0">
            <a:spAutoFit/>
          </a:bodyPr>
          <a:lstStyle/>
          <a:p>
            <a:r>
              <a:rPr lang="en-IN" dirty="0"/>
              <a:t>36</a:t>
            </a:r>
            <a:endParaRPr lang="en-US"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G-20250223-WA0007.jpg"/>
          <p:cNvPicPr>
            <a:picLocks noChangeAspect="1"/>
          </p:cNvPicPr>
          <p:nvPr/>
        </p:nvPicPr>
        <p:blipFill>
          <a:blip r:embed="rId2"/>
          <a:stretch>
            <a:fillRect/>
          </a:stretch>
        </p:blipFill>
        <p:spPr>
          <a:xfrm>
            <a:off x="374431" y="554214"/>
            <a:ext cx="13551120" cy="7438902"/>
          </a:xfrm>
          <a:prstGeom prst="rect">
            <a:avLst/>
          </a:prstGeom>
        </p:spPr>
      </p:pic>
      <p:sp>
        <p:nvSpPr>
          <p:cNvPr id="3" name="TextBox 2">
            <a:extLst>
              <a:ext uri="{FF2B5EF4-FFF2-40B4-BE49-F238E27FC236}">
                <a16:creationId xmlns:a16="http://schemas.microsoft.com/office/drawing/2014/main" id="{4B624D07-6837-4BD8-87A2-FA4AB7B18D6C}"/>
              </a:ext>
            </a:extLst>
          </p:cNvPr>
          <p:cNvSpPr txBox="1"/>
          <p:nvPr/>
        </p:nvSpPr>
        <p:spPr>
          <a:xfrm>
            <a:off x="13354050" y="190500"/>
            <a:ext cx="781050" cy="384721"/>
          </a:xfrm>
          <a:prstGeom prst="rect">
            <a:avLst/>
          </a:prstGeom>
          <a:noFill/>
        </p:spPr>
        <p:txBody>
          <a:bodyPr wrap="square" rtlCol="0">
            <a:spAutoFit/>
          </a:bodyPr>
          <a:lstStyle/>
          <a:p>
            <a:r>
              <a:rPr lang="en-IN" dirty="0"/>
              <a:t>37</a:t>
            </a:r>
            <a:endParaRPr lang="en-US"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4" name="Text 1"/>
          <p:cNvSpPr/>
          <p:nvPr/>
        </p:nvSpPr>
        <p:spPr>
          <a:xfrm>
            <a:off x="864037" y="1438751"/>
            <a:ext cx="6150054"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CONCLUSION</a:t>
            </a:r>
            <a:r>
              <a:rPr lang="en-US" sz="4300" dirty="0">
                <a:solidFill>
                  <a:schemeClr val="accent1">
                    <a:lumMod val="75000"/>
                  </a:schemeClr>
                </a:solidFill>
                <a:latin typeface="Barlow Medium" pitchFamily="34" charset="0"/>
                <a:ea typeface="Barlow Medium" pitchFamily="34" charset="-122"/>
                <a:cs typeface="Barlow Medium" pitchFamily="34" charset="-120"/>
              </a:rPr>
              <a:t>:</a:t>
            </a:r>
            <a:endParaRPr lang="en-US" sz="4300" dirty="0">
              <a:solidFill>
                <a:schemeClr val="accent1">
                  <a:lumMod val="75000"/>
                </a:schemeClr>
              </a:solidFill>
            </a:endParaRPr>
          </a:p>
        </p:txBody>
      </p:sp>
      <p:sp>
        <p:nvSpPr>
          <p:cNvPr id="7" name="Text 4"/>
          <p:cNvSpPr/>
          <p:nvPr/>
        </p:nvSpPr>
        <p:spPr>
          <a:xfrm>
            <a:off x="622498" y="2705129"/>
            <a:ext cx="6391592" cy="4110365"/>
          </a:xfrm>
          <a:prstGeom prst="rect">
            <a:avLst/>
          </a:prstGeom>
          <a:noFill/>
          <a:ln/>
        </p:spPr>
        <p:txBody>
          <a:bodyPr wrap="square" lIns="0" tIns="0" rIns="0" bIns="0" rtlCol="0" anchor="t"/>
          <a:lstStyle/>
          <a:p>
            <a:pPr algn="just">
              <a:lnSpc>
                <a:spcPts val="3100"/>
              </a:lnSpc>
            </a:pPr>
            <a:r>
              <a:rPr lang="en-US" sz="2400" dirty="0">
                <a:latin typeface="Times New Roman" panose="02020603050405020304" pitchFamily="18" charset="0"/>
                <a:ea typeface="+mn-lt"/>
                <a:cs typeface="Times New Roman" panose="02020603050405020304" pitchFamily="18" charset="0"/>
              </a:rPr>
              <a:t>The proposed accident detection system is implemented using Python and OpenCV, analyzing traffic camera footage from various sources. The system applies image processing techniques to detect accidents after selecting a region of interest (ROI). Currently, the system works with pre-recorded video. Our project accuracy is 92%. This approach significantly reduces emergency response time, helping to save lives.</a:t>
            </a:r>
            <a:endParaRPr lang="en-US" sz="2400" dirty="0">
              <a:latin typeface="Times New Roman" panose="02020603050405020304" pitchFamily="18" charset="0"/>
              <a:cs typeface="Times New Roman" panose="02020603050405020304" pitchFamily="18" charset="0"/>
            </a:endParaRPr>
          </a:p>
        </p:txBody>
      </p:sp>
      <p:sp>
        <p:nvSpPr>
          <p:cNvPr id="9" name="Text 6"/>
          <p:cNvSpPr/>
          <p:nvPr/>
        </p:nvSpPr>
        <p:spPr>
          <a:xfrm>
            <a:off x="864037" y="6420445"/>
            <a:ext cx="6150054" cy="395050"/>
          </a:xfrm>
          <a:prstGeom prst="rect">
            <a:avLst/>
          </a:prstGeom>
          <a:noFill/>
          <a:ln/>
        </p:spPr>
        <p:txBody>
          <a:bodyPr wrap="none" lIns="0" tIns="0" rIns="0" bIns="0" rtlCol="0" anchor="t"/>
          <a:lstStyle/>
          <a:p>
            <a:pPr>
              <a:lnSpc>
                <a:spcPts val="3100"/>
              </a:lnSpc>
            </a:pPr>
            <a:endParaRPr lang="en-US" dirty="0"/>
          </a:p>
        </p:txBody>
      </p:sp>
      <p:pic>
        <p:nvPicPr>
          <p:cNvPr id="10" name="Image 1" descr="preencoded.png"/>
          <p:cNvPicPr>
            <a:picLocks noChangeAspect="1"/>
          </p:cNvPicPr>
          <p:nvPr/>
        </p:nvPicPr>
        <p:blipFill>
          <a:blip r:embed="rId3"/>
          <a:stretch>
            <a:fillRect/>
          </a:stretch>
        </p:blipFill>
        <p:spPr>
          <a:xfrm>
            <a:off x="7623932" y="2124551"/>
            <a:ext cx="5569554" cy="4295894"/>
          </a:xfrm>
          <a:prstGeom prst="rect">
            <a:avLst/>
          </a:prstGeom>
        </p:spPr>
      </p:pic>
      <p:sp>
        <p:nvSpPr>
          <p:cNvPr id="11" name="Text 7"/>
          <p:cNvSpPr/>
          <p:nvPr/>
        </p:nvSpPr>
        <p:spPr>
          <a:xfrm>
            <a:off x="7623930" y="5389959"/>
            <a:ext cx="6150054" cy="395050"/>
          </a:xfrm>
          <a:prstGeom prst="rect">
            <a:avLst/>
          </a:prstGeom>
          <a:noFill/>
          <a:ln/>
        </p:spPr>
        <p:txBody>
          <a:bodyPr wrap="none" lIns="0" tIns="0" rIns="0" bIns="0" rtlCol="0" anchor="t"/>
          <a:lstStyle/>
          <a:p>
            <a:pPr>
              <a:lnSpc>
                <a:spcPts val="3100"/>
              </a:lnSpc>
            </a:pPr>
            <a:endParaRPr lang="en-US" dirty="0"/>
          </a:p>
        </p:txBody>
      </p:sp>
      <p:sp>
        <p:nvSpPr>
          <p:cNvPr id="2" name="TextBox 1">
            <a:extLst>
              <a:ext uri="{FF2B5EF4-FFF2-40B4-BE49-F238E27FC236}">
                <a16:creationId xmlns:a16="http://schemas.microsoft.com/office/drawing/2014/main" id="{0E40FD32-EB74-43FF-A1A1-499D87D06015}"/>
              </a:ext>
            </a:extLst>
          </p:cNvPr>
          <p:cNvSpPr txBox="1"/>
          <p:nvPr/>
        </p:nvSpPr>
        <p:spPr>
          <a:xfrm>
            <a:off x="12649200" y="171450"/>
            <a:ext cx="1124784" cy="384721"/>
          </a:xfrm>
          <a:prstGeom prst="rect">
            <a:avLst/>
          </a:prstGeom>
          <a:noFill/>
        </p:spPr>
        <p:txBody>
          <a:bodyPr wrap="square" rtlCol="0">
            <a:spAutoFit/>
          </a:bodyPr>
          <a:lstStyle/>
          <a:p>
            <a:r>
              <a:rPr lang="en-IN" dirty="0"/>
              <a:t>38</a:t>
            </a:r>
            <a:endParaRPr lang="en-US" dirty="0"/>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08538" y="788278"/>
            <a:ext cx="10247586" cy="754045"/>
          </a:xfrm>
          <a:prstGeom prst="rect">
            <a:avLst/>
          </a:prstGeom>
          <a:noFill/>
        </p:spPr>
        <p:txBody>
          <a:bodyPr wrap="square" lIns="91431" tIns="45716" rIns="91431" bIns="45716" rtlCol="0">
            <a:spAutoFit/>
          </a:bodyPr>
          <a:lstStyle/>
          <a:p>
            <a:r>
              <a:rPr lang="en-GB" sz="4300" dirty="0">
                <a:solidFill>
                  <a:schemeClr val="accent1">
                    <a:lumMod val="75000"/>
                  </a:schemeClr>
                </a:solidFill>
                <a:latin typeface="Times New Roman" panose="02020603050405020304" pitchFamily="18" charset="0"/>
                <a:cs typeface="Times New Roman" panose="02020603050405020304" pitchFamily="18" charset="0"/>
              </a:rPr>
              <a:t>FUTURE  ENHANCEMENT</a:t>
            </a:r>
            <a:r>
              <a:rPr lang="en-GB" sz="3100" dirty="0">
                <a:solidFill>
                  <a:schemeClr val="accent1">
                    <a:lumMod val="75000"/>
                  </a:schemeClr>
                </a:solidFill>
                <a:latin typeface="Book Antiqua" pitchFamily="18" charset="0"/>
              </a:rPr>
              <a:t>:</a:t>
            </a:r>
            <a:endParaRPr lang="en-US" sz="3100" dirty="0">
              <a:solidFill>
                <a:schemeClr val="accent1">
                  <a:lumMod val="75000"/>
                </a:schemeClr>
              </a:solidFill>
              <a:latin typeface="Book Antiqua" pitchFamily="18" charset="0"/>
            </a:endParaRPr>
          </a:p>
        </p:txBody>
      </p:sp>
      <p:sp>
        <p:nvSpPr>
          <p:cNvPr id="3" name="TextBox 2"/>
          <p:cNvSpPr txBox="1"/>
          <p:nvPr/>
        </p:nvSpPr>
        <p:spPr>
          <a:xfrm>
            <a:off x="1032934" y="1896533"/>
            <a:ext cx="12513734" cy="6293118"/>
          </a:xfrm>
          <a:prstGeom prst="rect">
            <a:avLst/>
          </a:prstGeom>
          <a:noFill/>
        </p:spPr>
        <p:txBody>
          <a:bodyPr wrap="square" lIns="91431" tIns="45716" rIns="91431" bIns="45716" rtlCol="0">
            <a:spAutoFit/>
          </a:bodyPr>
          <a:lstStyle/>
          <a:p>
            <a:pPr algn="just"/>
            <a:endParaRPr lang="en-GB"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GB" sz="2800" b="1" dirty="0">
                <a:latin typeface="Times New Roman" panose="02020603050405020304" pitchFamily="18" charset="0"/>
                <a:cs typeface="Times New Roman" panose="02020603050405020304" pitchFamily="18" charset="0"/>
              </a:rPr>
              <a:t>Predictive Accident Analysis</a:t>
            </a:r>
            <a:r>
              <a:rPr lang="en-GB" sz="2800" dirty="0">
                <a:latin typeface="Times New Roman" panose="02020603050405020304" pitchFamily="18" charset="0"/>
                <a:cs typeface="Times New Roman" panose="02020603050405020304" pitchFamily="18" charset="0"/>
              </a:rPr>
              <a:t> – Training machine learning models on historical data to predict high-risk accident zones and prevent collisions.</a:t>
            </a:r>
          </a:p>
          <a:p>
            <a:pPr algn="just"/>
            <a:endParaRPr lang="en-GB"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GB" sz="2800" dirty="0">
                <a:latin typeface="Times New Roman" panose="02020603050405020304" pitchFamily="18" charset="0"/>
                <a:cs typeface="Times New Roman" panose="02020603050405020304" pitchFamily="18" charset="0"/>
              </a:rPr>
              <a:t> </a:t>
            </a:r>
            <a:r>
              <a:rPr lang="en-GB" sz="2800" b="1" dirty="0" err="1">
                <a:latin typeface="Times New Roman" panose="02020603050405020304" pitchFamily="18" charset="0"/>
                <a:cs typeface="Times New Roman" panose="02020603050405020304" pitchFamily="18" charset="0"/>
              </a:rPr>
              <a:t>IoT</a:t>
            </a:r>
            <a:r>
              <a:rPr lang="en-GB" sz="2800" b="1" dirty="0">
                <a:latin typeface="Times New Roman" panose="02020603050405020304" pitchFamily="18" charset="0"/>
                <a:cs typeface="Times New Roman" panose="02020603050405020304" pitchFamily="18" charset="0"/>
              </a:rPr>
              <a:t>-Based Real-Time Alerts</a:t>
            </a:r>
            <a:r>
              <a:rPr lang="en-GB" sz="2800" dirty="0">
                <a:latin typeface="Times New Roman" panose="02020603050405020304" pitchFamily="18" charset="0"/>
                <a:cs typeface="Times New Roman" panose="02020603050405020304" pitchFamily="18" charset="0"/>
              </a:rPr>
              <a:t> – Integrating </a:t>
            </a:r>
            <a:r>
              <a:rPr lang="en-GB" sz="2800" dirty="0" err="1">
                <a:latin typeface="Times New Roman" panose="02020603050405020304" pitchFamily="18" charset="0"/>
                <a:cs typeface="Times New Roman" panose="02020603050405020304" pitchFamily="18" charset="0"/>
              </a:rPr>
              <a:t>IoT</a:t>
            </a:r>
            <a:r>
              <a:rPr lang="en-GB" sz="2800" dirty="0">
                <a:latin typeface="Times New Roman" panose="02020603050405020304" pitchFamily="18" charset="0"/>
                <a:cs typeface="Times New Roman" panose="02020603050405020304" pitchFamily="18" charset="0"/>
              </a:rPr>
              <a:t> sensors to automatically send accident alerts to hospitals, police, and emergency services.</a:t>
            </a:r>
          </a:p>
          <a:p>
            <a:pPr algn="just"/>
            <a:endParaRPr lang="en-GB"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Integration with Emergency Services</a:t>
            </a:r>
            <a:r>
              <a:rPr lang="en-GB" sz="2800" dirty="0">
                <a:latin typeface="Times New Roman" panose="02020603050405020304" pitchFamily="18" charset="0"/>
                <a:cs typeface="Times New Roman" panose="02020603050405020304" pitchFamily="18" charset="0"/>
              </a:rPr>
              <a:t> – Connecting the system with ambulance dispatch and local authorities for faster response times.</a:t>
            </a:r>
          </a:p>
          <a:p>
            <a:pPr algn="just">
              <a:buFont typeface="Wingdings" pitchFamily="2" charset="2"/>
              <a:buChar char="Ø"/>
            </a:pPr>
            <a:endParaRPr lang="en-GB" sz="2800" dirty="0">
              <a:latin typeface="Times New Roman" panose="02020603050405020304" pitchFamily="18" charset="0"/>
              <a:cs typeface="Times New Roman" panose="02020603050405020304" pitchFamily="18" charset="0"/>
            </a:endParaRPr>
          </a:p>
          <a:p>
            <a:pPr algn="just">
              <a:buFont typeface="Wingdings" pitchFamily="2" charset="2"/>
              <a:buChar char="Ø"/>
            </a:pPr>
            <a:r>
              <a:rPr lang="en-GB" sz="2800" b="1" dirty="0">
                <a:latin typeface="Times New Roman" panose="02020603050405020304" pitchFamily="18" charset="0"/>
                <a:cs typeface="Times New Roman" panose="02020603050405020304" pitchFamily="18" charset="0"/>
              </a:rPr>
              <a:t>Camera Calibration Techniques</a:t>
            </a:r>
            <a:r>
              <a:rPr lang="en-GB" sz="2800" dirty="0">
                <a:latin typeface="Times New Roman" panose="02020603050405020304" pitchFamily="18" charset="0"/>
                <a:cs typeface="Times New Roman" panose="02020603050405020304" pitchFamily="18" charset="0"/>
              </a:rPr>
              <a:t>: Using lane detection and calibration can improve system performance under varying camera angles.</a:t>
            </a:r>
          </a:p>
          <a:p>
            <a:endParaRPr lang="en-GB" dirty="0"/>
          </a:p>
          <a:p>
            <a:endParaRPr lang="en-GB" dirty="0"/>
          </a:p>
          <a:p>
            <a:endParaRPr lang="en-US" dirty="0"/>
          </a:p>
        </p:txBody>
      </p:sp>
      <p:sp>
        <p:nvSpPr>
          <p:cNvPr id="4" name="TextBox 3">
            <a:extLst>
              <a:ext uri="{FF2B5EF4-FFF2-40B4-BE49-F238E27FC236}">
                <a16:creationId xmlns:a16="http://schemas.microsoft.com/office/drawing/2014/main" id="{7ACC39A7-13BE-463D-8D03-6AC08951B6B1}"/>
              </a:ext>
            </a:extLst>
          </p:cNvPr>
          <p:cNvSpPr txBox="1"/>
          <p:nvPr/>
        </p:nvSpPr>
        <p:spPr>
          <a:xfrm>
            <a:off x="12744450" y="285750"/>
            <a:ext cx="1047750" cy="384721"/>
          </a:xfrm>
          <a:prstGeom prst="rect">
            <a:avLst/>
          </a:prstGeom>
          <a:noFill/>
        </p:spPr>
        <p:txBody>
          <a:bodyPr wrap="square" rtlCol="0">
            <a:spAutoFit/>
          </a:bodyPr>
          <a:lstStyle/>
          <a:p>
            <a:r>
              <a:rPr lang="en-IN" dirty="0"/>
              <a:t>39</a:t>
            </a:r>
            <a:endParaRPr lang="en-US"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4" name="Text 1"/>
          <p:cNvSpPr/>
          <p:nvPr/>
        </p:nvSpPr>
        <p:spPr>
          <a:xfrm>
            <a:off x="743783" y="732711"/>
            <a:ext cx="4722614" cy="590312"/>
          </a:xfrm>
          <a:prstGeom prst="rect">
            <a:avLst/>
          </a:prstGeom>
          <a:noFill/>
          <a:ln/>
        </p:spPr>
        <p:txBody>
          <a:bodyPr wrap="none" lIns="0" tIns="0" rIns="0" bIns="0" rtlCol="0" anchor="t"/>
          <a:lstStyle/>
          <a:p>
            <a:pPr>
              <a:lnSpc>
                <a:spcPts val="46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REFERENCES:</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 5"/>
          <p:cNvSpPr/>
          <p:nvPr/>
        </p:nvSpPr>
        <p:spPr>
          <a:xfrm>
            <a:off x="743786" y="4399241"/>
            <a:ext cx="13142834" cy="680086"/>
          </a:xfrm>
          <a:prstGeom prst="rect">
            <a:avLst/>
          </a:prstGeom>
          <a:noFill/>
          <a:ln/>
        </p:spPr>
        <p:txBody>
          <a:bodyPr wrap="square" lIns="0" tIns="0" rIns="0" bIns="0" rtlCol="0" anchor="t"/>
          <a:lstStyle/>
          <a:p>
            <a:pPr>
              <a:lnSpc>
                <a:spcPts val="2650"/>
              </a:lnSpc>
              <a:buFont typeface="Arial" pitchFamily="34" charset="0"/>
              <a:buChar char="•"/>
            </a:pPr>
            <a:endParaRPr lang="en-US" sz="2400" dirty="0">
              <a:latin typeface="Book Antiqua" pitchFamily="18" charset="0"/>
            </a:endParaRPr>
          </a:p>
        </p:txBody>
      </p:sp>
      <p:sp>
        <p:nvSpPr>
          <p:cNvPr id="2" name="TextBox 1">
            <a:extLst>
              <a:ext uri="{FF2B5EF4-FFF2-40B4-BE49-F238E27FC236}">
                <a16:creationId xmlns:a16="http://schemas.microsoft.com/office/drawing/2014/main" id="{B7030932-577D-42CD-A9DF-2440F4F1BFA9}"/>
              </a:ext>
            </a:extLst>
          </p:cNvPr>
          <p:cNvSpPr txBox="1"/>
          <p:nvPr/>
        </p:nvSpPr>
        <p:spPr>
          <a:xfrm>
            <a:off x="629444" y="1323023"/>
            <a:ext cx="13371511" cy="559268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[1] </a:t>
            </a:r>
            <a:r>
              <a:rPr lang="en-US" sz="1850" dirty="0" err="1">
                <a:latin typeface="Times New Roman" panose="02020603050405020304" pitchFamily="18" charset="0"/>
                <a:cs typeface="Times New Roman" pitchFamily="18" charset="0"/>
              </a:rPr>
              <a:t>Rajvardhan</a:t>
            </a:r>
            <a:r>
              <a:rPr lang="en-US" sz="1850" dirty="0">
                <a:latin typeface="Times New Roman" panose="02020603050405020304" pitchFamily="18" charset="0"/>
                <a:cs typeface="Times New Roman" pitchFamily="18" charset="0"/>
              </a:rPr>
              <a:t> Rishi, </a:t>
            </a:r>
            <a:r>
              <a:rPr lang="en-US" sz="1850" dirty="0" err="1">
                <a:latin typeface="Times New Roman" panose="02020603050405020304" pitchFamily="18" charset="0"/>
                <a:cs typeface="Times New Roman" pitchFamily="18" charset="0"/>
              </a:rPr>
              <a:t>Sofiya</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Yede</a:t>
            </a:r>
            <a:r>
              <a:rPr lang="en-US" sz="1850" dirty="0">
                <a:latin typeface="Times New Roman" panose="02020603050405020304" pitchFamily="18" charset="0"/>
                <a:cs typeface="Times New Roman" pitchFamily="18" charset="0"/>
              </a:rPr>
              <a:t>, Keshav Kunal, </a:t>
            </a:r>
            <a:r>
              <a:rPr lang="en-US" sz="1850" dirty="0" err="1">
                <a:latin typeface="Times New Roman" panose="02020603050405020304" pitchFamily="18" charset="0"/>
                <a:cs typeface="Times New Roman" pitchFamily="18" charset="0"/>
              </a:rPr>
              <a:t>Nutan</a:t>
            </a:r>
            <a:r>
              <a:rPr lang="en-US" sz="1850" dirty="0">
                <a:latin typeface="Times New Roman" panose="02020603050405020304" pitchFamily="18" charset="0"/>
                <a:cs typeface="Times New Roman" pitchFamily="18" charset="0"/>
              </a:rPr>
              <a:t> V. </a:t>
            </a:r>
            <a:r>
              <a:rPr lang="en-US" sz="1850" dirty="0" err="1">
                <a:latin typeface="Times New Roman" panose="02020603050405020304" pitchFamily="18" charset="0"/>
                <a:cs typeface="Times New Roman" pitchFamily="18" charset="0"/>
              </a:rPr>
              <a:t>Bansode</a:t>
            </a:r>
            <a:r>
              <a:rPr lang="en-US" sz="1850" dirty="0">
                <a:latin typeface="Times New Roman" panose="02020603050405020304" pitchFamily="18" charset="0"/>
                <a:cs typeface="Times New Roman" pitchFamily="18" charset="0"/>
              </a:rPr>
              <a:t>,” Automatic Messaging System for Vehicle Tracking and Accident Detection, Proceedings of the International Conference on Electronics and Sustainable Communication </a:t>
            </a:r>
            <a:r>
              <a:rPr lang="en-US" sz="1850" dirty="0" err="1">
                <a:latin typeface="Times New Roman" panose="02020603050405020304" pitchFamily="18" charset="0"/>
                <a:cs typeface="Times New Roman" pitchFamily="18" charset="0"/>
              </a:rPr>
              <a:t>Systems,ICESC</a:t>
            </a:r>
            <a:r>
              <a:rPr lang="en-US" sz="1850" dirty="0">
                <a:latin typeface="Times New Roman" panose="02020603050405020304" pitchFamily="18" charset="0"/>
                <a:cs typeface="Times New Roman" pitchFamily="18" charset="0"/>
              </a:rPr>
              <a:t>, 2020 </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[2] </a:t>
            </a:r>
            <a:r>
              <a:rPr lang="en-US" sz="1850" dirty="0" err="1">
                <a:latin typeface="Times New Roman" panose="02020603050405020304" pitchFamily="18" charset="0"/>
                <a:cs typeface="Times New Roman" pitchFamily="18" charset="0"/>
              </a:rPr>
              <a:t>Mr</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S.Kailasam</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Mr</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Karthiga</a:t>
            </a:r>
            <a:r>
              <a:rPr lang="en-US" sz="1850" dirty="0">
                <a:latin typeface="Times New Roman" panose="02020603050405020304" pitchFamily="18" charset="0"/>
                <a:cs typeface="Times New Roman" pitchFamily="18" charset="0"/>
              </a:rPr>
              <a:t>, Dr </a:t>
            </a:r>
            <a:r>
              <a:rPr lang="en-US" sz="1850" dirty="0" err="1">
                <a:latin typeface="Times New Roman" panose="02020603050405020304" pitchFamily="18" charset="0"/>
                <a:cs typeface="Times New Roman" pitchFamily="18" charset="0"/>
              </a:rPr>
              <a:t>Kartheeban</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R.M.Priyadarshani</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K.Anithadevi</a:t>
            </a:r>
            <a:r>
              <a:rPr lang="en-US" sz="1850" dirty="0">
                <a:latin typeface="Times New Roman" panose="02020603050405020304" pitchFamily="18" charset="0"/>
                <a:cs typeface="Times New Roman" pitchFamily="18" charset="0"/>
              </a:rPr>
              <a:t>, “Accident Alert System using face </a:t>
            </a:r>
            <a:r>
              <a:rPr lang="en-US" sz="1850" dirty="0" err="1">
                <a:latin typeface="Times New Roman" panose="02020603050405020304" pitchFamily="18" charset="0"/>
                <a:cs typeface="Times New Roman" pitchFamily="18" charset="0"/>
              </a:rPr>
              <a:t>Recognition”,IEEE</a:t>
            </a:r>
            <a:r>
              <a:rPr lang="en-US" sz="1850" dirty="0">
                <a:latin typeface="Times New Roman" panose="02020603050405020304" pitchFamily="18" charset="0"/>
                <a:cs typeface="Times New Roman" pitchFamily="18" charset="0"/>
              </a:rPr>
              <a:t>, 2019</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 [3] Bharath P, Saravanan M, </a:t>
            </a:r>
            <a:r>
              <a:rPr lang="en-US" sz="1850" dirty="0" err="1">
                <a:latin typeface="Times New Roman" panose="02020603050405020304" pitchFamily="18" charset="0"/>
                <a:cs typeface="Times New Roman" pitchFamily="18" charset="0"/>
              </a:rPr>
              <a:t>Aravindhan</a:t>
            </a:r>
            <a:r>
              <a:rPr lang="en-US" sz="1850" dirty="0">
                <a:latin typeface="Times New Roman" panose="02020603050405020304" pitchFamily="18" charset="0"/>
                <a:cs typeface="Times New Roman" pitchFamily="18" charset="0"/>
              </a:rPr>
              <a:t> K,” Literature Survey on Smart Vehicle Accident Prediction Using Machine Learning Algorithm “, 2019</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 [4] T Kalyani, S Monika, B Naresh, </a:t>
            </a:r>
            <a:r>
              <a:rPr lang="en-US" sz="1850" dirty="0" err="1">
                <a:latin typeface="Times New Roman" panose="02020603050405020304" pitchFamily="18" charset="0"/>
                <a:cs typeface="Times New Roman" pitchFamily="18" charset="0"/>
              </a:rPr>
              <a:t>Mahendra</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Vucha</a:t>
            </a:r>
            <a:r>
              <a:rPr lang="en-US" sz="1850" dirty="0">
                <a:latin typeface="Times New Roman" panose="02020603050405020304" pitchFamily="18" charset="0"/>
                <a:cs typeface="Times New Roman" pitchFamily="18" charset="0"/>
              </a:rPr>
              <a:t>, “Accident Detection and Alert System”, </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 [5] </a:t>
            </a:r>
            <a:r>
              <a:rPr lang="en-US" sz="1850" dirty="0" err="1">
                <a:latin typeface="Times New Roman" panose="02020603050405020304" pitchFamily="18" charset="0"/>
                <a:cs typeface="Times New Roman" pitchFamily="18" charset="0"/>
              </a:rPr>
              <a:t>Aarya</a:t>
            </a:r>
            <a:r>
              <a:rPr lang="en-US" sz="1850" dirty="0">
                <a:latin typeface="Times New Roman" panose="02020603050405020304" pitchFamily="18" charset="0"/>
                <a:cs typeface="Times New Roman" pitchFamily="18" charset="0"/>
              </a:rPr>
              <a:t> D.S, </a:t>
            </a:r>
            <a:r>
              <a:rPr lang="en-US" sz="1850" dirty="0" err="1">
                <a:latin typeface="Times New Roman" panose="02020603050405020304" pitchFamily="18" charset="0"/>
                <a:cs typeface="Times New Roman" pitchFamily="18" charset="0"/>
              </a:rPr>
              <a:t>Athulya</a:t>
            </a:r>
            <a:r>
              <a:rPr lang="en-US" sz="1850" dirty="0">
                <a:latin typeface="Times New Roman" panose="02020603050405020304" pitchFamily="18" charset="0"/>
                <a:cs typeface="Times New Roman" pitchFamily="18" charset="0"/>
              </a:rPr>
              <a:t> C.K, </a:t>
            </a:r>
            <a:r>
              <a:rPr lang="en-US" sz="1850" dirty="0" err="1">
                <a:latin typeface="Times New Roman" panose="02020603050405020304" pitchFamily="18" charset="0"/>
                <a:cs typeface="Times New Roman" pitchFamily="18" charset="0"/>
              </a:rPr>
              <a:t>Anas.P</a:t>
            </a:r>
            <a:r>
              <a:rPr lang="en-US" sz="1850" dirty="0">
                <a:latin typeface="Times New Roman" panose="02020603050405020304" pitchFamily="18" charset="0"/>
                <a:cs typeface="Times New Roman" pitchFamily="18" charset="0"/>
              </a:rPr>
              <a:t>, Basil </a:t>
            </a:r>
            <a:r>
              <a:rPr lang="en-US" sz="1850" dirty="0" err="1">
                <a:latin typeface="Times New Roman" panose="02020603050405020304" pitchFamily="18" charset="0"/>
                <a:cs typeface="Times New Roman" pitchFamily="18" charset="0"/>
              </a:rPr>
              <a:t>Kuriakose</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Jerin</a:t>
            </a:r>
            <a:r>
              <a:rPr lang="en-US" sz="1850" dirty="0">
                <a:latin typeface="Times New Roman" panose="02020603050405020304" pitchFamily="18" charset="0"/>
                <a:cs typeface="Times New Roman" pitchFamily="18" charset="0"/>
              </a:rPr>
              <a:t> Susan Joy , Leena Thomas, “Accident Alert and Tracking Using Arduino”, International Journal of Advanced Research in Electrical, Electronics and Instrumentation Engineering, Vol. 7, Issue 4, April </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 [6] Nagarjuna R </a:t>
            </a:r>
            <a:r>
              <a:rPr lang="en-US" sz="1850" dirty="0" err="1">
                <a:latin typeface="Times New Roman" panose="02020603050405020304" pitchFamily="18" charset="0"/>
                <a:cs typeface="Times New Roman" pitchFamily="18" charset="0"/>
              </a:rPr>
              <a:t>Vatti</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PrasannaLakshmi</a:t>
            </a:r>
            <a:r>
              <a:rPr lang="en-US" sz="1850" dirty="0">
                <a:latin typeface="Times New Roman" panose="02020603050405020304" pitchFamily="18" charset="0"/>
                <a:cs typeface="Times New Roman" pitchFamily="18" charset="0"/>
              </a:rPr>
              <a:t> </a:t>
            </a:r>
            <a:r>
              <a:rPr lang="en-US" sz="1850" dirty="0" err="1">
                <a:latin typeface="Times New Roman" panose="02020603050405020304" pitchFamily="18" charset="0"/>
                <a:cs typeface="Times New Roman" pitchFamily="18" charset="0"/>
              </a:rPr>
              <a:t>Vatti</a:t>
            </a:r>
            <a:r>
              <a:rPr lang="en-US" sz="1850" dirty="0">
                <a:latin typeface="Times New Roman" panose="02020603050405020304" pitchFamily="18" charset="0"/>
                <a:cs typeface="Times New Roman" pitchFamily="18" charset="0"/>
              </a:rPr>
              <a:t>, Rambabu </a:t>
            </a:r>
            <a:r>
              <a:rPr lang="en-US" sz="1850" dirty="0" err="1">
                <a:latin typeface="Times New Roman" panose="02020603050405020304" pitchFamily="18" charset="0"/>
                <a:cs typeface="Times New Roman" pitchFamily="18" charset="0"/>
              </a:rPr>
              <a:t>Vatti</a:t>
            </a:r>
            <a:r>
              <a:rPr lang="en-US" sz="1850" dirty="0">
                <a:latin typeface="Times New Roman" panose="02020603050405020304" pitchFamily="18" charset="0"/>
                <a:cs typeface="Times New Roman" pitchFamily="18" charset="0"/>
              </a:rPr>
              <a:t>, Chandrashekhar Garde, “Smart Road Accident Detection and communication System”, 8 IEEE International Conference on Current Trends toward Converging Technologies, Coimbatore, India, 2018</a:t>
            </a:r>
          </a:p>
          <a:p>
            <a:pPr marL="285750" indent="-285750" algn="just">
              <a:lnSpc>
                <a:spcPct val="150000"/>
              </a:lnSpc>
              <a:buFont typeface="Wingdings" panose="05000000000000000000" pitchFamily="2" charset="2"/>
              <a:buChar char="ü"/>
            </a:pPr>
            <a:r>
              <a:rPr lang="en-US" sz="1850" dirty="0">
                <a:latin typeface="Times New Roman" panose="02020603050405020304" pitchFamily="18" charset="0"/>
                <a:cs typeface="Times New Roman" pitchFamily="18" charset="0"/>
              </a:rPr>
              <a:t> [7] Wen-Kai Tai*, Hao-Cheng Wang, Cheng-Yu Chiang, Chin-Yueh </a:t>
            </a:r>
            <a:r>
              <a:rPr lang="en-US" sz="1850" dirty="0" err="1">
                <a:latin typeface="Times New Roman" panose="02020603050405020304" pitchFamily="18" charset="0"/>
                <a:cs typeface="Times New Roman" pitchFamily="18" charset="0"/>
              </a:rPr>
              <a:t>Chien</a:t>
            </a:r>
            <a:r>
              <a:rPr lang="en-US" sz="1850" dirty="0">
                <a:latin typeface="Times New Roman" panose="02020603050405020304" pitchFamily="18" charset="0"/>
                <a:cs typeface="Times New Roman" pitchFamily="18" charset="0"/>
              </a:rPr>
              <a:t>, Kevin Lai, and </a:t>
            </a:r>
            <a:r>
              <a:rPr lang="en-US" sz="1850" dirty="0" err="1">
                <a:latin typeface="Times New Roman" panose="02020603050405020304" pitchFamily="18" charset="0"/>
                <a:cs typeface="Times New Roman" pitchFamily="18" charset="0"/>
              </a:rPr>
              <a:t>TsengChang</a:t>
            </a:r>
            <a:r>
              <a:rPr lang="en-US" sz="1850" dirty="0">
                <a:latin typeface="Times New Roman" panose="02020603050405020304" pitchFamily="18" charset="0"/>
                <a:cs typeface="Times New Roman" pitchFamily="18" charset="0"/>
              </a:rPr>
              <a:t> Huang,” RTAIS: Road Traffic Accident Information System”, 20th International Conference on High Performance Computing and Communications, 2018</a:t>
            </a:r>
          </a:p>
        </p:txBody>
      </p:sp>
      <p:sp>
        <p:nvSpPr>
          <p:cNvPr id="3" name="TextBox 2">
            <a:extLst>
              <a:ext uri="{FF2B5EF4-FFF2-40B4-BE49-F238E27FC236}">
                <a16:creationId xmlns:a16="http://schemas.microsoft.com/office/drawing/2014/main" id="{F6179947-241B-459D-9BCF-3B72B3F1B9E7}"/>
              </a:ext>
            </a:extLst>
          </p:cNvPr>
          <p:cNvSpPr txBox="1"/>
          <p:nvPr/>
        </p:nvSpPr>
        <p:spPr>
          <a:xfrm>
            <a:off x="12687300" y="190500"/>
            <a:ext cx="895350" cy="381000"/>
          </a:xfrm>
          <a:prstGeom prst="rect">
            <a:avLst/>
          </a:prstGeom>
          <a:noFill/>
        </p:spPr>
        <p:txBody>
          <a:bodyPr wrap="square" rtlCol="0">
            <a:spAutoFit/>
          </a:bodyPr>
          <a:lstStyle/>
          <a:p>
            <a:r>
              <a:rPr lang="en-IN" dirty="0"/>
              <a:t>40</a:t>
            </a:r>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4" name="Text 1"/>
          <p:cNvSpPr/>
          <p:nvPr/>
        </p:nvSpPr>
        <p:spPr>
          <a:xfrm>
            <a:off x="726015" y="904145"/>
            <a:ext cx="5106838"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ABSTRACT</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Image 1" descr="preencoded.png"/>
          <p:cNvPicPr>
            <a:picLocks noChangeAspect="1"/>
          </p:cNvPicPr>
          <p:nvPr/>
        </p:nvPicPr>
        <p:blipFill>
          <a:blip r:embed="rId3"/>
          <a:stretch>
            <a:fillRect/>
          </a:stretch>
        </p:blipFill>
        <p:spPr>
          <a:xfrm>
            <a:off x="894878" y="4546046"/>
            <a:ext cx="138827" cy="185142"/>
          </a:xfrm>
          <a:prstGeom prst="rect">
            <a:avLst/>
          </a:prstGeom>
        </p:spPr>
      </p:pic>
      <p:sp>
        <p:nvSpPr>
          <p:cNvPr id="6" name="Text 2"/>
          <p:cNvSpPr/>
          <p:nvPr/>
        </p:nvSpPr>
        <p:spPr>
          <a:xfrm>
            <a:off x="1027291" y="2167263"/>
            <a:ext cx="12532043" cy="4933904"/>
          </a:xfrm>
          <a:prstGeom prst="rect">
            <a:avLst/>
          </a:prstGeom>
          <a:noFill/>
          <a:ln/>
        </p:spPr>
        <p:txBody>
          <a:bodyPr wrap="square" lIns="0" tIns="0" rIns="0" bIns="0" rtlCol="0" anchor="t"/>
          <a:lstStyle/>
          <a:p>
            <a:endParaRPr lang="en-US" dirty="0">
              <a:solidFill>
                <a:srgbClr val="E5E0DF"/>
              </a:solidFill>
              <a:ea typeface="+mn-lt"/>
              <a:cs typeface="+mn-lt"/>
            </a:endParaRPr>
          </a:p>
        </p:txBody>
      </p:sp>
      <p:sp>
        <p:nvSpPr>
          <p:cNvPr id="8" name="TextBox 7">
            <a:extLst>
              <a:ext uri="{FF2B5EF4-FFF2-40B4-BE49-F238E27FC236}">
                <a16:creationId xmlns:a16="http://schemas.microsoft.com/office/drawing/2014/main" id="{9D553ECB-AEAA-6E05-0E43-D514F1529A95}"/>
              </a:ext>
            </a:extLst>
          </p:cNvPr>
          <p:cNvSpPr txBox="1"/>
          <p:nvPr/>
        </p:nvSpPr>
        <p:spPr>
          <a:xfrm>
            <a:off x="1402644" y="1815863"/>
            <a:ext cx="11645659" cy="5632303"/>
          </a:xfrm>
          <a:prstGeom prst="rect">
            <a:avLst/>
          </a:prstGeom>
          <a:noFill/>
          <a:ln>
            <a:noFill/>
          </a:ln>
        </p:spPr>
        <p:txBody>
          <a:bodyPr rot="0" spcFirstLastPara="0" vertOverflow="overflow" horzOverflow="overflow" vert="horz" wrap="square" lIns="91431" tIns="45716" rIns="91431" bIns="45716" numCol="1" spcCol="0" rtlCol="0" fromWordArt="0" anchor="t" anchorCtr="0" forceAA="0" compatLnSpc="1">
            <a:prstTxWarp prst="textNoShape">
              <a:avLst/>
            </a:prstTxWarp>
            <a:spAutoFit/>
          </a:bodyPr>
          <a:lstStyle/>
          <a:p>
            <a:pPr algn="just"/>
            <a:r>
              <a:rPr lang="en-US" sz="2400" dirty="0">
                <a:latin typeface="Times New Roman" panose="02020603050405020304" pitchFamily="18" charset="0"/>
                <a:cs typeface="Times New Roman" panose="02020603050405020304" pitchFamily="18" charset="0"/>
              </a:rPr>
              <a:t>Accident detection using computer vision has become a critical area in road safety, aiming to reduce response time and improve emergency management. This project, "Guardian Angel on the Road: A Smart Accident Detection and Recovery Notification Solution," introduces an advanced system for real-time accident detection through video surveillance. The framework utilizes axis bounding box techniques for precise object detection and a centroid-based Gaussian Mixture Model (GMM) for analyzing motion patterns in CCTV footage. This approach ensures high detection accuracy while minimizing false alarms. The system is tested under various environmental conditions, including daylight, low visibility, rain, hail, and snow, proving its robustness across diverse scenarios. Additionally, the project integrates </a:t>
            </a:r>
            <a:r>
              <a:rPr lang="en-US" sz="2400" dirty="0" err="1">
                <a:latin typeface="Times New Roman" panose="02020603050405020304" pitchFamily="18" charset="0"/>
                <a:cs typeface="Times New Roman" panose="02020603050405020304" pitchFamily="18" charset="0"/>
              </a:rPr>
              <a:t>Geopy</a:t>
            </a:r>
            <a:r>
              <a:rPr lang="en-US" sz="2400" dirty="0">
                <a:latin typeface="Times New Roman" panose="02020603050405020304" pitchFamily="18" charset="0"/>
                <a:cs typeface="Times New Roman" panose="02020603050405020304" pitchFamily="18" charset="0"/>
              </a:rPr>
              <a:t> to capture live location data and automatically notify the nearest police station and hospital with an accident snapshot. This enables authorities to allocate necessary resources efficiently, ensuring timely medical assistance. Furthermore, an alarm buzzer is included to alert nearby individuals, facilitating immediate intervention</a:t>
            </a:r>
            <a:r>
              <a:rPr lang="en-US" sz="2400" dirty="0">
                <a:solidFill>
                  <a:schemeClr val="bg2"/>
                </a:solidFill>
                <a:latin typeface="Times New Roman" panose="02020603050405020304" pitchFamily="18" charset="0"/>
                <a:cs typeface="Times New Roman" panose="02020603050405020304" pitchFamily="18" charset="0"/>
              </a:rPr>
              <a:t>. </a:t>
            </a:r>
          </a:p>
          <a:p>
            <a:pPr algn="just"/>
            <a:r>
              <a:rPr lang="en-GB" sz="2400" b="1" dirty="0">
                <a:latin typeface="Times New Roman" panose="02020603050405020304" pitchFamily="18" charset="0"/>
                <a:cs typeface="Times New Roman" panose="02020603050405020304" pitchFamily="18" charset="0"/>
              </a:rPr>
              <a:t>KEYWORDS</a:t>
            </a:r>
            <a:r>
              <a:rPr lang="en-GB" sz="2400" dirty="0">
                <a:latin typeface="Times New Roman" panose="02020603050405020304" pitchFamily="18" charset="0"/>
                <a:cs typeface="Times New Roman" panose="02020603050405020304" pitchFamily="18" charset="0"/>
              </a:rPr>
              <a:t> :  Axis bounding box , </a:t>
            </a:r>
            <a:r>
              <a:rPr lang="en-GB" sz="2400" dirty="0" err="1">
                <a:latin typeface="Times New Roman" panose="02020603050405020304" pitchFamily="18" charset="0"/>
                <a:cs typeface="Times New Roman" panose="02020603050405020304" pitchFamily="18" charset="0"/>
              </a:rPr>
              <a:t>Centroid</a:t>
            </a:r>
            <a:r>
              <a:rPr lang="en-GB" sz="2400" dirty="0">
                <a:latin typeface="Times New Roman" panose="02020603050405020304" pitchFamily="18" charset="0"/>
                <a:cs typeface="Times New Roman" panose="02020603050405020304" pitchFamily="18" charset="0"/>
              </a:rPr>
              <a:t>-based GMM , Machine Learning , Image processing , Video Analytics , Real-Time System.</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0638E4D-AE19-48AF-847F-AA7E39FE9C6A}"/>
              </a:ext>
            </a:extLst>
          </p:cNvPr>
          <p:cNvSpPr txBox="1"/>
          <p:nvPr/>
        </p:nvSpPr>
        <p:spPr>
          <a:xfrm>
            <a:off x="13315950" y="323850"/>
            <a:ext cx="590550" cy="384721"/>
          </a:xfrm>
          <a:prstGeom prst="rect">
            <a:avLst/>
          </a:prstGeom>
          <a:noFill/>
        </p:spPr>
        <p:txBody>
          <a:bodyPr wrap="square" rtlCol="0">
            <a:spAutoFit/>
          </a:bodyPr>
          <a:lstStyle/>
          <a:p>
            <a:r>
              <a:rPr lang="en-IN" dirty="0"/>
              <a:t>3</a:t>
            </a:r>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4FF82C-7DA6-4402-A137-24BE01299FBC}"/>
              </a:ext>
            </a:extLst>
          </p:cNvPr>
          <p:cNvSpPr txBox="1"/>
          <p:nvPr/>
        </p:nvSpPr>
        <p:spPr>
          <a:xfrm>
            <a:off x="698269" y="598516"/>
            <a:ext cx="13300364" cy="658526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itchFamily="18" charset="0"/>
              </a:rPr>
              <a:t> [8] Miss. Priyanka M. </a:t>
            </a:r>
            <a:r>
              <a:rPr lang="en-US" sz="2000" dirty="0" err="1">
                <a:latin typeface="Times New Roman" panose="02020603050405020304" pitchFamily="18" charset="0"/>
                <a:cs typeface="Times New Roman" pitchFamily="18" charset="0"/>
              </a:rPr>
              <a:t>Sankpal</a:t>
            </a:r>
            <a:r>
              <a:rPr lang="en-US" sz="2000" dirty="0">
                <a:latin typeface="Times New Roman" panose="02020603050405020304" pitchFamily="18" charset="0"/>
                <a:cs typeface="Times New Roman" pitchFamily="18" charset="0"/>
              </a:rPr>
              <a:t>, Prof. P. P. More “Accident Avoidance System Using IR Transmitter “, IJRASET, Volume 5 Issue IV, April </a:t>
            </a:r>
          </a:p>
          <a:p>
            <a:pPr marL="285750"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itchFamily="18" charset="0"/>
              </a:rPr>
              <a:t> [9] Usman Khalil, Tariq Javid, Adnan Nasir, “Automatic road accident detection techniques: A brief survey”, in proceedings of IEEE Symposium on-Wireless Systems and Networks (ISWSN), 2017, 19- 22 Nov. 2017, Lahore, Pakistan </a:t>
            </a:r>
          </a:p>
          <a:p>
            <a:pPr marL="342900" indent="-342900">
              <a:lnSpc>
                <a:spcPct val="150000"/>
              </a:lnSpc>
              <a:buFont typeface="Wingdings" panose="05000000000000000000" pitchFamily="2" charset="2"/>
              <a:buChar char="ü"/>
            </a:pPr>
            <a:r>
              <a:rPr lang="en-US" sz="1850" dirty="0">
                <a:latin typeface="Times New Roman" panose="02020603050405020304" pitchFamily="18" charset="0"/>
                <a:cs typeface="Times New Roman" panose="02020603050405020304" pitchFamily="18" charset="0"/>
              </a:rPr>
              <a:t>[11] </a:t>
            </a:r>
            <a:r>
              <a:rPr lang="en-US" sz="1850" dirty="0" err="1">
                <a:latin typeface="Times New Roman" panose="02020603050405020304" pitchFamily="18" charset="0"/>
                <a:cs typeface="Times New Roman" panose="02020603050405020304" pitchFamily="18" charset="0"/>
              </a:rPr>
              <a:t>Harit</a:t>
            </a:r>
            <a:r>
              <a:rPr lang="en-US" sz="1850" dirty="0">
                <a:latin typeface="Times New Roman" panose="02020603050405020304" pitchFamily="18" charset="0"/>
                <a:cs typeface="Times New Roman" panose="02020603050405020304" pitchFamily="18" charset="0"/>
              </a:rPr>
              <a:t> Sharma, Ravi </a:t>
            </a:r>
            <a:r>
              <a:rPr lang="en-US" sz="1850" dirty="0" err="1">
                <a:latin typeface="Times New Roman" panose="02020603050405020304" pitchFamily="18" charset="0"/>
                <a:cs typeface="Times New Roman" panose="02020603050405020304" pitchFamily="18" charset="0"/>
              </a:rPr>
              <a:t>Kanth</a:t>
            </a:r>
            <a:r>
              <a:rPr lang="en-US" sz="1850" dirty="0">
                <a:latin typeface="Times New Roman" panose="02020603050405020304" pitchFamily="18" charset="0"/>
                <a:cs typeface="Times New Roman" panose="02020603050405020304" pitchFamily="18" charset="0"/>
              </a:rPr>
              <a:t> Reddy, Archana Karthik, “S-</a:t>
            </a:r>
            <a:r>
              <a:rPr lang="en-US" sz="1850" dirty="0" err="1">
                <a:latin typeface="Times New Roman" panose="02020603050405020304" pitchFamily="18" charset="0"/>
                <a:cs typeface="Times New Roman" panose="02020603050405020304" pitchFamily="18" charset="0"/>
              </a:rPr>
              <a:t>CarCrash</a:t>
            </a:r>
            <a:r>
              <a:rPr lang="en-US" sz="1850" dirty="0">
                <a:latin typeface="Times New Roman" panose="02020603050405020304" pitchFamily="18" charset="0"/>
                <a:cs typeface="Times New Roman" panose="02020603050405020304" pitchFamily="18" charset="0"/>
              </a:rPr>
              <a:t>: Real-time Crash Detection Analysis and Emergency Alert using Smartphone “, ICCVE, 2016 </a:t>
            </a:r>
          </a:p>
          <a:p>
            <a:pPr marL="342900" indent="-342900">
              <a:lnSpc>
                <a:spcPct val="150000"/>
              </a:lnSpc>
              <a:buFont typeface="Wingdings" panose="05000000000000000000" pitchFamily="2" charset="2"/>
              <a:buChar char="ü"/>
            </a:pPr>
            <a:r>
              <a:rPr lang="en-US" sz="1850" dirty="0">
                <a:latin typeface="Times New Roman" panose="02020603050405020304" pitchFamily="18" charset="0"/>
                <a:cs typeface="Times New Roman" panose="02020603050405020304" pitchFamily="18" charset="0"/>
              </a:rPr>
              <a:t>[12] </a:t>
            </a:r>
            <a:r>
              <a:rPr lang="en-US" sz="1850" dirty="0" err="1">
                <a:latin typeface="Times New Roman" panose="02020603050405020304" pitchFamily="18" charset="0"/>
                <a:cs typeface="Times New Roman" panose="02020603050405020304" pitchFamily="18" charset="0"/>
              </a:rPr>
              <a:t>sPrashant</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Kapri</a:t>
            </a:r>
            <a:r>
              <a:rPr lang="en-US" sz="1850" dirty="0">
                <a:latin typeface="Times New Roman" panose="02020603050405020304" pitchFamily="18" charset="0"/>
                <a:cs typeface="Times New Roman" panose="02020603050405020304" pitchFamily="18" charset="0"/>
              </a:rPr>
              <a:t>, Shubham </a:t>
            </a:r>
            <a:r>
              <a:rPr lang="en-US" sz="1850" dirty="0" err="1">
                <a:latin typeface="Times New Roman" panose="02020603050405020304" pitchFamily="18" charset="0"/>
                <a:cs typeface="Times New Roman" panose="02020603050405020304" pitchFamily="18" charset="0"/>
              </a:rPr>
              <a:t>Patane</a:t>
            </a:r>
            <a:r>
              <a:rPr lang="en-US" sz="1850" dirty="0">
                <a:latin typeface="Times New Roman" panose="02020603050405020304" pitchFamily="18" charset="0"/>
                <a:cs typeface="Times New Roman" panose="02020603050405020304" pitchFamily="18" charset="0"/>
              </a:rPr>
              <a:t>, Arul Shalom A, “Accident Detection &amp; Alert System”, IEEE, 2018 Bruno Fernandes, </a:t>
            </a:r>
            <a:r>
              <a:rPr lang="en-US" sz="1850" dirty="0" err="1">
                <a:latin typeface="Times New Roman" panose="02020603050405020304" pitchFamily="18" charset="0"/>
                <a:cs typeface="Times New Roman" panose="02020603050405020304" pitchFamily="18" charset="0"/>
              </a:rPr>
              <a:t>Vitor</a:t>
            </a:r>
            <a:r>
              <a:rPr lang="en-US" sz="1850" dirty="0">
                <a:latin typeface="Times New Roman" panose="02020603050405020304" pitchFamily="18" charset="0"/>
                <a:cs typeface="Times New Roman" panose="02020603050405020304" pitchFamily="18" charset="0"/>
              </a:rPr>
              <a:t> Gomes, Joaquim Ferreira and Arnaldo Oliveira, “Mobile Application for Automatic Accident Detection and Multimodal Alert”, IEEE, 2015</a:t>
            </a:r>
          </a:p>
          <a:p>
            <a:pPr marL="342900" indent="-342900">
              <a:lnSpc>
                <a:spcPct val="150000"/>
              </a:lnSpc>
              <a:buFont typeface="Wingdings" panose="05000000000000000000" pitchFamily="2" charset="2"/>
              <a:buChar char="ü"/>
            </a:pPr>
            <a:r>
              <a:rPr lang="en-US" sz="1850" dirty="0">
                <a:latin typeface="Times New Roman" panose="02020603050405020304" pitchFamily="18" charset="0"/>
                <a:cs typeface="Times New Roman" panose="02020603050405020304" pitchFamily="18" charset="0"/>
              </a:rPr>
              <a:t> [13] Adnan Bin </a:t>
            </a:r>
            <a:r>
              <a:rPr lang="en-US" sz="1850" dirty="0" err="1">
                <a:latin typeface="Times New Roman" panose="02020603050405020304" pitchFamily="18" charset="0"/>
                <a:cs typeface="Times New Roman" panose="02020603050405020304" pitchFamily="18" charset="0"/>
              </a:rPr>
              <a:t>Faiz</a:t>
            </a:r>
            <a:r>
              <a:rPr lang="en-US" sz="1850" dirty="0">
                <a:latin typeface="Times New Roman" panose="02020603050405020304" pitchFamily="18" charset="0"/>
                <a:cs typeface="Times New Roman" panose="02020603050405020304" pitchFamily="18" charset="0"/>
              </a:rPr>
              <a:t>, Ahmed </a:t>
            </a:r>
            <a:r>
              <a:rPr lang="en-US" sz="1850" dirty="0" err="1">
                <a:latin typeface="Times New Roman" panose="02020603050405020304" pitchFamily="18" charset="0"/>
                <a:cs typeface="Times New Roman" panose="02020603050405020304" pitchFamily="18" charset="0"/>
              </a:rPr>
              <a:t>Imteaj</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Mahfuzulhoq</a:t>
            </a:r>
            <a:r>
              <a:rPr lang="en-US" sz="1850" dirty="0">
                <a:latin typeface="Times New Roman" panose="02020603050405020304" pitchFamily="18" charset="0"/>
                <a:cs typeface="Times New Roman" panose="02020603050405020304" pitchFamily="18" charset="0"/>
              </a:rPr>
              <a:t> Chowdhury, “Smart Vehicle Accident Detection and Alarming System Using a Smartphone”, International Conference on Computer &amp; Information Engineering, 2015</a:t>
            </a:r>
          </a:p>
          <a:p>
            <a:pPr marL="342900" indent="-342900">
              <a:lnSpc>
                <a:spcPct val="150000"/>
              </a:lnSpc>
              <a:buFont typeface="Wingdings" panose="05000000000000000000" pitchFamily="2" charset="2"/>
              <a:buChar char="ü"/>
            </a:pPr>
            <a:r>
              <a:rPr lang="en-US" sz="1850" dirty="0">
                <a:latin typeface="Times New Roman" panose="02020603050405020304" pitchFamily="18" charset="0"/>
                <a:cs typeface="Times New Roman" panose="02020603050405020304" pitchFamily="18" charset="0"/>
              </a:rPr>
              <a:t> [14] Manuel </a:t>
            </a:r>
            <a:r>
              <a:rPr lang="en-US" sz="1850" dirty="0" err="1">
                <a:latin typeface="Times New Roman" panose="02020603050405020304" pitchFamily="18" charset="0"/>
                <a:cs typeface="Times New Roman" panose="02020603050405020304" pitchFamily="18" charset="0"/>
              </a:rPr>
              <a:t>Fogue</a:t>
            </a:r>
            <a:r>
              <a:rPr lang="en-US" sz="1850" dirty="0">
                <a:latin typeface="Times New Roman" panose="02020603050405020304" pitchFamily="18" charset="0"/>
                <a:cs typeface="Times New Roman" panose="02020603050405020304" pitchFamily="18" charset="0"/>
              </a:rPr>
              <a:t>, Piedad Garrido, Francisco J. </a:t>
            </a:r>
            <a:r>
              <a:rPr lang="en-US" sz="1850" dirty="0" err="1">
                <a:latin typeface="Times New Roman" panose="02020603050405020304" pitchFamily="18" charset="0"/>
                <a:cs typeface="Times New Roman" panose="02020603050405020304" pitchFamily="18" charset="0"/>
              </a:rPr>
              <a:t>Martinez,”A</a:t>
            </a:r>
            <a:r>
              <a:rPr lang="en-US" sz="1850" dirty="0">
                <a:latin typeface="Times New Roman" panose="02020603050405020304" pitchFamily="18" charset="0"/>
                <a:cs typeface="Times New Roman" panose="02020603050405020304" pitchFamily="18" charset="0"/>
              </a:rPr>
              <a:t> System for Automatic Notification and Severity Estimation of Automotive Accidents”, IEEE, 2014</a:t>
            </a:r>
          </a:p>
          <a:p>
            <a:pPr marL="342900" indent="-342900">
              <a:lnSpc>
                <a:spcPct val="150000"/>
              </a:lnSpc>
              <a:buFont typeface="Wingdings" panose="05000000000000000000" pitchFamily="2" charset="2"/>
              <a:buChar char="ü"/>
            </a:pPr>
            <a:r>
              <a:rPr lang="en-US" sz="1850" dirty="0">
                <a:latin typeface="Times New Roman" panose="02020603050405020304" pitchFamily="18" charset="0"/>
                <a:cs typeface="Times New Roman" panose="02020603050405020304" pitchFamily="18" charset="0"/>
              </a:rPr>
              <a:t> [15] Hossam M. </a:t>
            </a:r>
            <a:r>
              <a:rPr lang="en-US" sz="1850" dirty="0" err="1">
                <a:latin typeface="Times New Roman" panose="02020603050405020304" pitchFamily="18" charset="0"/>
                <a:cs typeface="Times New Roman" panose="02020603050405020304" pitchFamily="18" charset="0"/>
              </a:rPr>
              <a:t>Sherif</a:t>
            </a:r>
            <a:r>
              <a:rPr lang="en-US" sz="1850" dirty="0">
                <a:latin typeface="Times New Roman" panose="02020603050405020304" pitchFamily="18" charset="0"/>
                <a:cs typeface="Times New Roman" panose="02020603050405020304" pitchFamily="18" charset="0"/>
              </a:rPr>
              <a:t>, Hossam M. </a:t>
            </a:r>
            <a:r>
              <a:rPr lang="en-US" sz="1850" dirty="0" err="1">
                <a:latin typeface="Times New Roman" panose="02020603050405020304" pitchFamily="18" charset="0"/>
                <a:cs typeface="Times New Roman" panose="02020603050405020304" pitchFamily="18" charset="0"/>
              </a:rPr>
              <a:t>Sherif</a:t>
            </a:r>
            <a:r>
              <a:rPr lang="en-US" sz="1850" dirty="0">
                <a:latin typeface="Times New Roman" panose="02020603050405020304" pitchFamily="18" charset="0"/>
                <a:cs typeface="Times New Roman" panose="02020603050405020304" pitchFamily="18" charset="0"/>
              </a:rPr>
              <a:t>, </a:t>
            </a:r>
            <a:r>
              <a:rPr lang="en-US" sz="1850" dirty="0" err="1">
                <a:latin typeface="Times New Roman" panose="02020603050405020304" pitchFamily="18" charset="0"/>
                <a:cs typeface="Times New Roman" panose="02020603050405020304" pitchFamily="18" charset="0"/>
              </a:rPr>
              <a:t>Samah</a:t>
            </a:r>
            <a:r>
              <a:rPr lang="en-US" sz="1850" dirty="0">
                <a:latin typeface="Times New Roman" panose="02020603050405020304" pitchFamily="18" charset="0"/>
                <a:cs typeface="Times New Roman" panose="02020603050405020304" pitchFamily="18" charset="0"/>
              </a:rPr>
              <a:t> A. </a:t>
            </a:r>
            <a:r>
              <a:rPr lang="en-US" sz="1850" dirty="0" err="1">
                <a:latin typeface="Times New Roman" panose="02020603050405020304" pitchFamily="18" charset="0"/>
                <a:cs typeface="Times New Roman" panose="02020603050405020304" pitchFamily="18" charset="0"/>
              </a:rPr>
              <a:t>Senbel</a:t>
            </a:r>
            <a:r>
              <a:rPr lang="en-US" sz="1850" dirty="0">
                <a:latin typeface="Times New Roman" panose="02020603050405020304" pitchFamily="18" charset="0"/>
                <a:cs typeface="Times New Roman" panose="02020603050405020304" pitchFamily="18" charset="0"/>
              </a:rPr>
              <a:t>, “Real Time Traffic Accident Detection System using Wireless Sensor Network”, International Conference of Soft Computing and Pattern Recognition, 2014 </a:t>
            </a:r>
          </a:p>
        </p:txBody>
      </p:sp>
    </p:spTree>
    <p:extLst>
      <p:ext uri="{BB962C8B-B14F-4D97-AF65-F5344CB8AC3E}">
        <p14:creationId xmlns:p14="http://schemas.microsoft.com/office/powerpoint/2010/main" val="4011541392"/>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31333" y="3419547"/>
            <a:ext cx="13055600" cy="707878"/>
          </a:xfrm>
          <a:prstGeom prst="rect">
            <a:avLst/>
          </a:prstGeom>
          <a:noFill/>
        </p:spPr>
        <p:txBody>
          <a:bodyPr wrap="square" lIns="91431" tIns="45716" rIns="91431" bIns="45716" rtlCol="0">
            <a:spAutoFit/>
          </a:bodyPr>
          <a:lstStyle/>
          <a:p>
            <a:pPr algn="ctr"/>
            <a:r>
              <a:rPr lang="en-GB" sz="4000" dirty="0">
                <a:solidFill>
                  <a:schemeClr val="accent1">
                    <a:lumMod val="75000"/>
                  </a:schemeClr>
                </a:solidFill>
                <a:latin typeface="Book Antiqua" pitchFamily="18" charset="0"/>
              </a:rPr>
              <a:t>THANK YOU</a:t>
            </a:r>
            <a:endParaRPr lang="en-US" sz="4000" dirty="0">
              <a:solidFill>
                <a:schemeClr val="accent1">
                  <a:lumMod val="75000"/>
                </a:schemeClr>
              </a:solidFill>
              <a:latin typeface="Book Antiqua" pitchFamily="18" charset="0"/>
            </a:endParaRPr>
          </a:p>
        </p:txBody>
      </p:sp>
      <p:sp>
        <p:nvSpPr>
          <p:cNvPr id="3" name="TextBox 2">
            <a:extLst>
              <a:ext uri="{FF2B5EF4-FFF2-40B4-BE49-F238E27FC236}">
                <a16:creationId xmlns:a16="http://schemas.microsoft.com/office/drawing/2014/main" id="{16D1F085-70E5-49C8-98BC-49D9121FEFF6}"/>
              </a:ext>
            </a:extLst>
          </p:cNvPr>
          <p:cNvSpPr txBox="1"/>
          <p:nvPr/>
        </p:nvSpPr>
        <p:spPr>
          <a:xfrm>
            <a:off x="13239750" y="285750"/>
            <a:ext cx="590550" cy="384721"/>
          </a:xfrm>
          <a:prstGeom prst="rect">
            <a:avLst/>
          </a:prstGeom>
          <a:noFill/>
        </p:spPr>
        <p:txBody>
          <a:bodyPr wrap="square" rtlCol="0">
            <a:spAutoFit/>
          </a:bodyPr>
          <a:lstStyle/>
          <a:p>
            <a:r>
              <a:rPr lang="en-IN" dirty="0"/>
              <a:t>41</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4" name="Text 1"/>
          <p:cNvSpPr/>
          <p:nvPr/>
        </p:nvSpPr>
        <p:spPr>
          <a:xfrm>
            <a:off x="1068970" y="844392"/>
            <a:ext cx="5285661" cy="660559"/>
          </a:xfrm>
          <a:prstGeom prst="rect">
            <a:avLst/>
          </a:prstGeom>
          <a:noFill/>
          <a:ln/>
        </p:spPr>
        <p:txBody>
          <a:bodyPr wrap="none" lIns="0" tIns="0" rIns="0" bIns="0" rtlCol="0" anchor="t"/>
          <a:lstStyle/>
          <a:p>
            <a:pPr>
              <a:lnSpc>
                <a:spcPts val="52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INTRODUCTION</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1453587" y="2327490"/>
            <a:ext cx="10688054" cy="4453153"/>
          </a:xfrm>
          <a:prstGeom prst="rect">
            <a:avLst/>
          </a:prstGeom>
          <a:noFill/>
          <a:ln/>
        </p:spPr>
        <p:txBody>
          <a:bodyPr wrap="square" lIns="0" tIns="0" rIns="0" bIns="0" rtlCol="0" anchor="t"/>
          <a:lstStyle/>
          <a:p>
            <a:pPr algn="just"/>
            <a:r>
              <a:rPr lang="en-US" sz="2650" dirty="0">
                <a:latin typeface="Times New Roman" panose="02020603050405020304" pitchFamily="18" charset="0"/>
                <a:ea typeface="+mn-lt"/>
                <a:cs typeface="Times New Roman" panose="02020603050405020304" pitchFamily="18" charset="0"/>
              </a:rPr>
              <a:t>Road traffic accidents account for over 1.25 million deaths worldwide each year, with delayed response times being a significant factor in fatality rates. Traditional accident reporting relies on human intervention, which often leads to delays in medical assistance. The goal of this project is to develop a real-time, automated accident detection system that minimizes response time by instantly notifying emergency services.</a:t>
            </a:r>
            <a:endParaRPr lang="en-US" sz="2650" dirty="0">
              <a:latin typeface="Times New Roman" panose="02020603050405020304" pitchFamily="18" charset="0"/>
              <a:ea typeface="Calibri"/>
              <a:cs typeface="Times New Roman" panose="02020603050405020304" pitchFamily="18" charset="0"/>
            </a:endParaRPr>
          </a:p>
          <a:p>
            <a:pPr algn="just"/>
            <a:endParaRPr lang="en-US" sz="2650" dirty="0">
              <a:latin typeface="Times New Roman" panose="02020603050405020304" pitchFamily="18" charset="0"/>
              <a:ea typeface="Calibri"/>
              <a:cs typeface="Times New Roman" panose="02020603050405020304" pitchFamily="18" charset="0"/>
            </a:endParaRPr>
          </a:p>
          <a:p>
            <a:pPr algn="just">
              <a:lnSpc>
                <a:spcPts val="2950"/>
              </a:lnSpc>
            </a:pPr>
            <a:r>
              <a:rPr lang="en-US" sz="2650" dirty="0">
                <a:latin typeface="Times New Roman" panose="02020603050405020304" pitchFamily="18" charset="0"/>
                <a:ea typeface="+mn-lt"/>
                <a:cs typeface="Times New Roman" panose="02020603050405020304" pitchFamily="18" charset="0"/>
              </a:rPr>
              <a:t>To achieve this, the system integrates computer vision techniques with machine learning algorithms to monitor live traffic footage and identify accidents. It eliminates the need for manual reporting by automatically sending alerts and location data to authorities and nearby hospitals. This ensures that medical help reaches the accident site as quickly as possible</a:t>
            </a:r>
            <a:r>
              <a:rPr lang="en-US" sz="2650" dirty="0">
                <a:solidFill>
                  <a:srgbClr val="E5E0DF"/>
                </a:solidFill>
                <a:latin typeface="Times New Roman" panose="02020603050405020304" pitchFamily="18" charset="0"/>
                <a:ea typeface="+mn-lt"/>
                <a:cs typeface="Times New Roman" panose="02020603050405020304" pitchFamily="18" charset="0"/>
              </a:rPr>
              <a:t>.</a:t>
            </a:r>
            <a:endParaRPr lang="en-US" sz="26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32EB98A-E249-49B2-9F83-A5920886EA7A}"/>
              </a:ext>
            </a:extLst>
          </p:cNvPr>
          <p:cNvSpPr txBox="1"/>
          <p:nvPr/>
        </p:nvSpPr>
        <p:spPr>
          <a:xfrm>
            <a:off x="12934950" y="285750"/>
            <a:ext cx="626480" cy="384721"/>
          </a:xfrm>
          <a:prstGeom prst="rect">
            <a:avLst/>
          </a:prstGeom>
          <a:noFill/>
        </p:spPr>
        <p:txBody>
          <a:bodyPr wrap="square" rtlCol="0">
            <a:spAutoFit/>
          </a:bodyPr>
          <a:lstStyle/>
          <a:p>
            <a:r>
              <a:rPr lang="en-IN" dirty="0"/>
              <a:t>4</a:t>
            </a:r>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2ADFC9-F121-4D31-81AD-479158484A03}"/>
              </a:ext>
            </a:extLst>
          </p:cNvPr>
          <p:cNvSpPr txBox="1"/>
          <p:nvPr/>
        </p:nvSpPr>
        <p:spPr>
          <a:xfrm>
            <a:off x="551793" y="630622"/>
            <a:ext cx="6148552" cy="1323439"/>
          </a:xfrm>
          <a:prstGeom prst="rect">
            <a:avLst/>
          </a:prstGeom>
          <a:noFill/>
        </p:spPr>
        <p:txBody>
          <a:bodyPr wrap="square" rtlCol="0">
            <a:spAutoFit/>
          </a:bodyPr>
          <a:lstStyle/>
          <a:p>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LITERATURE SURVEY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a:p>
            <a:endParaRPr lang="en-GB" sz="1800" dirty="0">
              <a:latin typeface="Book Antiqua" pitchFamily="18" charset="0"/>
            </a:endParaRPr>
          </a:p>
          <a:p>
            <a:endParaRPr lang="en-US" dirty="0"/>
          </a:p>
        </p:txBody>
      </p:sp>
      <p:graphicFrame>
        <p:nvGraphicFramePr>
          <p:cNvPr id="3" name="Table 2">
            <a:extLst>
              <a:ext uri="{FF2B5EF4-FFF2-40B4-BE49-F238E27FC236}">
                <a16:creationId xmlns:a16="http://schemas.microsoft.com/office/drawing/2014/main" id="{54CED5D8-7201-4301-9239-5244D1852A8E}"/>
              </a:ext>
            </a:extLst>
          </p:cNvPr>
          <p:cNvGraphicFramePr>
            <a:graphicFrameLocks noGrp="1"/>
          </p:cNvGraphicFramePr>
          <p:nvPr>
            <p:extLst>
              <p:ext uri="{D42A27DB-BD31-4B8C-83A1-F6EECF244321}">
                <p14:modId xmlns:p14="http://schemas.microsoft.com/office/powerpoint/2010/main" val="224848606"/>
              </p:ext>
            </p:extLst>
          </p:nvPr>
        </p:nvGraphicFramePr>
        <p:xfrm>
          <a:off x="646386" y="1513490"/>
          <a:ext cx="13432221" cy="5707116"/>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3613535140"/>
                    </a:ext>
                  </a:extLst>
                </a:gridCol>
                <a:gridCol w="3334407">
                  <a:extLst>
                    <a:ext uri="{9D8B030D-6E8A-4147-A177-3AD203B41FA5}">
                      <a16:colId xmlns:a16="http://schemas.microsoft.com/office/drawing/2014/main" val="3095626658"/>
                    </a:ext>
                  </a:extLst>
                </a:gridCol>
                <a:gridCol w="2522483">
                  <a:extLst>
                    <a:ext uri="{9D8B030D-6E8A-4147-A177-3AD203B41FA5}">
                      <a16:colId xmlns:a16="http://schemas.microsoft.com/office/drawing/2014/main" val="537872583"/>
                    </a:ext>
                  </a:extLst>
                </a:gridCol>
                <a:gridCol w="4146331">
                  <a:extLst>
                    <a:ext uri="{9D8B030D-6E8A-4147-A177-3AD203B41FA5}">
                      <a16:colId xmlns:a16="http://schemas.microsoft.com/office/drawing/2014/main" val="63330733"/>
                    </a:ext>
                  </a:extLst>
                </a:gridCol>
              </a:tblGrid>
              <a:tr h="600310">
                <a:tc>
                  <a:txBody>
                    <a:bodyPr/>
                    <a:lstStyle/>
                    <a:p>
                      <a:r>
                        <a:rPr lang="en-IN" sz="2800" dirty="0">
                          <a:latin typeface="Times New Roman" panose="02020603050405020304" pitchFamily="18" charset="0"/>
                          <a:cs typeface="Times New Roman" panose="02020603050405020304" pitchFamily="18" charset="0"/>
                        </a:rPr>
                        <a:t>TITLE</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AUTHOR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YEAR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DESCRIPTION</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39174605"/>
                  </a:ext>
                </a:extLst>
              </a:tr>
              <a:tr h="51068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latin typeface="Times New Roman" panose="02020603050405020304" pitchFamily="18" charset="0"/>
                          <a:cs typeface="Times New Roman" panose="02020603050405020304" pitchFamily="18" charset="0"/>
                        </a:rPr>
                        <a:t>ACCIDENT PREVENTION, DETECTION AND REPORTING SYSTEM USING ARDUINO</a:t>
                      </a:r>
                    </a:p>
                    <a:p>
                      <a:endParaRPr lang="en-US" dirty="0"/>
                    </a:p>
                  </a:txBody>
                  <a:tcPr/>
                </a:tc>
                <a:tc>
                  <a:txBody>
                    <a:bodyPr/>
                    <a:lstStyle/>
                    <a:p>
                      <a:pPr fontAlgn="base"/>
                      <a:r>
                        <a:rPr lang="en-US" sz="2400" b="0" i="0" kern="1200" dirty="0">
                          <a:solidFill>
                            <a:schemeClr val="dk1"/>
                          </a:solidFill>
                          <a:latin typeface="Times New Roman" panose="02020603050405020304" pitchFamily="18" charset="0"/>
                          <a:ea typeface="+mn-ea"/>
                          <a:cs typeface="Times New Roman" panose="02020603050405020304" pitchFamily="18" charset="0"/>
                        </a:rPr>
                        <a:t>Riya Dev,</a:t>
                      </a:r>
                    </a:p>
                    <a:p>
                      <a:pPr fontAlgn="base"/>
                      <a:r>
                        <a:rPr lang="en-US" sz="2400" b="0" i="0" kern="1200" dirty="0">
                          <a:solidFill>
                            <a:schemeClr val="dk1"/>
                          </a:solidFill>
                          <a:latin typeface="Times New Roman" panose="02020603050405020304" pitchFamily="18" charset="0"/>
                          <a:ea typeface="+mn-ea"/>
                          <a:cs typeface="Times New Roman" panose="02020603050405020304" pitchFamily="18" charset="0"/>
                        </a:rPr>
                        <a:t>Sakshi Chaudhary, Abhishek Das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2021</a:t>
                      </a:r>
                      <a:endParaRPr lang="en-US" sz="24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Times New Roman" panose="02020603050405020304" pitchFamily="18" charset="0"/>
                          <a:ea typeface="+mn-ea"/>
                          <a:cs typeface="Times New Roman" panose="02020603050405020304" pitchFamily="18" charset="0"/>
                        </a:rPr>
                        <a:t>The system is automatic, low cost and</a:t>
                      </a:r>
                      <a:r>
                        <a:rPr lang="en-US" sz="2400" b="0" i="0" kern="1200" baseline="0" dirty="0">
                          <a:solidFill>
                            <a:schemeClr val="dk1"/>
                          </a:solidFill>
                          <a:latin typeface="Times New Roman" panose="02020603050405020304" pitchFamily="18" charset="0"/>
                          <a:ea typeface="+mn-ea"/>
                          <a:cs typeface="Times New Roman" panose="02020603050405020304" pitchFamily="18" charset="0"/>
                        </a:rPr>
                        <a:t> </a:t>
                      </a:r>
                      <a:r>
                        <a:rPr lang="en-US" sz="2400" b="0" i="0" kern="1200" dirty="0">
                          <a:solidFill>
                            <a:schemeClr val="dk1"/>
                          </a:solidFill>
                          <a:latin typeface="Times New Roman" panose="02020603050405020304" pitchFamily="18" charset="0"/>
                          <a:ea typeface="+mn-ea"/>
                          <a:cs typeface="Times New Roman" panose="02020603050405020304" pitchFamily="18" charset="0"/>
                        </a:rPr>
                        <a:t>power efficient which makes it easy to install in vehicle. Unfortunately, if accident happens to take place, the system detects it and with the help of GPS exact location can be pointed</a:t>
                      </a:r>
                      <a:br>
                        <a:rPr lang="en-US" sz="2400" dirty="0">
                          <a:latin typeface="Times New Roman" panose="02020603050405020304" pitchFamily="18" charset="0"/>
                          <a:cs typeface="Times New Roman" panose="02020603050405020304" pitchFamily="18" charset="0"/>
                        </a:rPr>
                      </a:br>
                      <a:r>
                        <a:rPr lang="en-US" sz="2400" b="0" i="0" kern="1200" dirty="0">
                          <a:solidFill>
                            <a:schemeClr val="dk1"/>
                          </a:solidFill>
                          <a:latin typeface="Times New Roman" panose="02020603050405020304" pitchFamily="18" charset="0"/>
                          <a:ea typeface="+mn-ea"/>
                          <a:cs typeface="Times New Roman" panose="02020603050405020304" pitchFamily="18" charset="0"/>
                        </a:rPr>
                        <a:t>and informed to emergency unit using GSM module. This helps to save many lives by informing rescuing agent in time</a:t>
                      </a:r>
                      <a:r>
                        <a:rPr lang="en-US" sz="1800" b="0" i="0" kern="1200" dirty="0">
                          <a:solidFill>
                            <a:schemeClr val="dk1"/>
                          </a:solidFill>
                          <a:latin typeface="+mn-lt"/>
                          <a:ea typeface="+mn-ea"/>
                          <a:cs typeface="+mn-cs"/>
                        </a:rPr>
                        <a:t>.</a:t>
                      </a:r>
                      <a:endParaRPr lang="en-US" dirty="0"/>
                    </a:p>
                    <a:p>
                      <a:endParaRPr lang="en-US" dirty="0"/>
                    </a:p>
                  </a:txBody>
                  <a:tcPr/>
                </a:tc>
                <a:extLst>
                  <a:ext uri="{0D108BD9-81ED-4DB2-BD59-A6C34878D82A}">
                    <a16:rowId xmlns:a16="http://schemas.microsoft.com/office/drawing/2014/main" val="159416042"/>
                  </a:ext>
                </a:extLst>
              </a:tr>
            </a:tbl>
          </a:graphicData>
        </a:graphic>
      </p:graphicFrame>
      <p:sp>
        <p:nvSpPr>
          <p:cNvPr id="4" name="TextBox 3">
            <a:extLst>
              <a:ext uri="{FF2B5EF4-FFF2-40B4-BE49-F238E27FC236}">
                <a16:creationId xmlns:a16="http://schemas.microsoft.com/office/drawing/2014/main" id="{4E684338-A5C8-469B-8F86-0C59A7CBF6BB}"/>
              </a:ext>
            </a:extLst>
          </p:cNvPr>
          <p:cNvSpPr txBox="1"/>
          <p:nvPr/>
        </p:nvSpPr>
        <p:spPr>
          <a:xfrm>
            <a:off x="13068300" y="323850"/>
            <a:ext cx="476250" cy="384721"/>
          </a:xfrm>
          <a:prstGeom prst="rect">
            <a:avLst/>
          </a:prstGeom>
          <a:noFill/>
        </p:spPr>
        <p:txBody>
          <a:bodyPr wrap="square" rtlCol="0">
            <a:spAutoFit/>
          </a:bodyPr>
          <a:lstStyle/>
          <a:p>
            <a:r>
              <a:rPr lang="en-IN" dirty="0"/>
              <a:t>5</a:t>
            </a:r>
            <a:endParaRPr lang="en-US" dirty="0"/>
          </a:p>
        </p:txBody>
      </p:sp>
    </p:spTree>
    <p:extLst>
      <p:ext uri="{BB962C8B-B14F-4D97-AF65-F5344CB8AC3E}">
        <p14:creationId xmlns:p14="http://schemas.microsoft.com/office/powerpoint/2010/main" val="37043099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93A85BE-A377-43EB-97EA-BAAC1FEE345C}"/>
              </a:ext>
            </a:extLst>
          </p:cNvPr>
          <p:cNvGraphicFramePr>
            <a:graphicFrameLocks noGrp="1"/>
          </p:cNvGraphicFramePr>
          <p:nvPr>
            <p:extLst>
              <p:ext uri="{D42A27DB-BD31-4B8C-83A1-F6EECF244321}">
                <p14:modId xmlns:p14="http://schemas.microsoft.com/office/powerpoint/2010/main" val="2871176458"/>
              </p:ext>
            </p:extLst>
          </p:nvPr>
        </p:nvGraphicFramePr>
        <p:xfrm>
          <a:off x="677917" y="925586"/>
          <a:ext cx="13132676" cy="6636206"/>
        </p:xfrm>
        <a:graphic>
          <a:graphicData uri="http://schemas.openxmlformats.org/drawingml/2006/table">
            <a:tbl>
              <a:tblPr firstRow="1" bandRow="1">
                <a:tableStyleId>{5C22544A-7EE6-4342-B048-85BDC9FD1C3A}</a:tableStyleId>
              </a:tblPr>
              <a:tblGrid>
                <a:gridCol w="3283169">
                  <a:extLst>
                    <a:ext uri="{9D8B030D-6E8A-4147-A177-3AD203B41FA5}">
                      <a16:colId xmlns:a16="http://schemas.microsoft.com/office/drawing/2014/main" val="1573846231"/>
                    </a:ext>
                  </a:extLst>
                </a:gridCol>
                <a:gridCol w="3283169">
                  <a:extLst>
                    <a:ext uri="{9D8B030D-6E8A-4147-A177-3AD203B41FA5}">
                      <a16:colId xmlns:a16="http://schemas.microsoft.com/office/drawing/2014/main" val="1942923686"/>
                    </a:ext>
                  </a:extLst>
                </a:gridCol>
                <a:gridCol w="1883979">
                  <a:extLst>
                    <a:ext uri="{9D8B030D-6E8A-4147-A177-3AD203B41FA5}">
                      <a16:colId xmlns:a16="http://schemas.microsoft.com/office/drawing/2014/main" val="3890287223"/>
                    </a:ext>
                  </a:extLst>
                </a:gridCol>
                <a:gridCol w="4682359">
                  <a:extLst>
                    <a:ext uri="{9D8B030D-6E8A-4147-A177-3AD203B41FA5}">
                      <a16:colId xmlns:a16="http://schemas.microsoft.com/office/drawing/2014/main" val="16322744"/>
                    </a:ext>
                  </a:extLst>
                </a:gridCol>
              </a:tblGrid>
              <a:tr h="219693">
                <a:tc>
                  <a:txBody>
                    <a:bodyPr/>
                    <a:lstStyle/>
                    <a:p>
                      <a:r>
                        <a:rPr lang="en-IN" sz="2800" dirty="0">
                          <a:latin typeface="Times New Roman" panose="02020603050405020304" pitchFamily="18" charset="0"/>
                          <a:cs typeface="Times New Roman" panose="02020603050405020304" pitchFamily="18" charset="0"/>
                        </a:rPr>
                        <a:t>TITLE</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AUTHOR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YEAR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DESCRIPTION</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6840714"/>
                  </a:ext>
                </a:extLst>
              </a:tr>
              <a:tr h="61180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Times New Roman" panose="02020603050405020304" pitchFamily="18" charset="0"/>
                          <a:ea typeface="+mn-ea"/>
                          <a:cs typeface="Times New Roman" panose="02020603050405020304" pitchFamily="18" charset="0"/>
                        </a:rPr>
                        <a:t>ACCIDENT DETECTION AND ALERT SYSTEM</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u="none" strike="noStrike" kern="1200" dirty="0">
                          <a:solidFill>
                            <a:schemeClr val="dk1"/>
                          </a:solidFill>
                          <a:latin typeface="Times New Roman" panose="02020603050405020304" pitchFamily="18" charset="0"/>
                          <a:ea typeface="+mn-ea"/>
                          <a:cs typeface="Times New Roman" panose="02020603050405020304" pitchFamily="18" charset="0"/>
                        </a:rPr>
                        <a:t>C K Gomathy</a:t>
                      </a:r>
                      <a:endParaRPr lang="en-US" sz="2400" b="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dirty="0">
                          <a:latin typeface="Times New Roman" panose="02020603050405020304" pitchFamily="18" charset="0"/>
                          <a:cs typeface="Times New Roman" panose="02020603050405020304" pitchFamily="18" charset="0"/>
                        </a:rPr>
                        <a:t>2021</a:t>
                      </a:r>
                      <a:endParaRPr lang="en-US" sz="2400" dirty="0">
                        <a:latin typeface="Times New Roman" panose="02020603050405020304" pitchFamily="18" charset="0"/>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latin typeface="Times New Roman" panose="02020603050405020304" pitchFamily="18" charset="0"/>
                          <a:ea typeface="+mn-ea"/>
                          <a:cs typeface="Times New Roman" panose="02020603050405020304" pitchFamily="18" charset="0"/>
                        </a:rPr>
                        <a:t>This system aims to alert the nearby medical center about the accident to provide immediate medical aid. The attached accelerometer in the vehicle senses the tilt of the vehicle and the a heartbeat sensor on the user's body senses the abnormality of the heartbeat to understand the seriousness of the accident. Thus the systems will make the decision and sends the information to the smartphone, connected to the accelerometer through </a:t>
                      </a:r>
                      <a:r>
                        <a:rPr lang="en-US" sz="2400" b="0" i="0" kern="1200" dirty="0" err="1">
                          <a:solidFill>
                            <a:schemeClr val="dk1"/>
                          </a:solidFill>
                          <a:latin typeface="Times New Roman" panose="02020603050405020304" pitchFamily="18" charset="0"/>
                          <a:ea typeface="+mn-ea"/>
                          <a:cs typeface="Times New Roman" panose="02020603050405020304" pitchFamily="18" charset="0"/>
                        </a:rPr>
                        <a:t>gsm</a:t>
                      </a:r>
                      <a:r>
                        <a:rPr lang="en-US" sz="2400" b="0" i="0" kern="1200" dirty="0">
                          <a:solidFill>
                            <a:schemeClr val="dk1"/>
                          </a:solidFill>
                          <a:latin typeface="Times New Roman" panose="02020603050405020304" pitchFamily="18" charset="0"/>
                          <a:ea typeface="+mn-ea"/>
                          <a:cs typeface="Times New Roman" panose="02020603050405020304" pitchFamily="18" charset="0"/>
                        </a:rPr>
                        <a:t> and </a:t>
                      </a:r>
                      <a:r>
                        <a:rPr lang="en-US" sz="2400" b="0" i="0" kern="1200" dirty="0" err="1">
                          <a:solidFill>
                            <a:schemeClr val="dk1"/>
                          </a:solidFill>
                          <a:latin typeface="Times New Roman" panose="02020603050405020304" pitchFamily="18" charset="0"/>
                          <a:ea typeface="+mn-ea"/>
                          <a:cs typeface="Times New Roman" panose="02020603050405020304" pitchFamily="18" charset="0"/>
                        </a:rPr>
                        <a:t>gps</a:t>
                      </a:r>
                      <a:r>
                        <a:rPr lang="en-US" sz="2400" b="0" i="0" kern="1200" dirty="0">
                          <a:solidFill>
                            <a:schemeClr val="dk1"/>
                          </a:solidFill>
                          <a:latin typeface="Times New Roman" panose="02020603050405020304" pitchFamily="18" charset="0"/>
                          <a:ea typeface="+mn-ea"/>
                          <a:cs typeface="Times New Roman" panose="02020603050405020304" pitchFamily="18" charset="0"/>
                        </a:rPr>
                        <a:t> modules.</a:t>
                      </a:r>
                      <a:endParaRPr lang="en-US" sz="2400" dirty="0">
                        <a:latin typeface="Times New Roman" panose="02020603050405020304" pitchFamily="18" charset="0"/>
                        <a:cs typeface="Times New Roman" panose="02020603050405020304" pitchFamily="18" charset="0"/>
                      </a:endParaRPr>
                    </a:p>
                    <a:p>
                      <a:endParaRPr lang="en-US" dirty="0"/>
                    </a:p>
                  </a:txBody>
                  <a:tcPr/>
                </a:tc>
                <a:extLst>
                  <a:ext uri="{0D108BD9-81ED-4DB2-BD59-A6C34878D82A}">
                    <a16:rowId xmlns:a16="http://schemas.microsoft.com/office/drawing/2014/main" val="3619933574"/>
                  </a:ext>
                </a:extLst>
              </a:tr>
            </a:tbl>
          </a:graphicData>
        </a:graphic>
      </p:graphicFrame>
      <p:sp>
        <p:nvSpPr>
          <p:cNvPr id="3" name="TextBox 2">
            <a:extLst>
              <a:ext uri="{FF2B5EF4-FFF2-40B4-BE49-F238E27FC236}">
                <a16:creationId xmlns:a16="http://schemas.microsoft.com/office/drawing/2014/main" id="{EA1975B0-182D-4845-9508-6D8B888D65D2}"/>
              </a:ext>
            </a:extLst>
          </p:cNvPr>
          <p:cNvSpPr txBox="1"/>
          <p:nvPr/>
        </p:nvSpPr>
        <p:spPr>
          <a:xfrm>
            <a:off x="13125450" y="190500"/>
            <a:ext cx="685143" cy="384721"/>
          </a:xfrm>
          <a:prstGeom prst="rect">
            <a:avLst/>
          </a:prstGeom>
          <a:noFill/>
        </p:spPr>
        <p:txBody>
          <a:bodyPr wrap="square" rtlCol="0">
            <a:spAutoFit/>
          </a:bodyPr>
          <a:lstStyle/>
          <a:p>
            <a:r>
              <a:rPr lang="en-IN" dirty="0"/>
              <a:t>6</a:t>
            </a:r>
            <a:endParaRPr lang="en-US" dirty="0"/>
          </a:p>
        </p:txBody>
      </p:sp>
    </p:spTree>
    <p:extLst>
      <p:ext uri="{BB962C8B-B14F-4D97-AF65-F5344CB8AC3E}">
        <p14:creationId xmlns:p14="http://schemas.microsoft.com/office/powerpoint/2010/main" val="257191735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7B68AE6-7841-4496-9168-C9A7FE1D3C13}"/>
              </a:ext>
            </a:extLst>
          </p:cNvPr>
          <p:cNvGraphicFramePr>
            <a:graphicFrameLocks noGrp="1"/>
          </p:cNvGraphicFramePr>
          <p:nvPr>
            <p:extLst>
              <p:ext uri="{D42A27DB-BD31-4B8C-83A1-F6EECF244321}">
                <p14:modId xmlns:p14="http://schemas.microsoft.com/office/powerpoint/2010/main" val="232227523"/>
              </p:ext>
            </p:extLst>
          </p:nvPr>
        </p:nvGraphicFramePr>
        <p:xfrm>
          <a:off x="551793" y="982892"/>
          <a:ext cx="13369156" cy="6096000"/>
        </p:xfrm>
        <a:graphic>
          <a:graphicData uri="http://schemas.openxmlformats.org/drawingml/2006/table">
            <a:tbl>
              <a:tblPr firstRow="1" bandRow="1">
                <a:tableStyleId>{5C22544A-7EE6-4342-B048-85BDC9FD1C3A}</a:tableStyleId>
              </a:tblPr>
              <a:tblGrid>
                <a:gridCol w="3342289">
                  <a:extLst>
                    <a:ext uri="{9D8B030D-6E8A-4147-A177-3AD203B41FA5}">
                      <a16:colId xmlns:a16="http://schemas.microsoft.com/office/drawing/2014/main" val="3321709235"/>
                    </a:ext>
                  </a:extLst>
                </a:gridCol>
                <a:gridCol w="3342289">
                  <a:extLst>
                    <a:ext uri="{9D8B030D-6E8A-4147-A177-3AD203B41FA5}">
                      <a16:colId xmlns:a16="http://schemas.microsoft.com/office/drawing/2014/main" val="2536565347"/>
                    </a:ext>
                  </a:extLst>
                </a:gridCol>
                <a:gridCol w="2191408">
                  <a:extLst>
                    <a:ext uri="{9D8B030D-6E8A-4147-A177-3AD203B41FA5}">
                      <a16:colId xmlns:a16="http://schemas.microsoft.com/office/drawing/2014/main" val="3884359870"/>
                    </a:ext>
                  </a:extLst>
                </a:gridCol>
                <a:gridCol w="4493170">
                  <a:extLst>
                    <a:ext uri="{9D8B030D-6E8A-4147-A177-3AD203B41FA5}">
                      <a16:colId xmlns:a16="http://schemas.microsoft.com/office/drawing/2014/main" val="3466241797"/>
                    </a:ext>
                  </a:extLst>
                </a:gridCol>
              </a:tblGrid>
              <a:tr h="225447">
                <a:tc>
                  <a:txBody>
                    <a:bodyPr/>
                    <a:lstStyle/>
                    <a:p>
                      <a:r>
                        <a:rPr lang="en-IN" sz="2800" dirty="0">
                          <a:latin typeface="Times New Roman" panose="02020603050405020304" pitchFamily="18" charset="0"/>
                          <a:cs typeface="Times New Roman" panose="02020603050405020304" pitchFamily="18" charset="0"/>
                        </a:rPr>
                        <a:t>TITLE</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AUTHOR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YEAR</a:t>
                      </a:r>
                      <a:endParaRPr lang="en-US" sz="2800" dirty="0">
                        <a:latin typeface="Times New Roman" panose="02020603050405020304" pitchFamily="18" charset="0"/>
                        <a:cs typeface="Times New Roman" panose="02020603050405020304" pitchFamily="18" charset="0"/>
                      </a:endParaRPr>
                    </a:p>
                  </a:txBody>
                  <a:tcPr/>
                </a:tc>
                <a:tc>
                  <a:txBody>
                    <a:bodyPr/>
                    <a:lstStyle/>
                    <a:p>
                      <a:r>
                        <a:rPr lang="en-IN" sz="2800" dirty="0">
                          <a:latin typeface="Times New Roman" panose="02020603050405020304" pitchFamily="18" charset="0"/>
                          <a:cs typeface="Times New Roman" panose="02020603050405020304" pitchFamily="18" charset="0"/>
                        </a:rPr>
                        <a:t>DESCRIPTION</a:t>
                      </a:r>
                      <a:endParaRPr lang="en-US" sz="2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26346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AI Enabled Accident Detection and Alert System Using IoT and Deep Learning for Smart Cities</a:t>
                      </a:r>
                      <a:endParaRPr lang="en-US" sz="2400" b="0" i="0" kern="1200" dirty="0">
                        <a:solidFill>
                          <a:schemeClr val="dk1"/>
                        </a:solidFill>
                        <a:latin typeface="Times New Roman" panose="02020603050405020304" pitchFamily="18" charset="0"/>
                        <a:ea typeface="+mn-ea"/>
                        <a:cs typeface="Times New Roman" panose="02020603050405020304" pitchFamily="18" charset="0"/>
                      </a:endParaRP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400" b="0" dirty="0">
                          <a:latin typeface="Times New Roman" panose="02020603050405020304" pitchFamily="18" charset="0"/>
                          <a:cs typeface="Times New Roman" panose="02020603050405020304" pitchFamily="18" charset="0"/>
                        </a:rPr>
                        <a:t>N</a:t>
                      </a:r>
                      <a:r>
                        <a:rPr lang="en-US" sz="2400" b="0" dirty="0" err="1">
                          <a:latin typeface="Times New Roman" panose="02020603050405020304" pitchFamily="18" charset="0"/>
                          <a:cs typeface="Times New Roman" panose="02020603050405020304" pitchFamily="18" charset="0"/>
                        </a:rPr>
                        <a:t>ikhlesh</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Pathik</a:t>
                      </a:r>
                      <a:r>
                        <a:rPr lang="en-US" sz="2400" b="0" dirty="0">
                          <a:latin typeface="Times New Roman" panose="02020603050405020304" pitchFamily="18" charset="0"/>
                          <a:cs typeface="Times New Roman" panose="02020603050405020304" pitchFamily="18" charset="0"/>
                        </a:rPr>
                        <a:t>  , Rajeev Kumar Gupta , </a:t>
                      </a:r>
                      <a:r>
                        <a:rPr lang="en-US" sz="2400" b="0" dirty="0" err="1">
                          <a:latin typeface="Times New Roman" panose="02020603050405020304" pitchFamily="18" charset="0"/>
                          <a:cs typeface="Times New Roman" panose="02020603050405020304" pitchFamily="18" charset="0"/>
                        </a:rPr>
                        <a:t>Yatendra</a:t>
                      </a:r>
                      <a:r>
                        <a:rPr lang="en-US" sz="2400" b="0" dirty="0">
                          <a:latin typeface="Times New Roman" panose="02020603050405020304" pitchFamily="18" charset="0"/>
                          <a:cs typeface="Times New Roman" panose="02020603050405020304" pitchFamily="18" charset="0"/>
                        </a:rPr>
                        <a:t> </a:t>
                      </a:r>
                      <a:r>
                        <a:rPr lang="en-US" sz="2400" b="0" dirty="0" err="1">
                          <a:latin typeface="Times New Roman" panose="02020603050405020304" pitchFamily="18" charset="0"/>
                          <a:cs typeface="Times New Roman" panose="02020603050405020304" pitchFamily="18" charset="0"/>
                        </a:rPr>
                        <a:t>Sahu</a:t>
                      </a:r>
                      <a:endParaRPr lang="en-US" sz="2400" b="0"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IN" sz="2400" dirty="0">
                          <a:latin typeface="Times New Roman" panose="02020603050405020304" pitchFamily="18" charset="0"/>
                          <a:cs typeface="Times New Roman" panose="02020603050405020304" pitchFamily="18" charset="0"/>
                        </a:rPr>
                        <a:t>2021</a:t>
                      </a:r>
                      <a:endParaRPr lang="en-US"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Ensemble transfer learning with dynamic weights is used to minimize the false detection rate. Due to the dataset’s unavailability, a personalized dataset is generated from the various videos available on the Internet. The proposed method is validated by a comparative analysis of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and InceptionResnetV2. The experiment results show that InceptionResnetV2 provides a better performance compared to </a:t>
                      </a:r>
                      <a:r>
                        <a:rPr lang="en-US" sz="2400" dirty="0" err="1">
                          <a:latin typeface="Times New Roman" panose="02020603050405020304" pitchFamily="18" charset="0"/>
                          <a:cs typeface="Times New Roman" panose="02020603050405020304" pitchFamily="18" charset="0"/>
                        </a:rPr>
                        <a:t>ResNet</a:t>
                      </a:r>
                      <a:r>
                        <a:rPr lang="en-US" sz="2400" dirty="0">
                          <a:latin typeface="Times New Roman" panose="02020603050405020304" pitchFamily="18" charset="0"/>
                          <a:cs typeface="Times New Roman" panose="02020603050405020304" pitchFamily="18" charset="0"/>
                        </a:rPr>
                        <a:t> with training, validation, and a test accuracy </a:t>
                      </a:r>
                      <a:r>
                        <a:rPr lang="en-US" sz="2400">
                          <a:latin typeface="Times New Roman" panose="02020603050405020304" pitchFamily="18" charset="0"/>
                          <a:cs typeface="Times New Roman" panose="02020603050405020304" pitchFamily="18" charset="0"/>
                        </a:rPr>
                        <a:t>of 89%, </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36639345"/>
                  </a:ext>
                </a:extLst>
              </a:tr>
            </a:tbl>
          </a:graphicData>
        </a:graphic>
      </p:graphicFrame>
      <p:sp>
        <p:nvSpPr>
          <p:cNvPr id="3" name="TextBox 2">
            <a:extLst>
              <a:ext uri="{FF2B5EF4-FFF2-40B4-BE49-F238E27FC236}">
                <a16:creationId xmlns:a16="http://schemas.microsoft.com/office/drawing/2014/main" id="{20EB28A3-D260-4312-97AA-692EFD700C51}"/>
              </a:ext>
            </a:extLst>
          </p:cNvPr>
          <p:cNvSpPr txBox="1"/>
          <p:nvPr/>
        </p:nvSpPr>
        <p:spPr>
          <a:xfrm>
            <a:off x="13258800" y="228600"/>
            <a:ext cx="495300" cy="381000"/>
          </a:xfrm>
          <a:prstGeom prst="rect">
            <a:avLst/>
          </a:prstGeom>
          <a:noFill/>
        </p:spPr>
        <p:txBody>
          <a:bodyPr wrap="square" rtlCol="0">
            <a:spAutoFit/>
          </a:bodyPr>
          <a:lstStyle/>
          <a:p>
            <a:r>
              <a:rPr lang="en-IN" dirty="0"/>
              <a:t>7</a:t>
            </a:r>
            <a:endParaRPr lang="en-US" dirty="0"/>
          </a:p>
        </p:txBody>
      </p:sp>
    </p:spTree>
    <p:extLst>
      <p:ext uri="{BB962C8B-B14F-4D97-AF65-F5344CB8AC3E}">
        <p14:creationId xmlns:p14="http://schemas.microsoft.com/office/powerpoint/2010/main" val="15942778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4" name="Text 1"/>
          <p:cNvSpPr/>
          <p:nvPr/>
        </p:nvSpPr>
        <p:spPr>
          <a:xfrm>
            <a:off x="864037" y="738664"/>
            <a:ext cx="5486400"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EXISTING  SYSTEM :</a:t>
            </a:r>
            <a:endParaRPr lang="en-US" sz="43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 2"/>
          <p:cNvSpPr/>
          <p:nvPr/>
        </p:nvSpPr>
        <p:spPr>
          <a:xfrm>
            <a:off x="864037" y="2041565"/>
            <a:ext cx="3291840" cy="685800"/>
          </a:xfrm>
          <a:prstGeom prst="rect">
            <a:avLst/>
          </a:prstGeom>
          <a:noFill/>
          <a:ln/>
        </p:spPr>
        <p:txBody>
          <a:bodyPr wrap="none" lIns="0" tIns="0" rIns="0" bIns="0" rtlCol="0" anchor="t"/>
          <a:lstStyle/>
          <a:p>
            <a:pPr>
              <a:lnSpc>
                <a:spcPts val="3200"/>
              </a:lnSpc>
            </a:pPr>
            <a:r>
              <a:rPr lang="en-US" sz="2800" dirty="0">
                <a:latin typeface="Times New Roman" panose="02020603050405020304" pitchFamily="18" charset="0"/>
                <a:ea typeface="Barlow Medium" pitchFamily="34" charset="-122"/>
                <a:cs typeface="Times New Roman" panose="02020603050405020304" pitchFamily="18" charset="0"/>
              </a:rPr>
              <a:t>Objectives</a:t>
            </a:r>
            <a:endParaRPr lang="en-US" sz="2800" dirty="0">
              <a:latin typeface="Times New Roman" panose="02020603050405020304" pitchFamily="18" charset="0"/>
              <a:cs typeface="Times New Roman" panose="02020603050405020304" pitchFamily="18" charset="0"/>
            </a:endParaRPr>
          </a:p>
        </p:txBody>
      </p:sp>
      <p:sp>
        <p:nvSpPr>
          <p:cNvPr id="7" name="Text 4"/>
          <p:cNvSpPr/>
          <p:nvPr/>
        </p:nvSpPr>
        <p:spPr>
          <a:xfrm>
            <a:off x="864037" y="2849633"/>
            <a:ext cx="6150054" cy="3535402"/>
          </a:xfrm>
          <a:prstGeom prst="rect">
            <a:avLst/>
          </a:prstGeom>
          <a:noFill/>
          <a:ln/>
        </p:spPr>
        <p:txBody>
          <a:bodyPr wrap="square" lIns="0" tIns="0" rIns="0" bIns="0" rtlCol="0" anchor="t"/>
          <a:lstStyle/>
          <a:p>
            <a:pPr marL="342900" indent="-342900">
              <a:lnSpc>
                <a:spcPts val="3100"/>
              </a:lnSpc>
              <a:buSzPct val="100000"/>
              <a:buFont typeface="Wingdings" panose="05000000000000000000" pitchFamily="2" charset="2"/>
              <a:buChar char="Ø"/>
            </a:pPr>
            <a:r>
              <a:rPr lang="en-GB" sz="2550" dirty="0">
                <a:latin typeface="Times New Roman" panose="02020603050405020304" pitchFamily="18" charset="0"/>
                <a:ea typeface="Barlow" pitchFamily="34" charset="-122"/>
                <a:cs typeface="Times New Roman" panose="02020603050405020304" pitchFamily="18" charset="0"/>
              </a:rPr>
              <a:t>Collision Detection: Uses accelerometers to measure dynamic forces exceeding a predefined threshold.</a:t>
            </a:r>
            <a:endParaRPr lang="en-US" sz="2550" dirty="0">
              <a:latin typeface="Times New Roman" panose="02020603050405020304" pitchFamily="18" charset="0"/>
              <a:ea typeface="Barlow" pitchFamily="34" charset="-122"/>
              <a:cs typeface="Times New Roman" panose="02020603050405020304" pitchFamily="18" charset="0"/>
            </a:endParaRPr>
          </a:p>
          <a:p>
            <a:pPr marL="342900" indent="-342900">
              <a:lnSpc>
                <a:spcPts val="3100"/>
              </a:lnSpc>
              <a:buSzPct val="100000"/>
              <a:buFont typeface="Wingdings" panose="05000000000000000000" pitchFamily="2" charset="2"/>
              <a:buChar char="Ø"/>
            </a:pPr>
            <a:endParaRPr lang="en-GB" sz="2550" dirty="0">
              <a:latin typeface="Times New Roman" panose="02020603050405020304" pitchFamily="18" charset="0"/>
              <a:ea typeface="Barlow" pitchFamily="34" charset="-122"/>
              <a:cs typeface="Times New Roman" panose="02020603050405020304" pitchFamily="18" charset="0"/>
            </a:endParaRPr>
          </a:p>
          <a:p>
            <a:pPr marL="342900" indent="-342900">
              <a:lnSpc>
                <a:spcPts val="3100"/>
              </a:lnSpc>
              <a:buSzPct val="100000"/>
              <a:buFont typeface="Wingdings" panose="05000000000000000000" pitchFamily="2" charset="2"/>
              <a:buChar char="Ø"/>
            </a:pPr>
            <a:r>
              <a:rPr lang="en-GB" sz="2550" dirty="0">
                <a:latin typeface="Times New Roman" panose="02020603050405020304" pitchFamily="18" charset="0"/>
                <a:ea typeface="Barlow" pitchFamily="34" charset="-122"/>
                <a:cs typeface="Times New Roman" panose="02020603050405020304" pitchFamily="18" charset="0"/>
              </a:rPr>
              <a:t>Rollover Detection: Based on the vehicle’s inclination angle surpassing a threshold</a:t>
            </a:r>
            <a:r>
              <a:rPr lang="en-GB" sz="2550" dirty="0">
                <a:latin typeface="Book Antiqua" pitchFamily="18" charset="0"/>
                <a:ea typeface="Barlow" pitchFamily="34" charset="-122"/>
                <a:cs typeface="Barlow" pitchFamily="34" charset="-120"/>
              </a:rPr>
              <a:t>.</a:t>
            </a:r>
            <a:endParaRPr lang="en-US" sz="2550" dirty="0">
              <a:latin typeface="Book Antiqua" pitchFamily="18" charset="0"/>
              <a:ea typeface="Barlow" pitchFamily="34" charset="-122"/>
              <a:cs typeface="Barlow" pitchFamily="34" charset="-120"/>
            </a:endParaRPr>
          </a:p>
        </p:txBody>
      </p:sp>
      <p:sp>
        <p:nvSpPr>
          <p:cNvPr id="8" name="Text 5"/>
          <p:cNvSpPr/>
          <p:nvPr/>
        </p:nvSpPr>
        <p:spPr>
          <a:xfrm>
            <a:off x="864037" y="5691353"/>
            <a:ext cx="6150054" cy="1799584"/>
          </a:xfrm>
          <a:prstGeom prst="rect">
            <a:avLst/>
          </a:prstGeom>
          <a:noFill/>
          <a:ln/>
        </p:spPr>
        <p:txBody>
          <a:bodyPr wrap="square" lIns="0" tIns="0" rIns="0" bIns="0" rtlCol="0" anchor="t"/>
          <a:lstStyle/>
          <a:p>
            <a:pPr marL="457200" indent="-457200">
              <a:lnSpc>
                <a:spcPts val="3100"/>
              </a:lnSpc>
              <a:buSzPct val="100000"/>
              <a:buFont typeface="Wingdings" panose="05000000000000000000" pitchFamily="2" charset="2"/>
              <a:buChar char="Ø"/>
            </a:pPr>
            <a:r>
              <a:rPr lang="en-GB" sz="2550" dirty="0">
                <a:latin typeface="Times New Roman" panose="02020603050405020304" pitchFamily="18" charset="0"/>
                <a:cs typeface="Times New Roman" panose="02020603050405020304" pitchFamily="18" charset="0"/>
              </a:rPr>
              <a:t>Machine Learning Models: Artificial Neural Networks (ANN), Support Vector Machines (SVM), and Random Forests (RF) are employed for crash prediction.</a:t>
            </a:r>
            <a:endParaRPr lang="en-US" sz="2550" dirty="0">
              <a:latin typeface="Times New Roman" panose="02020603050405020304" pitchFamily="18" charset="0"/>
              <a:cs typeface="Times New Roman" panose="02020603050405020304" pitchFamily="18" charset="0"/>
            </a:endParaRPr>
          </a:p>
        </p:txBody>
      </p:sp>
      <p:sp>
        <p:nvSpPr>
          <p:cNvPr id="9" name="Text 6"/>
          <p:cNvSpPr/>
          <p:nvPr/>
        </p:nvSpPr>
        <p:spPr>
          <a:xfrm>
            <a:off x="7623930" y="2041565"/>
            <a:ext cx="3291840" cy="685800"/>
          </a:xfrm>
          <a:prstGeom prst="rect">
            <a:avLst/>
          </a:prstGeom>
          <a:noFill/>
          <a:ln/>
        </p:spPr>
        <p:txBody>
          <a:bodyPr wrap="none" lIns="0" tIns="0" rIns="0" bIns="0" rtlCol="0" anchor="t"/>
          <a:lstStyle/>
          <a:p>
            <a:pPr>
              <a:lnSpc>
                <a:spcPts val="3200"/>
              </a:lnSpc>
            </a:pPr>
            <a:r>
              <a:rPr lang="en-US" sz="2800" dirty="0">
                <a:latin typeface="Times New Roman" panose="02020603050405020304" pitchFamily="18" charset="0"/>
                <a:ea typeface="Barlow Medium" pitchFamily="34" charset="-122"/>
                <a:cs typeface="Times New Roman" panose="02020603050405020304" pitchFamily="18" charset="0"/>
              </a:rPr>
              <a:t>Disadvantages</a:t>
            </a:r>
            <a:endParaRPr lang="en-US" sz="2800" dirty="0">
              <a:latin typeface="Times New Roman" panose="02020603050405020304" pitchFamily="18" charset="0"/>
              <a:cs typeface="Times New Roman" panose="02020603050405020304" pitchFamily="18" charset="0"/>
            </a:endParaRPr>
          </a:p>
        </p:txBody>
      </p:sp>
      <p:sp>
        <p:nvSpPr>
          <p:cNvPr id="10" name="Text 7"/>
          <p:cNvSpPr/>
          <p:nvPr/>
        </p:nvSpPr>
        <p:spPr>
          <a:xfrm>
            <a:off x="7623930" y="2849633"/>
            <a:ext cx="6150054" cy="3803416"/>
          </a:xfrm>
          <a:prstGeom prst="rect">
            <a:avLst/>
          </a:prstGeom>
          <a:noFill/>
          <a:ln/>
        </p:spPr>
        <p:txBody>
          <a:bodyPr wrap="square" lIns="0" tIns="0" rIns="0" bIns="0" rtlCol="0" anchor="t"/>
          <a:lstStyle/>
          <a:p>
            <a:pPr marL="342900" indent="-342900">
              <a:lnSpc>
                <a:spcPts val="3100"/>
              </a:lnSpc>
              <a:buSzPct val="100000"/>
              <a:buFont typeface="Wingdings" panose="05000000000000000000" pitchFamily="2" charset="2"/>
              <a:buChar char="Ø"/>
            </a:pPr>
            <a:r>
              <a:rPr lang="en-GB" sz="2550" dirty="0">
                <a:latin typeface="Times New Roman" panose="02020603050405020304" pitchFamily="18" charset="0"/>
                <a:cs typeface="Times New Roman" panose="02020603050405020304" pitchFamily="18" charset="0"/>
              </a:rPr>
              <a:t>High dependency on sensors, making them costly and power-intensive.</a:t>
            </a:r>
          </a:p>
          <a:p>
            <a:pPr marL="342900" indent="-342900">
              <a:lnSpc>
                <a:spcPts val="3100"/>
              </a:lnSpc>
              <a:buSzPct val="100000"/>
              <a:buFont typeface="Wingdings" panose="05000000000000000000" pitchFamily="2" charset="2"/>
              <a:buChar char="Ø"/>
            </a:pPr>
            <a:endParaRPr lang="en-GB" sz="2550" dirty="0">
              <a:latin typeface="Times New Roman" panose="02020603050405020304" pitchFamily="18" charset="0"/>
              <a:cs typeface="Times New Roman" panose="02020603050405020304" pitchFamily="18" charset="0"/>
            </a:endParaRPr>
          </a:p>
          <a:p>
            <a:pPr marL="342900" indent="-342900">
              <a:lnSpc>
                <a:spcPts val="3100"/>
              </a:lnSpc>
              <a:buSzPct val="100000"/>
              <a:buFont typeface="Wingdings" panose="05000000000000000000" pitchFamily="2" charset="2"/>
              <a:buChar char="Ø"/>
            </a:pPr>
            <a:r>
              <a:rPr lang="en-GB" sz="2550" dirty="0">
                <a:latin typeface="Times New Roman" panose="02020603050405020304" pitchFamily="18" charset="0"/>
                <a:cs typeface="Times New Roman" panose="02020603050405020304" pitchFamily="18" charset="0"/>
              </a:rPr>
              <a:t>Inefficient in cases where sensor failures occur.</a:t>
            </a:r>
          </a:p>
          <a:p>
            <a:pPr marL="342900" indent="-342900">
              <a:lnSpc>
                <a:spcPts val="3100"/>
              </a:lnSpc>
              <a:buSzPct val="100000"/>
              <a:buFont typeface="Wingdings" panose="05000000000000000000" pitchFamily="2" charset="2"/>
              <a:buChar char="Ø"/>
            </a:pPr>
            <a:endParaRPr lang="en-GB" sz="2550" dirty="0">
              <a:latin typeface="Times New Roman" panose="02020603050405020304" pitchFamily="18" charset="0"/>
              <a:cs typeface="Times New Roman" panose="02020603050405020304" pitchFamily="18" charset="0"/>
            </a:endParaRPr>
          </a:p>
          <a:p>
            <a:pPr marL="342900" indent="-342900">
              <a:lnSpc>
                <a:spcPts val="3100"/>
              </a:lnSpc>
              <a:buSzPct val="100000"/>
              <a:buFont typeface="Wingdings" panose="05000000000000000000" pitchFamily="2" charset="2"/>
              <a:buChar char="Ø"/>
            </a:pPr>
            <a:r>
              <a:rPr lang="en-GB" sz="2550" dirty="0">
                <a:latin typeface="Times New Roman" panose="02020603050405020304" pitchFamily="18" charset="0"/>
                <a:cs typeface="Times New Roman" panose="02020603050405020304" pitchFamily="18" charset="0"/>
              </a:rPr>
              <a:t>Delays in accident detection and emergency response.</a:t>
            </a:r>
            <a:endParaRPr lang="en-US" sz="25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A1C9966-B1E6-43D9-89D7-9AEC0D86F47B}"/>
              </a:ext>
            </a:extLst>
          </p:cNvPr>
          <p:cNvSpPr txBox="1"/>
          <p:nvPr/>
        </p:nvSpPr>
        <p:spPr>
          <a:xfrm>
            <a:off x="13144500" y="209550"/>
            <a:ext cx="621863" cy="384721"/>
          </a:xfrm>
          <a:prstGeom prst="rect">
            <a:avLst/>
          </a:prstGeom>
          <a:noFill/>
        </p:spPr>
        <p:txBody>
          <a:bodyPr wrap="square" rtlCol="0">
            <a:spAutoFit/>
          </a:bodyPr>
          <a:lstStyle/>
          <a:p>
            <a:r>
              <a:rPr lang="en-IN" dirty="0"/>
              <a:t>8</a:t>
            </a:r>
            <a:endParaRPr lang="en-US"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4" name="Text 1"/>
          <p:cNvSpPr/>
          <p:nvPr/>
        </p:nvSpPr>
        <p:spPr>
          <a:xfrm>
            <a:off x="1321356" y="852964"/>
            <a:ext cx="6246091" cy="685800"/>
          </a:xfrm>
          <a:prstGeom prst="rect">
            <a:avLst/>
          </a:prstGeom>
          <a:noFill/>
          <a:ln/>
        </p:spPr>
        <p:txBody>
          <a:bodyPr wrap="none" lIns="0" tIns="0" rIns="0" bIns="0" rtlCol="0" anchor="t"/>
          <a:lstStyle/>
          <a:p>
            <a:pPr>
              <a:lnSpc>
                <a:spcPts val="5400"/>
              </a:lnSpc>
            </a:pPr>
            <a:r>
              <a:rPr lang="en-US" sz="4300" dirty="0">
                <a:solidFill>
                  <a:schemeClr val="accent1">
                    <a:lumMod val="75000"/>
                  </a:schemeClr>
                </a:solidFill>
                <a:latin typeface="Times New Roman" panose="02020603050405020304" pitchFamily="18" charset="0"/>
                <a:ea typeface="Barlow Medium" pitchFamily="34" charset="-122"/>
                <a:cs typeface="Times New Roman" panose="02020603050405020304" pitchFamily="18" charset="0"/>
              </a:rPr>
              <a:t>PROBLEM  STATEMENT </a:t>
            </a:r>
            <a:r>
              <a:rPr lang="en-US" sz="4300" dirty="0">
                <a:solidFill>
                  <a:schemeClr val="accent1">
                    <a:lumMod val="75000"/>
                  </a:schemeClr>
                </a:solidFill>
                <a:latin typeface="Barlow Medium" pitchFamily="34" charset="0"/>
                <a:ea typeface="Barlow Medium" pitchFamily="34" charset="-122"/>
                <a:cs typeface="Barlow Medium" pitchFamily="34" charset="-120"/>
              </a:rPr>
              <a:t>:</a:t>
            </a:r>
            <a:endParaRPr lang="en-US" sz="4300" dirty="0">
              <a:solidFill>
                <a:schemeClr val="accent1">
                  <a:lumMod val="75000"/>
                </a:schemeClr>
              </a:solidFill>
            </a:endParaRPr>
          </a:p>
        </p:txBody>
      </p:sp>
      <p:sp>
        <p:nvSpPr>
          <p:cNvPr id="5" name="Text 2"/>
          <p:cNvSpPr/>
          <p:nvPr/>
        </p:nvSpPr>
        <p:spPr>
          <a:xfrm>
            <a:off x="665748" y="1734406"/>
            <a:ext cx="12861065" cy="5543051"/>
          </a:xfrm>
          <a:prstGeom prst="rect">
            <a:avLst/>
          </a:prstGeom>
          <a:noFill/>
          <a:ln/>
        </p:spPr>
        <p:txBody>
          <a:bodyPr wrap="square" lIns="0" tIns="0" rIns="0" bIns="0" rtlCol="0" anchor="t"/>
          <a:lstStyle/>
          <a:p>
            <a:pPr algn="just"/>
            <a:endParaRPr lang="en-US" sz="2550" dirty="0">
              <a:latin typeface="Times New Roman" panose="02020603050405020304" pitchFamily="18" charset="0"/>
              <a:ea typeface="+mn-lt"/>
              <a:cs typeface="Times New Roman" panose="02020603050405020304" pitchFamily="18" charset="0"/>
            </a:endParaRPr>
          </a:p>
          <a:p>
            <a:pPr algn="just"/>
            <a:r>
              <a:rPr lang="en-US" sz="2550" dirty="0">
                <a:latin typeface="Times New Roman" panose="02020603050405020304" pitchFamily="18" charset="0"/>
                <a:ea typeface="+mn-lt"/>
                <a:cs typeface="Times New Roman" panose="02020603050405020304" pitchFamily="18" charset="0"/>
              </a:rPr>
              <a:t>Timely accident detection is crucial for saving lives, but the existing methods rely on witnesses or drivers to report incidents, which can be unreliable and slow. This project aims to solve the following challenges</a:t>
            </a:r>
            <a:r>
              <a:rPr lang="en-US" sz="2400" dirty="0">
                <a:latin typeface="Book Antiqua"/>
                <a:ea typeface="+mn-lt"/>
                <a:cs typeface="+mn-lt"/>
              </a:rPr>
              <a:t>:</a:t>
            </a:r>
            <a:endParaRPr lang="en-US" sz="2400" dirty="0">
              <a:latin typeface="Book Antiqua"/>
              <a:ea typeface="Calibri"/>
              <a:cs typeface="Calibri"/>
            </a:endParaRPr>
          </a:p>
          <a:p>
            <a:pPr algn="just"/>
            <a:endParaRPr lang="en-US" sz="2400" dirty="0">
              <a:latin typeface="Book Antiqua"/>
              <a:ea typeface="Calibri"/>
              <a:cs typeface="Calibri"/>
            </a:endParaRPr>
          </a:p>
          <a:p>
            <a:pPr marL="342900" indent="-3429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Delayed emergency response due to manual accident reporting.</a:t>
            </a:r>
            <a:endParaRPr lang="en-US" sz="2550" dirty="0">
              <a:latin typeface="Times New Roman" panose="02020603050405020304" pitchFamily="18" charset="0"/>
              <a:ea typeface="Calibri"/>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Inaccurate accident detection in existing systems.</a:t>
            </a:r>
            <a:endParaRPr lang="en-US" sz="2550" dirty="0">
              <a:latin typeface="Times New Roman" panose="02020603050405020304" pitchFamily="18" charset="0"/>
              <a:ea typeface="Calibri"/>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Lack of automated geolocation tracking to guide emergency services.</a:t>
            </a:r>
            <a:endParaRPr lang="en-US" sz="2550" dirty="0">
              <a:latin typeface="Times New Roman" panose="02020603050405020304" pitchFamily="18" charset="0"/>
              <a:ea typeface="Calibri"/>
              <a:cs typeface="Times New Roman" panose="02020603050405020304" pitchFamily="18" charset="0"/>
            </a:endParaRPr>
          </a:p>
          <a:p>
            <a:pPr marL="342900" indent="-3429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Inability to detect accidents under different weather and lighting conditions.</a:t>
            </a:r>
          </a:p>
          <a:p>
            <a:pPr marL="342900" indent="-342900" algn="just">
              <a:lnSpc>
                <a:spcPct val="150000"/>
              </a:lnSpc>
              <a:buFont typeface="Wingdings" panose="05000000000000000000" pitchFamily="2" charset="2"/>
              <a:buChar char="Ø"/>
            </a:pPr>
            <a:r>
              <a:rPr lang="en-US" sz="2550" dirty="0">
                <a:latin typeface="Times New Roman" panose="02020603050405020304" pitchFamily="18" charset="0"/>
                <a:ea typeface="+mn-lt"/>
                <a:cs typeface="Times New Roman" panose="02020603050405020304" pitchFamily="18" charset="0"/>
              </a:rPr>
              <a:t>By leveraging computer vision and real-time alerts, this project ensures that accidents are detected instantly and reported without human intervention.</a:t>
            </a:r>
            <a:endParaRPr lang="en-US" sz="255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F5BCC5B-6998-416B-975D-BEB5B1DE4DEA}"/>
              </a:ext>
            </a:extLst>
          </p:cNvPr>
          <p:cNvSpPr txBox="1"/>
          <p:nvPr/>
        </p:nvSpPr>
        <p:spPr>
          <a:xfrm>
            <a:off x="13296900" y="285750"/>
            <a:ext cx="495300" cy="381000"/>
          </a:xfrm>
          <a:prstGeom prst="rect">
            <a:avLst/>
          </a:prstGeom>
          <a:noFill/>
        </p:spPr>
        <p:txBody>
          <a:bodyPr wrap="square" rtlCol="0">
            <a:spAutoFit/>
          </a:bodyPr>
          <a:lstStyle/>
          <a:p>
            <a:r>
              <a:rPr lang="en-IN" dirty="0"/>
              <a:t>9</a:t>
            </a:r>
            <a:endParaRPr lang="en-US" dirty="0"/>
          </a:p>
        </p:txBody>
      </p:sp>
    </p:spTree>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773</TotalTime>
  <Words>2193</Words>
  <Application>Microsoft Office PowerPoint</Application>
  <PresentationFormat>Custom</PresentationFormat>
  <Paragraphs>236</Paragraphs>
  <Slides>31</Slides>
  <Notes>15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Franklin Gothic Book</vt:lpstr>
      <vt:lpstr>Arial</vt:lpstr>
      <vt:lpstr>Perpetua</vt:lpstr>
      <vt:lpstr>Barlow Medium</vt:lpstr>
      <vt:lpstr>Wingdings</vt:lpstr>
      <vt:lpstr>Book Antiqua</vt:lpstr>
      <vt:lpstr>Wingdings 2</vt:lpstr>
      <vt:lpstr>Times New Roman</vt:lpstr>
      <vt:lpstr>Barlow</vt:lpstr>
      <vt:lpstr>Cambria</vt:lpstr>
      <vt:lpstr>Calibri</vt:lpstr>
      <vt:lpstr>Equity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Sushma Rajkumar</cp:lastModifiedBy>
  <cp:revision>339</cp:revision>
  <dcterms:created xsi:type="dcterms:W3CDTF">2025-02-19T18:38:54Z</dcterms:created>
  <dcterms:modified xsi:type="dcterms:W3CDTF">2025-05-30T06:16:03Z</dcterms:modified>
</cp:coreProperties>
</file>