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embeddedFontLst>
    <p:embeddedFont>
      <p:font typeface="Roboto" panose="02000000000000000000"/>
      <p:regular r:id="rId20"/>
    </p:embeddedFont>
    <p:embeddedFont>
      <p:font typeface="Century Gothic" panose="020B0502020202020204"/>
      <p:regular r:id="rId21"/>
    </p:embeddedFont>
    <p:embeddedFont>
      <p:font typeface="Corbel" panose="020B0503020204020204"/>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229e504bb9e_0_1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29e504bb9e_0_1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229e504bb9e_0_2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9e504bb9e_0_2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229e504bdc9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9e504bdc9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229e504bb9e_0_2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9e504bb9e_0_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229e504bb9e_0_1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9e504bb9e_0_1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229e504bb9e_0_1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9e504bb9e_0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229e504bb9e_0_1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9e504bb9e_0_1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229e504bb9e_0_1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9e504bb9e_0_1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29e504bb9e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9e504bb9e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229e504bb9e_0_1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9e504bb9e_0_1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229e504bb9e_0_1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9e504bb9e_0_1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29e504bb9e_0_1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29e504bb9e_0_1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852775"/>
            <a:ext cx="8222100" cy="1614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Catering Reservation and Ordering System</a:t>
            </a:r>
            <a:endParaRPr lang="en-GB"/>
          </a:p>
        </p:txBody>
      </p:sp>
      <p:sp>
        <p:nvSpPr>
          <p:cNvPr id="86" name="Google Shape;86;p13"/>
          <p:cNvSpPr txBox="1"/>
          <p:nvPr>
            <p:ph type="subTitle" idx="1"/>
          </p:nvPr>
        </p:nvSpPr>
        <p:spPr>
          <a:xfrm>
            <a:off x="611505" y="2787650"/>
            <a:ext cx="8221980" cy="903605"/>
          </a:xfrm>
          <a:prstGeom prst="rect">
            <a:avLst/>
          </a:prstGeom>
        </p:spPr>
        <p:txBody>
          <a:bodyPr spcFirstLastPara="1" wrap="square" lIns="91425" tIns="91425" rIns="91425" bIns="91425" anchor="t" anchorCtr="0">
            <a:normAutofit fontScale="25000" lnSpcReduction="20000"/>
          </a:bodyPr>
          <a:lstStyle/>
          <a:p>
            <a:pPr marL="0" lvl="0" indent="0" algn="l" rtl="0">
              <a:lnSpc>
                <a:spcPct val="136000"/>
              </a:lnSpc>
              <a:spcBef>
                <a:spcPts val="0"/>
              </a:spcBef>
              <a:spcAft>
                <a:spcPts val="0"/>
              </a:spcAft>
              <a:buNone/>
            </a:pPr>
            <a:endParaRPr lang="en-GB" sz="8275">
              <a:solidFill>
                <a:srgbClr val="D4D4D4"/>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IN" altLang="en-US" sz="8275">
                <a:solidFill>
                  <a:srgbClr val="D4D4D4"/>
                </a:solidFill>
                <a:latin typeface="Courier New" panose="02070309020205020404"/>
                <a:ea typeface="Courier New" panose="02070309020205020404"/>
                <a:cs typeface="Courier New" panose="02070309020205020404"/>
                <a:sym typeface="Courier New" panose="02070309020205020404"/>
              </a:rPr>
              <a:t>Preethi R</a:t>
            </a:r>
            <a:endParaRPr lang="en-US" altLang="en-GB" sz="8275">
              <a:solidFill>
                <a:srgbClr val="D4D4D4"/>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endParaRPr lang="en-US" altLang="en-GB" sz="8275">
              <a:solidFill>
                <a:srgbClr val="D4D4D4"/>
              </a:solidFill>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lang="en-GB"/>
          </a:p>
        </p:txBody>
      </p:sp>
      <p:sp>
        <p:nvSpPr>
          <p:cNvPr id="139" name="Google Shape;139;p22"/>
          <p:cNvSpPr txBox="1"/>
          <p:nvPr>
            <p:ph type="body" idx="1"/>
          </p:nvPr>
        </p:nvSpPr>
        <p:spPr>
          <a:xfrm>
            <a:off x="311700" y="1229875"/>
            <a:ext cx="8520600" cy="3339000"/>
          </a:xfrm>
          <a:prstGeom prst="rect">
            <a:avLst/>
          </a:prstGeom>
        </p:spPr>
        <p:txBody>
          <a:bodyPr spcFirstLastPara="1" wrap="square" lIns="91425" tIns="91425" rIns="91425" bIns="91425" anchor="t" anchorCtr="0">
            <a:normAutofit fontScale="55000"/>
          </a:bodyPr>
          <a:lstStyle/>
          <a:p>
            <a:pPr marL="0" lvl="0" indent="0" algn="l" rtl="0">
              <a:lnSpc>
                <a:spcPct val="133000"/>
              </a:lnSpc>
              <a:spcBef>
                <a:spcPts val="0"/>
              </a:spcBef>
              <a:spcAft>
                <a:spcPts val="0"/>
              </a:spcAft>
              <a:buNone/>
            </a:pPr>
            <a:r>
              <a:rPr lang="en-GB" sz="3600">
                <a:solidFill>
                  <a:srgbClr val="000000"/>
                </a:solidFill>
                <a:highlight>
                  <a:srgbClr val="FFFFFF"/>
                </a:highlight>
                <a:latin typeface="Arial" panose="020B0604020202020204"/>
                <a:ea typeface="Arial" panose="020B0604020202020204"/>
                <a:cs typeface="Arial" panose="020B0604020202020204"/>
                <a:sym typeface="Arial" panose="020B0604020202020204"/>
              </a:rPr>
              <a:t>In the "Online Food Ordering Project," every effort is made to meet all the demands of the restaurant. Because it is straightforward and adaptable, the project is successful. Any type of restaurant can utilize our software. By automating meal ordering,billing, and inventory control, the restaurant management system assists the restaurant manager in</a:t>
            </a:r>
            <a:endParaRPr sz="36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33000"/>
              </a:lnSpc>
              <a:spcBef>
                <a:spcPts val="0"/>
              </a:spcBef>
              <a:spcAft>
                <a:spcPts val="0"/>
              </a:spcAft>
              <a:buNone/>
            </a:pPr>
            <a:r>
              <a:rPr lang="en-GB" sz="3600">
                <a:solidFill>
                  <a:srgbClr val="000000"/>
                </a:solidFill>
                <a:highlight>
                  <a:srgbClr val="FFFFFF"/>
                </a:highlight>
                <a:latin typeface="Arial" panose="020B0604020202020204"/>
                <a:ea typeface="Arial" panose="020B0604020202020204"/>
                <a:cs typeface="Arial" panose="020B0604020202020204"/>
                <a:sym typeface="Arial" panose="020B0604020202020204"/>
              </a:rPr>
              <a:t>managing the restaurant more successfully and efficiently. </a:t>
            </a:r>
            <a:endParaRPr sz="36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33000"/>
              </a:lnSpc>
              <a:spcBef>
                <a:spcPts val="0"/>
              </a:spcBef>
              <a:spcAft>
                <a:spcPts val="0"/>
              </a:spcAft>
              <a:buNone/>
            </a:pPr>
            <a:r>
              <a:rPr lang="en-GB" sz="3600">
                <a:solidFill>
                  <a:srgbClr val="000000"/>
                </a:solidFill>
                <a:highlight>
                  <a:srgbClr val="FFFFFF"/>
                </a:highlight>
                <a:latin typeface="Arial" panose="020B0604020202020204"/>
                <a:ea typeface="Arial" panose="020B0604020202020204"/>
                <a:cs typeface="Arial" panose="020B0604020202020204"/>
                <a:sym typeface="Arial" panose="020B0604020202020204"/>
              </a:rPr>
              <a:t>The system handles the transaction and stores the data produced. </a:t>
            </a:r>
            <a:endParaRPr lang="en-GB" sz="36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68475"/>
            <a:ext cx="8520600" cy="525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snapshot</a:t>
            </a:r>
            <a:endParaRPr lang="en-GB"/>
          </a:p>
        </p:txBody>
      </p:sp>
      <p:sp>
        <p:nvSpPr>
          <p:cNvPr id="145" name="Google Shape;145;p23"/>
          <p:cNvSpPr txBox="1"/>
          <p:nvPr>
            <p:ph type="body" idx="1"/>
          </p:nvPr>
        </p:nvSpPr>
        <p:spPr>
          <a:xfrm>
            <a:off x="311700" y="1008825"/>
            <a:ext cx="8520600" cy="3560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46" name="Google Shape;146;p23"/>
          <p:cNvPicPr preferRelativeResize="0"/>
          <p:nvPr/>
        </p:nvPicPr>
        <p:blipFill rotWithShape="1">
          <a:blip r:embed="rId1"/>
          <a:srcRect l="1173" t="12170" r="30585" b="8952"/>
          <a:stretch>
            <a:fillRect/>
          </a:stretch>
        </p:blipFill>
        <p:spPr>
          <a:xfrm>
            <a:off x="-154000" y="1008850"/>
            <a:ext cx="3726523" cy="3560050"/>
          </a:xfrm>
          <a:prstGeom prst="rect">
            <a:avLst/>
          </a:prstGeom>
          <a:noFill/>
          <a:ln>
            <a:noFill/>
          </a:ln>
        </p:spPr>
      </p:pic>
      <p:pic>
        <p:nvPicPr>
          <p:cNvPr id="147" name="Google Shape;147;p23"/>
          <p:cNvPicPr preferRelativeResize="0"/>
          <p:nvPr/>
        </p:nvPicPr>
        <p:blipFill rotWithShape="1">
          <a:blip r:embed="rId2"/>
          <a:srcRect r="31483" b="7918"/>
          <a:stretch>
            <a:fillRect/>
          </a:stretch>
        </p:blipFill>
        <p:spPr>
          <a:xfrm>
            <a:off x="3510425" y="1008838"/>
            <a:ext cx="2644747" cy="3645375"/>
          </a:xfrm>
          <a:prstGeom prst="rect">
            <a:avLst/>
          </a:prstGeom>
          <a:noFill/>
          <a:ln>
            <a:noFill/>
          </a:ln>
        </p:spPr>
      </p:pic>
      <p:pic>
        <p:nvPicPr>
          <p:cNvPr id="148" name="Google Shape;148;p23"/>
          <p:cNvPicPr preferRelativeResize="0"/>
          <p:nvPr/>
        </p:nvPicPr>
        <p:blipFill rotWithShape="1">
          <a:blip r:embed="rId3"/>
          <a:srcRect l="4156" t="1687" r="32767" b="8578"/>
          <a:stretch>
            <a:fillRect/>
          </a:stretch>
        </p:blipFill>
        <p:spPr>
          <a:xfrm>
            <a:off x="6155175" y="1008850"/>
            <a:ext cx="2873323" cy="384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Using firebase</a:t>
            </a:r>
            <a:endParaRPr lang="en-GB"/>
          </a:p>
        </p:txBody>
      </p:sp>
      <p:pic>
        <p:nvPicPr>
          <p:cNvPr id="154" name="Google Shape;154;p24"/>
          <p:cNvPicPr preferRelativeResize="0"/>
          <p:nvPr/>
        </p:nvPicPr>
        <p:blipFill rotWithShape="1">
          <a:blip r:embed="rId1"/>
          <a:srcRect l="-651" t="3970" r="8866" b="26613"/>
          <a:stretch>
            <a:fillRect/>
          </a:stretch>
        </p:blipFill>
        <p:spPr>
          <a:xfrm>
            <a:off x="240100" y="1095325"/>
            <a:ext cx="4388026" cy="2225075"/>
          </a:xfrm>
          <a:prstGeom prst="rect">
            <a:avLst/>
          </a:prstGeom>
          <a:noFill/>
          <a:ln>
            <a:noFill/>
          </a:ln>
        </p:spPr>
      </p:pic>
      <p:pic>
        <p:nvPicPr>
          <p:cNvPr id="155" name="Google Shape;155;p24"/>
          <p:cNvPicPr preferRelativeResize="0"/>
          <p:nvPr/>
        </p:nvPicPr>
        <p:blipFill>
          <a:blip r:embed="rId2"/>
          <a:stretch>
            <a:fillRect/>
          </a:stretch>
        </p:blipFill>
        <p:spPr>
          <a:xfrm>
            <a:off x="4728800" y="1200200"/>
            <a:ext cx="4211074" cy="243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Services offered</a:t>
            </a:r>
            <a:endParaRPr lang="en-GB"/>
          </a:p>
        </p:txBody>
      </p:sp>
      <p:sp>
        <p:nvSpPr>
          <p:cNvPr id="161" name="Google Shape;161;p25"/>
          <p:cNvSpPr txBox="1"/>
          <p:nvPr>
            <p:ph type="body" idx="1"/>
          </p:nvPr>
        </p:nvSpPr>
        <p:spPr>
          <a:xfrm>
            <a:off x="251375" y="1219525"/>
            <a:ext cx="8520600" cy="3339000"/>
          </a:xfrm>
          <a:prstGeom prst="rect">
            <a:avLst/>
          </a:prstGeom>
        </p:spPr>
        <p:txBody>
          <a:bodyPr spcFirstLastPara="1" wrap="square" lIns="91425" tIns="91425" rIns="91425" bIns="91425" anchor="t" anchorCtr="0">
            <a:normAutofit/>
          </a:bodyPr>
          <a:lstStyle/>
          <a:p>
            <a:pPr marL="285750" lvl="0" indent="-247650" algn="l" rtl="0">
              <a:lnSpc>
                <a:spcPct val="100000"/>
              </a:lnSpc>
              <a:spcBef>
                <a:spcPts val="0"/>
              </a:spcBef>
              <a:spcAft>
                <a:spcPts val="0"/>
              </a:spcAft>
              <a:buClr>
                <a:srgbClr val="000000"/>
              </a:buClr>
              <a:buSzPts val="2200"/>
              <a:buFont typeface="Times New Roman" panose="02020603050405020304"/>
              <a:buChar char="•"/>
            </a:pPr>
            <a:r>
              <a:rPr lang="en-GB" sz="2200">
                <a:solidFill>
                  <a:srgbClr val="000000"/>
                </a:solidFill>
                <a:latin typeface="Times New Roman" panose="02020603050405020304"/>
                <a:ea typeface="Times New Roman" panose="02020603050405020304"/>
                <a:cs typeface="Times New Roman" panose="02020603050405020304"/>
                <a:sym typeface="Times New Roman" panose="02020603050405020304"/>
              </a:rPr>
              <a:t>Online Payment</a:t>
            </a:r>
            <a:endParaRPr sz="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47650" algn="l" rtl="0">
              <a:lnSpc>
                <a:spcPct val="100000"/>
              </a:lnSpc>
              <a:spcBef>
                <a:spcPts val="0"/>
              </a:spcBef>
              <a:spcAft>
                <a:spcPts val="0"/>
              </a:spcAft>
              <a:buClr>
                <a:srgbClr val="000000"/>
              </a:buClr>
              <a:buSzPts val="2200"/>
              <a:buFont typeface="Times New Roman" panose="02020603050405020304"/>
              <a:buChar char="•"/>
            </a:pPr>
            <a:r>
              <a:rPr lang="en-GB" sz="2200">
                <a:solidFill>
                  <a:srgbClr val="000000"/>
                </a:solidFill>
                <a:latin typeface="Times New Roman" panose="02020603050405020304"/>
                <a:ea typeface="Times New Roman" panose="02020603050405020304"/>
                <a:cs typeface="Times New Roman" panose="02020603050405020304"/>
                <a:sym typeface="Times New Roman" panose="02020603050405020304"/>
              </a:rPr>
              <a:t>Free Home Delivery</a:t>
            </a:r>
            <a:endParaRPr sz="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47650" algn="l" rtl="0">
              <a:lnSpc>
                <a:spcPct val="100000"/>
              </a:lnSpc>
              <a:spcBef>
                <a:spcPts val="0"/>
              </a:spcBef>
              <a:spcAft>
                <a:spcPts val="0"/>
              </a:spcAft>
              <a:buClr>
                <a:srgbClr val="000000"/>
              </a:buClr>
              <a:buSzPts val="2200"/>
              <a:buFont typeface="Times New Roman" panose="02020603050405020304"/>
              <a:buChar char="•"/>
            </a:pPr>
            <a:r>
              <a:rPr lang="en-GB" sz="2200">
                <a:solidFill>
                  <a:srgbClr val="000000"/>
                </a:solidFill>
                <a:latin typeface="Times New Roman" panose="02020603050405020304"/>
                <a:ea typeface="Times New Roman" panose="02020603050405020304"/>
                <a:cs typeface="Times New Roman" panose="02020603050405020304"/>
                <a:sym typeface="Times New Roman" panose="02020603050405020304"/>
              </a:rPr>
              <a:t>Available Offline also</a:t>
            </a:r>
            <a:endParaRPr sz="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47650" algn="l" rtl="0">
              <a:lnSpc>
                <a:spcPct val="100000"/>
              </a:lnSpc>
              <a:spcBef>
                <a:spcPts val="0"/>
              </a:spcBef>
              <a:spcAft>
                <a:spcPts val="0"/>
              </a:spcAft>
              <a:buClr>
                <a:srgbClr val="000000"/>
              </a:buClr>
              <a:buSzPts val="2200"/>
              <a:buFont typeface="Times New Roman" panose="02020603050405020304"/>
              <a:buChar char="•"/>
            </a:pPr>
            <a:r>
              <a:rPr lang="en-GB" sz="2200">
                <a:solidFill>
                  <a:srgbClr val="000000"/>
                </a:solidFill>
                <a:latin typeface="Times New Roman" panose="02020603050405020304"/>
                <a:ea typeface="Times New Roman" panose="02020603050405020304"/>
                <a:cs typeface="Times New Roman" panose="02020603050405020304"/>
                <a:sym typeface="Times New Roman" panose="02020603050405020304"/>
              </a:rPr>
              <a:t>Online booking</a:t>
            </a:r>
            <a:endParaRPr sz="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GB" u="sng">
              <a:solidFill>
                <a:schemeClr val="hlink"/>
              </a:solidFill>
            </a:endParaRPr>
          </a:p>
          <a:p>
            <a:pPr marL="0" lvl="0" indent="0" algn="l" rtl="0">
              <a:spcBef>
                <a:spcPts val="1200"/>
              </a:spcBef>
              <a:spcAft>
                <a:spcPts val="120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5549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OBJECTIVES</a:t>
            </a:r>
            <a:endParaRPr lang="en-GB"/>
          </a:p>
        </p:txBody>
      </p:sp>
      <p:sp>
        <p:nvSpPr>
          <p:cNvPr id="92" name="Google Shape;92;p14"/>
          <p:cNvSpPr txBox="1"/>
          <p:nvPr>
            <p:ph type="body" idx="1"/>
          </p:nvPr>
        </p:nvSpPr>
        <p:spPr>
          <a:xfrm>
            <a:off x="311700" y="1229875"/>
            <a:ext cx="8520600" cy="2945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GB" sz="1990"/>
              <a:t>The goal of this project is to establish a portal that will allow users to buy catering from the admin and change product information securely using a mobile device. Catering is given priority in order to allow them to develop their skills and promote our traditional Indian culture.</a:t>
            </a:r>
            <a:endParaRPr sz="1990"/>
          </a:p>
          <a:p>
            <a:pPr marL="0" lvl="0" indent="0" algn="l" rtl="0">
              <a:lnSpc>
                <a:spcPct val="105000"/>
              </a:lnSpc>
              <a:spcBef>
                <a:spcPts val="1200"/>
              </a:spcBef>
              <a:spcAft>
                <a:spcPts val="0"/>
              </a:spcAft>
              <a:buSzPts val="605"/>
              <a:buNone/>
            </a:pPr>
            <a:r>
              <a:rPr lang="en-GB" sz="1990"/>
              <a:t>Catering is a website that allows counter developers to promote and sell their catering. Rural towns would be able to sell their commodities to the rest of the globe as a result of this.</a:t>
            </a:r>
            <a:endParaRPr sz="1990"/>
          </a:p>
          <a:p>
            <a:pPr marL="0" lvl="0" indent="0" algn="l" rtl="0">
              <a:lnSpc>
                <a:spcPct val="105000"/>
              </a:lnSpc>
              <a:spcBef>
                <a:spcPts val="1200"/>
              </a:spcBef>
              <a:spcAft>
                <a:spcPts val="0"/>
              </a:spcAft>
              <a:buSzPts val="605"/>
              <a:buNone/>
            </a:pPr>
            <a:endParaRPr sz="1990"/>
          </a:p>
          <a:p>
            <a:pPr marL="0" lvl="0" indent="0" algn="l" rtl="0">
              <a:lnSpc>
                <a:spcPct val="105000"/>
              </a:lnSpc>
              <a:spcBef>
                <a:spcPts val="1200"/>
              </a:spcBef>
              <a:spcAft>
                <a:spcPts val="1200"/>
              </a:spcAft>
              <a:buSzPts val="605"/>
              <a:buNone/>
            </a:pPr>
            <a:endParaRPr sz="99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a:ln>
            <a:noFill/>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600">
                <a:solidFill>
                  <a:srgbClr val="1E1E1E"/>
                </a:solidFill>
                <a:latin typeface="Times New Roman" panose="02020603050405020304"/>
                <a:ea typeface="Times New Roman" panose="02020603050405020304"/>
                <a:cs typeface="Times New Roman" panose="02020603050405020304"/>
                <a:sym typeface="Times New Roman" panose="02020603050405020304"/>
              </a:rPr>
              <a:t>SYSTEM ARCHITECTURE</a:t>
            </a:r>
            <a:endParaRPr sz="3600">
              <a:solidFill>
                <a:srgbClr val="1E1E1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3600">
              <a:solidFill>
                <a:srgbClr val="EBEBEB"/>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endParaRPr sz="3600">
              <a:solidFill>
                <a:srgbClr val="EBEBEB"/>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98" name="Google Shape;98;p15"/>
          <p:cNvPicPr preferRelativeResize="0"/>
          <p:nvPr/>
        </p:nvPicPr>
        <p:blipFill rotWithShape="1">
          <a:blip r:embed="rId1"/>
          <a:srcRect/>
          <a:stretch>
            <a:fillRect/>
          </a:stretch>
        </p:blipFill>
        <p:spPr>
          <a:xfrm>
            <a:off x="-70375" y="1101150"/>
            <a:ext cx="9214375" cy="404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84150" y="477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System Modules:</a:t>
            </a:r>
            <a:endParaRPr lang="en-GB"/>
          </a:p>
        </p:txBody>
      </p:sp>
      <p:sp>
        <p:nvSpPr>
          <p:cNvPr id="104" name="Google Shape;104;p16"/>
          <p:cNvSpPr txBox="1"/>
          <p:nvPr>
            <p:ph type="body" idx="1"/>
          </p:nvPr>
        </p:nvSpPr>
        <p:spPr>
          <a:xfrm>
            <a:off x="270300" y="573350"/>
            <a:ext cx="8520600" cy="4305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GB" sz="1720" b="1"/>
              <a:t>Admin</a:t>
            </a:r>
            <a:endParaRPr sz="1720" b="1"/>
          </a:p>
          <a:p>
            <a:pPr marL="0" lvl="0" indent="0" algn="l" rtl="0">
              <a:lnSpc>
                <a:spcPct val="105000"/>
              </a:lnSpc>
              <a:spcBef>
                <a:spcPts val="1200"/>
              </a:spcBef>
              <a:spcAft>
                <a:spcPts val="0"/>
              </a:spcAft>
              <a:buSzPts val="440"/>
              <a:buNone/>
            </a:pPr>
            <a:r>
              <a:rPr lang="en-GB" sz="1420"/>
              <a:t>● Register and login</a:t>
            </a:r>
            <a:endParaRPr sz="1420"/>
          </a:p>
          <a:p>
            <a:pPr marL="0" lvl="0" indent="0" algn="l" rtl="0">
              <a:lnSpc>
                <a:spcPct val="105000"/>
              </a:lnSpc>
              <a:spcBef>
                <a:spcPts val="1200"/>
              </a:spcBef>
              <a:spcAft>
                <a:spcPts val="0"/>
              </a:spcAft>
              <a:buSzPts val="440"/>
              <a:buNone/>
            </a:pPr>
            <a:r>
              <a:rPr lang="en-GB" sz="1420"/>
              <a:t>● View Product</a:t>
            </a:r>
            <a:endParaRPr sz="1420"/>
          </a:p>
          <a:p>
            <a:pPr marL="0" lvl="0" indent="0" algn="l" rtl="0">
              <a:lnSpc>
                <a:spcPct val="105000"/>
              </a:lnSpc>
              <a:spcBef>
                <a:spcPts val="1200"/>
              </a:spcBef>
              <a:spcAft>
                <a:spcPts val="0"/>
              </a:spcAft>
              <a:buSzPts val="440"/>
              <a:buNone/>
            </a:pPr>
            <a:r>
              <a:rPr lang="en-GB" sz="1420"/>
              <a:t>● Add to cart</a:t>
            </a:r>
            <a:endParaRPr sz="1420"/>
          </a:p>
          <a:p>
            <a:pPr marL="0" lvl="0" indent="0" algn="l" rtl="0">
              <a:lnSpc>
                <a:spcPct val="105000"/>
              </a:lnSpc>
              <a:spcBef>
                <a:spcPts val="1200"/>
              </a:spcBef>
              <a:spcAft>
                <a:spcPts val="0"/>
              </a:spcAft>
              <a:buSzPts val="440"/>
              <a:buNone/>
            </a:pPr>
            <a:r>
              <a:rPr lang="en-GB" sz="1420"/>
              <a:t>● My order</a:t>
            </a:r>
            <a:endParaRPr sz="1420"/>
          </a:p>
          <a:p>
            <a:pPr marL="0" lvl="0" indent="0" algn="l" rtl="0">
              <a:lnSpc>
                <a:spcPct val="105000"/>
              </a:lnSpc>
              <a:spcBef>
                <a:spcPts val="1200"/>
              </a:spcBef>
              <a:spcAft>
                <a:spcPts val="0"/>
              </a:spcAft>
              <a:buSzPts val="440"/>
              <a:buNone/>
            </a:pPr>
            <a:r>
              <a:rPr lang="en-GB" sz="1420"/>
              <a:t>● Place order</a:t>
            </a:r>
            <a:endParaRPr sz="1420"/>
          </a:p>
          <a:p>
            <a:pPr marL="0" lvl="0" indent="0" algn="l" rtl="0">
              <a:lnSpc>
                <a:spcPct val="105000"/>
              </a:lnSpc>
              <a:spcBef>
                <a:spcPts val="1200"/>
              </a:spcBef>
              <a:spcAft>
                <a:spcPts val="0"/>
              </a:spcAft>
              <a:buSzPts val="440"/>
              <a:buNone/>
            </a:pPr>
            <a:r>
              <a:rPr lang="en-GB" sz="1420"/>
              <a:t>● My profile</a:t>
            </a:r>
            <a:endParaRPr sz="1420"/>
          </a:p>
          <a:p>
            <a:pPr marL="0" lvl="0" indent="0" algn="l" rtl="0">
              <a:lnSpc>
                <a:spcPct val="105000"/>
              </a:lnSpc>
              <a:spcBef>
                <a:spcPts val="1200"/>
              </a:spcBef>
              <a:spcAft>
                <a:spcPts val="0"/>
              </a:spcAft>
              <a:buSzPts val="440"/>
              <a:buNone/>
            </a:pPr>
            <a:r>
              <a:rPr lang="en-GB" sz="1720" b="1"/>
              <a:t>User</a:t>
            </a:r>
            <a:endParaRPr sz="1720" b="1"/>
          </a:p>
          <a:p>
            <a:pPr marL="0" lvl="0" indent="0" algn="l" rtl="0">
              <a:lnSpc>
                <a:spcPct val="105000"/>
              </a:lnSpc>
              <a:spcBef>
                <a:spcPts val="1200"/>
              </a:spcBef>
              <a:spcAft>
                <a:spcPts val="0"/>
              </a:spcAft>
              <a:buSzPts val="440"/>
              <a:buNone/>
            </a:pPr>
            <a:r>
              <a:rPr lang="en-GB" sz="1420"/>
              <a:t>● Register and login</a:t>
            </a:r>
            <a:endParaRPr sz="1420"/>
          </a:p>
          <a:p>
            <a:pPr marL="0" lvl="0" indent="0" algn="l" rtl="0">
              <a:lnSpc>
                <a:spcPct val="105000"/>
              </a:lnSpc>
              <a:spcBef>
                <a:spcPts val="1200"/>
              </a:spcBef>
              <a:spcAft>
                <a:spcPts val="0"/>
              </a:spcAft>
              <a:buSzPts val="440"/>
              <a:buNone/>
            </a:pPr>
            <a:r>
              <a:rPr lang="en-GB" sz="1420"/>
              <a:t>● Upload Product details</a:t>
            </a:r>
            <a:endParaRPr sz="1420"/>
          </a:p>
          <a:p>
            <a:pPr marL="0" lvl="0" indent="0" algn="l" rtl="0">
              <a:lnSpc>
                <a:spcPct val="105000"/>
              </a:lnSpc>
              <a:spcBef>
                <a:spcPts val="1200"/>
              </a:spcBef>
              <a:spcAft>
                <a:spcPts val="0"/>
              </a:spcAft>
              <a:buSzPts val="440"/>
              <a:buNone/>
            </a:pPr>
            <a:r>
              <a:rPr lang="en-GB" sz="1420"/>
              <a:t>● View Order</a:t>
            </a:r>
            <a:endParaRPr sz="1420"/>
          </a:p>
          <a:p>
            <a:pPr marL="0" lvl="0" indent="0" algn="l" rtl="0">
              <a:lnSpc>
                <a:spcPct val="105000"/>
              </a:lnSpc>
              <a:spcBef>
                <a:spcPts val="1200"/>
              </a:spcBef>
              <a:spcAft>
                <a:spcPts val="1200"/>
              </a:spcAft>
              <a:buSzPts val="440"/>
              <a:buNone/>
            </a:pPr>
            <a:endParaRPr sz="142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TECHNOLOGIES USED</a:t>
            </a:r>
            <a:endParaRPr lang="en-GB"/>
          </a:p>
        </p:txBody>
      </p:sp>
      <p:sp>
        <p:nvSpPr>
          <p:cNvPr id="110" name="Google Shape;110;p17"/>
          <p:cNvSpPr txBox="1"/>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0" lvl="0" indent="0" algn="l" rtl="0">
              <a:lnSpc>
                <a:spcPct val="100000"/>
              </a:lnSpc>
              <a:spcBef>
                <a:spcPts val="0"/>
              </a:spcBef>
              <a:spcAft>
                <a:spcPts val="0"/>
              </a:spcAft>
              <a:buNone/>
            </a:pPr>
            <a:r>
              <a:rPr lang="en-GB">
                <a:solidFill>
                  <a:srgbClr val="000000"/>
                </a:solidFill>
                <a:latin typeface="Arial" panose="020B0604020202020204"/>
                <a:ea typeface="Arial" panose="020B0604020202020204"/>
                <a:cs typeface="Arial" panose="020B0604020202020204"/>
                <a:sym typeface="Arial" panose="020B0604020202020204"/>
              </a:rPr>
              <a:t> FRONTEND</a:t>
            </a: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a:solidFill>
                <a:srgbClr val="000000"/>
              </a:solidFill>
              <a:latin typeface="Arial" panose="020B0604020202020204"/>
              <a:ea typeface="Arial" panose="020B0604020202020204"/>
              <a:cs typeface="Arial" panose="020B0604020202020204"/>
              <a:sym typeface="Arial" panose="020B0604020202020204"/>
            </a:endParaRPr>
          </a:p>
          <a:p>
            <a:pPr marL="285750" lvl="0" indent="-285750" algn="l" rtl="0">
              <a:lnSpc>
                <a:spcPct val="100000"/>
              </a:lnSpc>
              <a:spcBef>
                <a:spcPts val="0"/>
              </a:spcBef>
              <a:spcAft>
                <a:spcPts val="0"/>
              </a:spcAft>
              <a:buClr>
                <a:srgbClr val="8D1415"/>
              </a:buClr>
              <a:buSzPts val="261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HTML</a:t>
            </a:r>
            <a:endParaRPr>
              <a:solidFill>
                <a:srgbClr val="000000"/>
              </a:solidFill>
              <a:latin typeface="Arial" panose="020B0604020202020204"/>
              <a:ea typeface="Arial" panose="020B0604020202020204"/>
              <a:cs typeface="Arial" panose="020B0604020202020204"/>
              <a:sym typeface="Arial" panose="020B0604020202020204"/>
            </a:endParaRPr>
          </a:p>
          <a:p>
            <a:pPr marL="285750" lvl="0" indent="-285750" algn="l" rtl="0">
              <a:lnSpc>
                <a:spcPct val="100000"/>
              </a:lnSpc>
              <a:spcBef>
                <a:spcPts val="0"/>
              </a:spcBef>
              <a:spcAft>
                <a:spcPts val="0"/>
              </a:spcAft>
              <a:buClr>
                <a:srgbClr val="8D1415"/>
              </a:buClr>
              <a:buSzPts val="261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CSS</a:t>
            </a:r>
            <a:endParaRPr sz="2400">
              <a:solidFill>
                <a:srgbClr val="000000"/>
              </a:solidFill>
              <a:latin typeface="Corbel" panose="020B0503020204020204"/>
              <a:ea typeface="Corbel" panose="020B0503020204020204"/>
              <a:cs typeface="Corbel" panose="020B0503020204020204"/>
              <a:sym typeface="Corbel" panose="020B0503020204020204"/>
            </a:endParaRPr>
          </a:p>
          <a:p>
            <a:pPr marL="285750" lvl="0" indent="-285750" algn="l" rtl="0">
              <a:lnSpc>
                <a:spcPct val="100000"/>
              </a:lnSpc>
              <a:spcBef>
                <a:spcPts val="0"/>
              </a:spcBef>
              <a:spcAft>
                <a:spcPts val="0"/>
              </a:spcAft>
              <a:buClr>
                <a:srgbClr val="8D1415"/>
              </a:buClr>
              <a:buSzPts val="261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JavaScript</a:t>
            </a: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r>
              <a:rPr lang="en-GB">
                <a:solidFill>
                  <a:srgbClr val="000000"/>
                </a:solidFill>
                <a:latin typeface="Arial" panose="020B0604020202020204"/>
                <a:ea typeface="Arial" panose="020B0604020202020204"/>
                <a:cs typeface="Arial" panose="020B0604020202020204"/>
                <a:sym typeface="Arial" panose="020B0604020202020204"/>
              </a:rPr>
              <a:t>    BACKEND</a:t>
            </a:r>
            <a:endParaRPr>
              <a:solidFill>
                <a:srgbClr val="000000"/>
              </a:solidFill>
              <a:latin typeface="Arial" panose="020B0604020202020204"/>
              <a:ea typeface="Arial" panose="020B0604020202020204"/>
              <a:cs typeface="Arial" panose="020B0604020202020204"/>
              <a:sym typeface="Arial" panose="020B0604020202020204"/>
            </a:endParaRPr>
          </a:p>
          <a:p>
            <a:pPr marL="285750" lvl="0" indent="0" algn="l" rtl="0">
              <a:lnSpc>
                <a:spcPct val="100000"/>
              </a:lnSpc>
              <a:spcBef>
                <a:spcPts val="480"/>
              </a:spcBef>
              <a:spcAft>
                <a:spcPts val="0"/>
              </a:spcAft>
              <a:buNone/>
            </a:pPr>
            <a:r>
              <a:rPr lang="en-GB" sz="2400">
                <a:solidFill>
                  <a:srgbClr val="000000"/>
                </a:solidFill>
                <a:latin typeface="Corbel" panose="020B0503020204020204"/>
                <a:ea typeface="Corbel" panose="020B0503020204020204"/>
                <a:cs typeface="Corbel" panose="020B0503020204020204"/>
                <a:sym typeface="Corbel" panose="020B0503020204020204"/>
              </a:rPr>
              <a:t>Firebase</a:t>
            </a:r>
            <a:endParaRPr sz="2400">
              <a:solidFill>
                <a:srgbClr val="000000"/>
              </a:solidFill>
              <a:latin typeface="Corbel" panose="020B0503020204020204"/>
              <a:ea typeface="Corbel" panose="020B0503020204020204"/>
              <a:cs typeface="Corbel" panose="020B0503020204020204"/>
              <a:sym typeface="Corbel" panose="020B0503020204020204"/>
            </a:endParaRPr>
          </a:p>
          <a:p>
            <a:pPr marL="0" lvl="0" indent="0" algn="l" rtl="0">
              <a:spcBef>
                <a:spcPts val="0"/>
              </a:spcBef>
              <a:spcAft>
                <a:spcPts val="12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en-GB" sz="3600">
                <a:solidFill>
                  <a:srgbClr val="1E1E1E"/>
                </a:solidFill>
                <a:latin typeface="Twentieth Century"/>
                <a:ea typeface="Twentieth Century"/>
                <a:cs typeface="Twentieth Century"/>
                <a:sym typeface="Twentieth Century"/>
              </a:rPr>
              <a:t>WEEKLY REPORT</a:t>
            </a:r>
            <a:br>
              <a:rPr lang="en-GB" sz="3600">
                <a:solidFill>
                  <a:schemeClr val="lt1"/>
                </a:solidFill>
                <a:latin typeface="Twentieth Century"/>
                <a:ea typeface="Twentieth Century"/>
                <a:cs typeface="Twentieth Century"/>
                <a:sym typeface="Twentieth Century"/>
              </a:rPr>
            </a:br>
            <a:r>
              <a:rPr lang="en-GB" sz="3600">
                <a:solidFill>
                  <a:schemeClr val="lt1"/>
                </a:solidFill>
                <a:latin typeface="Twentieth Century"/>
                <a:ea typeface="Twentieth Century"/>
                <a:cs typeface="Twentieth Century"/>
                <a:sym typeface="Twentieth Century"/>
              </a:rPr>
              <a:t>FIRST WEEK</a:t>
            </a:r>
            <a:endParaRPr sz="3600">
              <a:solidFill>
                <a:schemeClr val="lt1"/>
              </a:solidFill>
              <a:latin typeface="Twentieth Century"/>
              <a:ea typeface="Twentieth Century"/>
              <a:cs typeface="Twentieth Century"/>
              <a:sym typeface="Twentieth Century"/>
            </a:endParaRPr>
          </a:p>
          <a:p>
            <a:pPr marL="0" lvl="0" indent="0" algn="l" rtl="0">
              <a:lnSpc>
                <a:spcPct val="90000"/>
              </a:lnSpc>
              <a:spcBef>
                <a:spcPts val="0"/>
              </a:spcBef>
              <a:spcAft>
                <a:spcPts val="0"/>
              </a:spcAft>
              <a:buNone/>
            </a:pPr>
            <a:r>
              <a:rPr lang="en-GB" sz="3600">
                <a:solidFill>
                  <a:schemeClr val="lt1"/>
                </a:solidFill>
                <a:latin typeface="Twentieth Century"/>
                <a:ea typeface="Twentieth Century"/>
                <a:cs typeface="Twentieth Century"/>
                <a:sym typeface="Twentieth Century"/>
              </a:rPr>
              <a:t>RT</a:t>
            </a:r>
            <a:br>
              <a:rPr lang="en-GB" sz="3600">
                <a:solidFill>
                  <a:schemeClr val="lt1"/>
                </a:solidFill>
                <a:latin typeface="Twentieth Century"/>
                <a:ea typeface="Twentieth Century"/>
                <a:cs typeface="Twentieth Century"/>
                <a:sym typeface="Twentieth Century"/>
              </a:rPr>
            </a:br>
            <a:r>
              <a:rPr lang="en-GB" sz="3600">
                <a:solidFill>
                  <a:schemeClr val="lt1"/>
                </a:solidFill>
                <a:latin typeface="Twentieth Century"/>
                <a:ea typeface="Twentieth Century"/>
                <a:cs typeface="Twentieth Century"/>
                <a:sym typeface="Twentieth Century"/>
              </a:rPr>
              <a:t>FIRST WEEK</a:t>
            </a:r>
            <a:endParaRPr sz="3600">
              <a:solidFill>
                <a:schemeClr val="lt1"/>
              </a:solidFill>
              <a:latin typeface="Twentieth Century"/>
              <a:ea typeface="Twentieth Century"/>
              <a:cs typeface="Twentieth Century"/>
              <a:sym typeface="Twentieth Century"/>
            </a:endParaRPr>
          </a:p>
          <a:p>
            <a:pPr marL="0" lvl="0" indent="0" algn="l" rtl="0">
              <a:lnSpc>
                <a:spcPct val="90000"/>
              </a:lnSpc>
              <a:spcBef>
                <a:spcPts val="0"/>
              </a:spcBef>
              <a:spcAft>
                <a:spcPts val="0"/>
              </a:spcAft>
              <a:buClr>
                <a:schemeClr val="lt1"/>
              </a:buClr>
              <a:buSzPct val="100000"/>
              <a:buFont typeface="Twentieth Century"/>
              <a:buNone/>
            </a:pPr>
            <a:r>
              <a:rPr lang="en-GB" sz="3600">
                <a:solidFill>
                  <a:schemeClr val="lt1"/>
                </a:solidFill>
                <a:latin typeface="Twentieth Century"/>
                <a:ea typeface="Twentieth Century"/>
                <a:cs typeface="Twentieth Century"/>
                <a:sym typeface="Twentieth Century"/>
              </a:rPr>
              <a:t>KLY REPORT</a:t>
            </a:r>
            <a:br>
              <a:rPr lang="en-GB" sz="3600">
                <a:solidFill>
                  <a:schemeClr val="lt1"/>
                </a:solidFill>
                <a:latin typeface="Twentieth Century"/>
                <a:ea typeface="Twentieth Century"/>
                <a:cs typeface="Twentieth Century"/>
                <a:sym typeface="Twentieth Century"/>
              </a:rPr>
            </a:br>
            <a:r>
              <a:rPr lang="en-GB" sz="3600">
                <a:solidFill>
                  <a:schemeClr val="lt1"/>
                </a:solidFill>
                <a:latin typeface="Twentieth Century"/>
                <a:ea typeface="Twentieth Century"/>
                <a:cs typeface="Twentieth Century"/>
                <a:sym typeface="Twentieth Century"/>
              </a:rPr>
              <a:t>FIRST WEEK</a:t>
            </a:r>
            <a:endParaRPr sz="3600">
              <a:solidFill>
                <a:schemeClr val="lt1"/>
              </a:solidFill>
              <a:latin typeface="Twentieth Century"/>
              <a:ea typeface="Twentieth Century"/>
              <a:cs typeface="Twentieth Century"/>
              <a:sym typeface="Twentieth Century"/>
            </a:endParaRPr>
          </a:p>
          <a:p>
            <a:pPr marL="0" lvl="0" indent="0" algn="l" rtl="0">
              <a:spcBef>
                <a:spcPts val="0"/>
              </a:spcBef>
              <a:spcAft>
                <a:spcPts val="0"/>
              </a:spcAft>
              <a:buNone/>
            </a:pPr>
          </a:p>
        </p:txBody>
      </p:sp>
      <p:sp>
        <p:nvSpPr>
          <p:cNvPr id="116" name="Google Shape;116;p18"/>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FIRST WEEK</a:t>
            </a:r>
            <a:endParaRPr lang="en-GB"/>
          </a:p>
          <a:p>
            <a:pPr marL="0" lvl="0" indent="0" algn="l" rtl="0">
              <a:lnSpc>
                <a:spcPct val="120000"/>
              </a:lnSpc>
              <a:spcBef>
                <a:spcPts val="1200"/>
              </a:spcBef>
              <a:spcAft>
                <a:spcPts val="0"/>
              </a:spcAft>
              <a:buNone/>
            </a:pPr>
            <a:r>
              <a:rPr lang="en-GB">
                <a:solidFill>
                  <a:srgbClr val="1E1E1E"/>
                </a:solidFill>
                <a:latin typeface="Twentieth Century"/>
                <a:ea typeface="Twentieth Century"/>
                <a:cs typeface="Twentieth Century"/>
                <a:sym typeface="Twentieth Century"/>
              </a:rPr>
              <a:t>Collect the information required for the software development. </a:t>
            </a:r>
            <a:endParaRPr>
              <a:solidFill>
                <a:srgbClr val="1E1E1E"/>
              </a:solidFill>
              <a:latin typeface="Twentieth Century"/>
              <a:ea typeface="Twentieth Century"/>
              <a:cs typeface="Twentieth Century"/>
              <a:sym typeface="Twentieth Century"/>
            </a:endParaRPr>
          </a:p>
          <a:p>
            <a:pPr marL="0" lvl="0" indent="0" algn="l" rtl="0">
              <a:lnSpc>
                <a:spcPct val="120000"/>
              </a:lnSpc>
              <a:spcBef>
                <a:spcPts val="0"/>
              </a:spcBef>
              <a:spcAft>
                <a:spcPts val="0"/>
              </a:spcAft>
              <a:buNone/>
            </a:pPr>
            <a:r>
              <a:rPr lang="en-GB">
                <a:solidFill>
                  <a:srgbClr val="1E1E1E"/>
                </a:solidFill>
                <a:latin typeface="Twentieth Century"/>
                <a:ea typeface="Twentieth Century"/>
                <a:cs typeface="Twentieth Century"/>
                <a:sym typeface="Twentieth Century"/>
              </a:rPr>
              <a:t>Construct software design and optimize it.</a:t>
            </a:r>
            <a:endParaRPr>
              <a:solidFill>
                <a:srgbClr val="1E1E1E"/>
              </a:solidFill>
              <a:latin typeface="Twentieth Century"/>
              <a:ea typeface="Twentieth Century"/>
              <a:cs typeface="Twentieth Century"/>
              <a:sym typeface="Twentieth Century"/>
            </a:endParaRPr>
          </a:p>
          <a:p>
            <a:pPr marL="0" lvl="0" indent="0" algn="l" rtl="0">
              <a:lnSpc>
                <a:spcPct val="120000"/>
              </a:lnSpc>
              <a:spcBef>
                <a:spcPts val="0"/>
              </a:spcBef>
              <a:spcAft>
                <a:spcPts val="0"/>
              </a:spcAft>
              <a:buNone/>
            </a:pPr>
            <a:r>
              <a:rPr lang="en-GB">
                <a:solidFill>
                  <a:srgbClr val="1E1E1E"/>
                </a:solidFill>
                <a:latin typeface="Twentieth Century"/>
                <a:ea typeface="Twentieth Century"/>
                <a:cs typeface="Twentieth Century"/>
                <a:sym typeface="Twentieth Century"/>
              </a:rPr>
              <a:t>Start the development process.</a:t>
            </a:r>
            <a:endParaRPr>
              <a:solidFill>
                <a:srgbClr val="1E1E1E"/>
              </a:solidFill>
              <a:latin typeface="Twentieth Century"/>
              <a:ea typeface="Twentieth Century"/>
              <a:cs typeface="Twentieth Century"/>
              <a:sym typeface="Twentieth Century"/>
            </a:endParaRPr>
          </a:p>
          <a:p>
            <a:pPr marL="0" lvl="0" indent="0" algn="l" rtl="0">
              <a:lnSpc>
                <a:spcPct val="120000"/>
              </a:lnSpc>
              <a:spcBef>
                <a:spcPts val="1000"/>
              </a:spcBef>
              <a:spcAft>
                <a:spcPts val="0"/>
              </a:spcAft>
              <a:buNone/>
            </a:pPr>
            <a:r>
              <a:rPr lang="en-GB">
                <a:solidFill>
                  <a:srgbClr val="1E1E1E"/>
                </a:solidFill>
                <a:latin typeface="Twentieth Century"/>
                <a:ea typeface="Twentieth Century"/>
                <a:cs typeface="Twentieth Century"/>
                <a:sym typeface="Twentieth Century"/>
              </a:rPr>
              <a:t>SECOND WEEK</a:t>
            </a:r>
            <a:br>
              <a:rPr lang="en-GB" sz="1640">
                <a:solidFill>
                  <a:srgbClr val="1E1E1E"/>
                </a:solidFill>
                <a:latin typeface="Twentieth Century"/>
                <a:ea typeface="Twentieth Century"/>
                <a:cs typeface="Twentieth Century"/>
                <a:sym typeface="Twentieth Century"/>
              </a:rPr>
            </a:br>
            <a:r>
              <a:rPr lang="en-GB" sz="1640">
                <a:solidFill>
                  <a:srgbClr val="1E1E1E"/>
                </a:solidFill>
                <a:latin typeface="Twentieth Century"/>
                <a:ea typeface="Twentieth Century"/>
                <a:cs typeface="Twentieth Century"/>
                <a:sym typeface="Twentieth Century"/>
              </a:rPr>
              <a:t>Implement the required HTML and create various HTML documents.</a:t>
            </a:r>
            <a:br>
              <a:rPr lang="en-GB" sz="1640">
                <a:solidFill>
                  <a:srgbClr val="1E1E1E"/>
                </a:solidFill>
                <a:latin typeface="Twentieth Century"/>
                <a:ea typeface="Twentieth Century"/>
                <a:cs typeface="Twentieth Century"/>
                <a:sym typeface="Twentieth Century"/>
              </a:rPr>
            </a:br>
            <a:r>
              <a:rPr lang="en-GB" sz="1640">
                <a:solidFill>
                  <a:srgbClr val="1E1E1E"/>
                </a:solidFill>
                <a:latin typeface="Twentieth Century"/>
                <a:ea typeface="Twentieth Century"/>
                <a:cs typeface="Twentieth Century"/>
                <a:sym typeface="Twentieth Century"/>
              </a:rPr>
              <a:t>Link each HTML document to each other.</a:t>
            </a:r>
            <a:br>
              <a:rPr lang="en-GB" sz="1640">
                <a:solidFill>
                  <a:srgbClr val="1E1E1E"/>
                </a:solidFill>
                <a:latin typeface="Twentieth Century"/>
                <a:ea typeface="Twentieth Century"/>
                <a:cs typeface="Twentieth Century"/>
                <a:sym typeface="Twentieth Century"/>
              </a:rPr>
            </a:br>
            <a:r>
              <a:rPr lang="en-GB" sz="1640">
                <a:solidFill>
                  <a:srgbClr val="1E1E1E"/>
                </a:solidFill>
                <a:latin typeface="Twentieth Century"/>
                <a:ea typeface="Twentieth Century"/>
                <a:cs typeface="Twentieth Century"/>
                <a:sym typeface="Twentieth Century"/>
              </a:rPr>
              <a:t>Optimize HTML document and construct structure of webpage.</a:t>
            </a:r>
            <a:endParaRPr sz="1040">
              <a:solidFill>
                <a:srgbClr val="1E1E1E"/>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19"/>
          <p:cNvSpPr txBox="1"/>
          <p:nvPr>
            <p:ph type="body" idx="1"/>
          </p:nvPr>
        </p:nvSpPr>
        <p:spPr>
          <a:xfrm>
            <a:off x="311700" y="407750"/>
            <a:ext cx="8520600" cy="40989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GB" sz="2400"/>
              <a:t>THIRD WEEK</a:t>
            </a:r>
            <a:endParaRPr sz="2400"/>
          </a:p>
          <a:p>
            <a:pPr marL="228600" lvl="0" indent="0" algn="l" rtl="0">
              <a:lnSpc>
                <a:spcPct val="120000"/>
              </a:lnSpc>
              <a:spcBef>
                <a:spcPts val="1200"/>
              </a:spcBef>
              <a:spcAft>
                <a:spcPts val="0"/>
              </a:spcAft>
              <a:buNone/>
            </a:pPr>
            <a:r>
              <a:rPr lang="en-GB" sz="2600">
                <a:solidFill>
                  <a:srgbClr val="1E1E1E"/>
                </a:solidFill>
                <a:latin typeface="Twentieth Century"/>
                <a:ea typeface="Twentieth Century"/>
                <a:cs typeface="Twentieth Century"/>
                <a:sym typeface="Twentieth Century"/>
              </a:rPr>
              <a:t>Implement CSS Code optimize the CSS by taking reference of other application.</a:t>
            </a:r>
            <a:endParaRPr sz="2600">
              <a:solidFill>
                <a:srgbClr val="1E1E1E"/>
              </a:solidFill>
            </a:endParaRPr>
          </a:p>
          <a:p>
            <a:pPr marL="0" lvl="0" indent="0" algn="l" rtl="0">
              <a:spcBef>
                <a:spcPts val="0"/>
              </a:spcBef>
              <a:spcAft>
                <a:spcPts val="0"/>
              </a:spcAft>
              <a:buNone/>
            </a:pPr>
          </a:p>
          <a:p>
            <a:pPr marL="0" lvl="0" indent="0" algn="l" rtl="0">
              <a:spcBef>
                <a:spcPts val="1200"/>
              </a:spcBef>
              <a:spcAft>
                <a:spcPts val="0"/>
              </a:spcAft>
              <a:buNone/>
            </a:pPr>
            <a:r>
              <a:rPr lang="en-GB" sz="2400"/>
              <a:t>FOURTH WEEK</a:t>
            </a:r>
            <a:endParaRPr sz="2400"/>
          </a:p>
          <a:p>
            <a:pPr marL="228600" lvl="0" indent="0" algn="l" rtl="0">
              <a:lnSpc>
                <a:spcPct val="120000"/>
              </a:lnSpc>
              <a:spcBef>
                <a:spcPts val="1200"/>
              </a:spcBef>
              <a:spcAft>
                <a:spcPts val="0"/>
              </a:spcAft>
              <a:buNone/>
            </a:pPr>
            <a:r>
              <a:rPr lang="en-GB" sz="2400">
                <a:solidFill>
                  <a:srgbClr val="1E1E1E"/>
                </a:solidFill>
                <a:latin typeface="Twentieth Century"/>
                <a:ea typeface="Twentieth Century"/>
                <a:cs typeface="Twentieth Century"/>
                <a:sym typeface="Twentieth Century"/>
              </a:rPr>
              <a:t>Implement the JavaScript into the document to make webapp interactive.</a:t>
            </a:r>
            <a:br>
              <a:rPr lang="en-GB" sz="2400">
                <a:solidFill>
                  <a:srgbClr val="1E1E1E"/>
                </a:solidFill>
                <a:latin typeface="Twentieth Century"/>
                <a:ea typeface="Twentieth Century"/>
                <a:cs typeface="Twentieth Century"/>
                <a:sym typeface="Twentieth Century"/>
              </a:rPr>
            </a:br>
            <a:r>
              <a:rPr lang="en-GB" sz="2400">
                <a:solidFill>
                  <a:srgbClr val="1E1E1E"/>
                </a:solidFill>
                <a:latin typeface="Twentieth Century"/>
                <a:ea typeface="Twentieth Century"/>
                <a:cs typeface="Twentieth Century"/>
                <a:sym typeface="Twentieth Century"/>
              </a:rPr>
              <a:t>Optimize the JavaScript each time it is tested.</a:t>
            </a:r>
            <a:br>
              <a:rPr lang="en-GB" sz="2400">
                <a:solidFill>
                  <a:srgbClr val="1E1E1E"/>
                </a:solidFill>
                <a:latin typeface="Twentieth Century"/>
                <a:ea typeface="Twentieth Century"/>
                <a:cs typeface="Twentieth Century"/>
                <a:sym typeface="Twentieth Century"/>
              </a:rPr>
            </a:br>
            <a:r>
              <a:rPr lang="en-GB" sz="2400">
                <a:solidFill>
                  <a:srgbClr val="1E1E1E"/>
                </a:solidFill>
                <a:latin typeface="Twentieth Century"/>
                <a:ea typeface="Twentieth Century"/>
                <a:cs typeface="Twentieth Century"/>
                <a:sym typeface="Twentieth Century"/>
              </a:rPr>
              <a:t>Create a database and connect to the webapp.</a:t>
            </a:r>
            <a:br>
              <a:rPr lang="en-GB" sz="2400">
                <a:solidFill>
                  <a:srgbClr val="1E1E1E"/>
                </a:solidFill>
                <a:latin typeface="Twentieth Century"/>
                <a:ea typeface="Twentieth Century"/>
                <a:cs typeface="Twentieth Century"/>
                <a:sym typeface="Twentieth Century"/>
              </a:rPr>
            </a:br>
            <a:r>
              <a:rPr lang="en-GB" sz="2400">
                <a:solidFill>
                  <a:srgbClr val="1E1E1E"/>
                </a:solidFill>
                <a:latin typeface="Twentieth Century"/>
                <a:ea typeface="Twentieth Century"/>
                <a:cs typeface="Twentieth Century"/>
                <a:sym typeface="Twentieth Century"/>
              </a:rPr>
              <a:t>Firebase Realtime database used to store and retrieve Realtime data from the cloud.</a:t>
            </a:r>
            <a:br>
              <a:rPr lang="en-GB" sz="2400">
                <a:solidFill>
                  <a:srgbClr val="1E1E1E"/>
                </a:solidFill>
                <a:latin typeface="Twentieth Century"/>
                <a:ea typeface="Twentieth Century"/>
                <a:cs typeface="Twentieth Century"/>
                <a:sym typeface="Twentieth Century"/>
              </a:rPr>
            </a:br>
            <a:r>
              <a:rPr lang="en-GB" sz="2400">
                <a:solidFill>
                  <a:srgbClr val="1E1E1E"/>
                </a:solidFill>
                <a:latin typeface="Twentieth Century"/>
                <a:ea typeface="Twentieth Century"/>
                <a:cs typeface="Twentieth Century"/>
                <a:sym typeface="Twentieth Century"/>
              </a:rPr>
              <a:t>Test the whole system and troubleshoot maximum issues.</a:t>
            </a:r>
            <a:endParaRPr sz="2400">
              <a:solidFill>
                <a:srgbClr val="1E1E1E"/>
              </a:solidFill>
              <a:latin typeface="Twentieth Century"/>
              <a:ea typeface="Twentieth Century"/>
              <a:cs typeface="Twentieth Century"/>
              <a:sym typeface="Twentieth Century"/>
            </a:endParaRPr>
          </a:p>
          <a:p>
            <a:pPr marL="0" lvl="0" indent="0" algn="l" rtl="0">
              <a:spcBef>
                <a:spcPts val="0"/>
              </a:spcBef>
              <a:spcAft>
                <a:spcPts val="1200"/>
              </a:spcAft>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EBEBEB"/>
              </a:buClr>
              <a:buSzPct val="100000"/>
              <a:buFont typeface="Century Gothic" panose="020B0502020202020204"/>
              <a:buNone/>
            </a:pPr>
            <a:r>
              <a:rPr lang="en-GB" sz="3600">
                <a:solidFill>
                  <a:srgbClr val="1E1E1E"/>
                </a:solidFill>
                <a:latin typeface="Century Gothic" panose="020B0502020202020204"/>
                <a:ea typeface="Century Gothic" panose="020B0502020202020204"/>
                <a:cs typeface="Century Gothic" panose="020B0502020202020204"/>
                <a:sym typeface="Century Gothic" panose="020B0502020202020204"/>
              </a:rPr>
              <a:t>Features</a:t>
            </a:r>
            <a:endParaRPr>
              <a:solidFill>
                <a:srgbClr val="1E1E1E"/>
              </a:solidFill>
            </a:endParaRPr>
          </a:p>
        </p:txBody>
      </p:sp>
      <p:sp>
        <p:nvSpPr>
          <p:cNvPr id="127" name="Google Shape;127;p20"/>
          <p:cNvSpPr txBox="1"/>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342900" lvl="0" indent="-335915" algn="l" rtl="0">
              <a:lnSpc>
                <a:spcPct val="100000"/>
              </a:lnSpc>
              <a:spcBef>
                <a:spcPts val="0"/>
              </a:spcBef>
              <a:spcAft>
                <a:spcPts val="0"/>
              </a:spcAft>
              <a:buClr>
                <a:srgbClr val="B31166"/>
              </a:buClr>
              <a:buSzPct val="80000"/>
              <a:buFont typeface="Arial" panose="020B0604020202020204"/>
              <a:buChar char="•"/>
            </a:pPr>
            <a:r>
              <a:rPr lang="en-GB">
                <a:solidFill>
                  <a:srgbClr val="3F3F3F"/>
                </a:solidFill>
              </a:rPr>
              <a:t>Secure Login</a:t>
            </a:r>
            <a:endParaRPr>
              <a:solidFill>
                <a:srgbClr val="3F3F3F"/>
              </a:solidFill>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Realtime Database management using firebase at backend</a:t>
            </a:r>
            <a:endParaRPr>
              <a:solidFill>
                <a:srgbClr val="3F3F3F"/>
              </a:solidFill>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Menu/Dishes Categories</a:t>
            </a:r>
            <a:endParaRPr>
              <a:solidFill>
                <a:srgbClr val="3F3F3F"/>
              </a:solidFill>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 Menu Pricing List</a:t>
            </a:r>
            <a:endParaRPr>
              <a:solidFill>
                <a:srgbClr val="3F3F3F"/>
              </a:solidFill>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 System Information</a:t>
            </a:r>
            <a:endParaRPr>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Add to Cart</a:t>
            </a:r>
            <a:endParaRPr>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Wishlist</a:t>
            </a:r>
            <a:endParaRPr>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 Admin Details/Credentials</a:t>
            </a:r>
            <a:endParaRPr>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251460" algn="l" rtl="0">
              <a:lnSpc>
                <a:spcPct val="100000"/>
              </a:lnSpc>
              <a:spcBef>
                <a:spcPts val="1000"/>
              </a:spcBef>
              <a:spcAft>
                <a:spcPts val="0"/>
              </a:spcAft>
              <a:buClr>
                <a:srgbClr val="000000"/>
              </a:buClr>
              <a:buSzPct val="80000"/>
              <a:buFont typeface="Arial" panose="020B0604020202020204"/>
              <a:buNone/>
            </a:pPr>
            <a:endParaRPr>
              <a:solidFill>
                <a:srgbClr val="3F3F3F"/>
              </a:solidFill>
            </a:endParaRPr>
          </a:p>
          <a:p>
            <a:pPr marL="0" lvl="0" indent="0" algn="l" rtl="0">
              <a:spcBef>
                <a:spcPts val="0"/>
              </a:spcBef>
              <a:spcAft>
                <a:spcPts val="120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EBEBEB"/>
              </a:buClr>
              <a:buSzPct val="100000"/>
              <a:buFont typeface="Century Gothic" panose="020B0502020202020204"/>
              <a:buNone/>
            </a:pPr>
            <a:r>
              <a:rPr lang="en-GB" sz="3600">
                <a:solidFill>
                  <a:srgbClr val="1E1E1E"/>
                </a:solidFill>
                <a:latin typeface="Century Gothic" panose="020B0502020202020204"/>
                <a:ea typeface="Century Gothic" panose="020B0502020202020204"/>
                <a:cs typeface="Century Gothic" panose="020B0502020202020204"/>
                <a:sym typeface="Century Gothic" panose="020B0502020202020204"/>
              </a:rPr>
              <a:t>Future scope</a:t>
            </a:r>
            <a:endParaRPr>
              <a:solidFill>
                <a:srgbClr val="1E1E1E"/>
              </a:solidFill>
            </a:endParaRPr>
          </a:p>
        </p:txBody>
      </p:sp>
      <p:sp>
        <p:nvSpPr>
          <p:cNvPr id="133" name="Google Shape;133;p21"/>
          <p:cNvSpPr txBox="1"/>
          <p:nvPr>
            <p:ph type="body" idx="1"/>
          </p:nvPr>
        </p:nvSpPr>
        <p:spPr>
          <a:xfrm>
            <a:off x="311700" y="1229875"/>
            <a:ext cx="8520600" cy="3339000"/>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None/>
            </a:pPr>
            <a:r>
              <a:rPr lang="en-GB" sz="7000">
                <a:solidFill>
                  <a:srgbClr val="3F3F3F"/>
                </a:solidFill>
                <a:latin typeface="Times New Roman" panose="02020603050405020304"/>
                <a:ea typeface="Times New Roman" panose="02020603050405020304"/>
                <a:cs typeface="Times New Roman" panose="02020603050405020304"/>
                <a:sym typeface="Times New Roman" panose="02020603050405020304"/>
              </a:rPr>
              <a:t>User interaction can be increased using a chatbot.</a:t>
            </a:r>
            <a:endParaRPr sz="7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None/>
            </a:pPr>
            <a:r>
              <a:rPr lang="en-GB" sz="7000">
                <a:solidFill>
                  <a:srgbClr val="3F3F3F"/>
                </a:solidFill>
                <a:latin typeface="Times New Roman" panose="02020603050405020304"/>
                <a:ea typeface="Times New Roman" panose="02020603050405020304"/>
                <a:cs typeface="Times New Roman" panose="02020603050405020304"/>
                <a:sym typeface="Times New Roman" panose="02020603050405020304"/>
              </a:rPr>
              <a:t>Payment System can be made more easier and fast,</a:t>
            </a:r>
            <a:endParaRPr sz="7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None/>
            </a:pPr>
            <a:r>
              <a:rPr lang="en-GB" sz="7000">
                <a:solidFill>
                  <a:srgbClr val="3F3F3F"/>
                </a:solidFill>
                <a:latin typeface="Times New Roman" panose="02020603050405020304"/>
                <a:ea typeface="Times New Roman" panose="02020603050405020304"/>
                <a:cs typeface="Times New Roman" panose="02020603050405020304"/>
                <a:sym typeface="Times New Roman" panose="02020603050405020304"/>
              </a:rPr>
              <a:t>My Orders section can be made more interactive.</a:t>
            </a:r>
            <a:endParaRPr sz="7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None/>
            </a:pPr>
            <a:r>
              <a:rPr lang="en-GB" sz="7000">
                <a:solidFill>
                  <a:srgbClr val="3F3F3F"/>
                </a:solidFill>
                <a:latin typeface="Times New Roman" panose="02020603050405020304"/>
                <a:ea typeface="Times New Roman" panose="02020603050405020304"/>
                <a:cs typeface="Times New Roman" panose="02020603050405020304"/>
                <a:sym typeface="Times New Roman" panose="02020603050405020304"/>
              </a:rPr>
              <a:t>Website can be made more dynamic using ajax and react js.</a:t>
            </a:r>
            <a:endParaRPr sz="7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62000"/>
              </a:lnSpc>
              <a:spcBef>
                <a:spcPts val="2600"/>
              </a:spcBef>
              <a:spcAft>
                <a:spcPts val="0"/>
              </a:spcAft>
              <a:buNone/>
            </a:pPr>
            <a: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Drive Sales with Social Media</a:t>
            </a:r>
            <a:b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br>
            <a: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Mobility and Ease</a:t>
            </a:r>
            <a:b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br>
            <a: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Phone Orders Outstripped</a:t>
            </a:r>
            <a:b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br>
            <a: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Home Deliveries Increased</a:t>
            </a:r>
            <a:endParaRPr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62000"/>
              </a:lnSpc>
              <a:spcBef>
                <a:spcPts val="2600"/>
              </a:spcBef>
              <a:spcAft>
                <a:spcPts val="0"/>
              </a:spcAft>
              <a:buNone/>
            </a:pPr>
            <a:endParaRPr>
              <a:solidFill>
                <a:srgbClr val="2B2B2B"/>
              </a:solidFill>
              <a:highlight>
                <a:srgbClr val="FFFFFF"/>
              </a:highlight>
            </a:endParaRPr>
          </a:p>
          <a:p>
            <a:pPr marL="0" lvl="0" indent="0" algn="just" rtl="0">
              <a:lnSpc>
                <a:spcPct val="162000"/>
              </a:lnSpc>
              <a:spcBef>
                <a:spcPts val="2600"/>
              </a:spcBef>
              <a:spcAft>
                <a:spcPts val="0"/>
              </a:spcAft>
              <a:buNone/>
            </a:pPr>
            <a:endParaRPr>
              <a:solidFill>
                <a:srgbClr val="2B2B2B"/>
              </a:solidFill>
              <a:highlight>
                <a:srgbClr val="FFFFFF"/>
              </a:highlight>
            </a:endParaRPr>
          </a:p>
          <a:p>
            <a:pPr marL="0" lvl="0" indent="0" algn="just" rtl="0">
              <a:lnSpc>
                <a:spcPct val="162000"/>
              </a:lnSpc>
              <a:spcBef>
                <a:spcPts val="2600"/>
              </a:spcBef>
              <a:spcAft>
                <a:spcPts val="0"/>
              </a:spcAft>
              <a:buNone/>
            </a:pPr>
            <a:endParaRPr>
              <a:solidFill>
                <a:srgbClr val="2B2B2B"/>
              </a:solidFill>
              <a:highlight>
                <a:srgbClr val="FFFFFF"/>
              </a:highlight>
            </a:endParaRPr>
          </a:p>
          <a:p>
            <a:pPr marL="0" lvl="0" indent="0" algn="l" rtl="0">
              <a:lnSpc>
                <a:spcPct val="100000"/>
              </a:lnSpc>
              <a:spcBef>
                <a:spcPts val="1500"/>
              </a:spcBef>
              <a:spcAft>
                <a:spcPts val="0"/>
              </a:spcAft>
              <a:buNone/>
            </a:pPr>
            <a:endParaRPr>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lnSpc>
                <a:spcPct val="133000"/>
              </a:lnSpc>
              <a:spcBef>
                <a:spcPts val="0"/>
              </a:spcBef>
              <a:spcAft>
                <a:spcPts val="0"/>
              </a:spcAft>
              <a:buNone/>
            </a:p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2627</Words>
  <Application>WPS Slides</Application>
  <PresentationFormat/>
  <Paragraphs>108</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Arial</vt:lpstr>
      <vt:lpstr>Roboto</vt:lpstr>
      <vt:lpstr>Courier New</vt:lpstr>
      <vt:lpstr>Times New Roman</vt:lpstr>
      <vt:lpstr>Century Gothic</vt:lpstr>
      <vt:lpstr>Corbel</vt:lpstr>
      <vt:lpstr>Twentieth Century</vt:lpstr>
      <vt:lpstr>Century</vt:lpstr>
      <vt:lpstr>Microsoft YaHei</vt:lpstr>
      <vt:lpstr>Arial Unicode MS</vt:lpstr>
      <vt:lpstr>Geometric</vt:lpstr>
      <vt:lpstr>Catering Reservation and Ordering System</vt:lpstr>
      <vt:lpstr>OBJECTIVES</vt:lpstr>
      <vt:lpstr>SYSTEM ARCHITECTURE</vt:lpstr>
      <vt:lpstr>System Modules:</vt:lpstr>
      <vt:lpstr>TECHNOLOGIES USED</vt:lpstr>
      <vt:lpstr>KLY REPORT FIRST WEEK</vt:lpstr>
      <vt:lpstr>PowerPoint 演示文稿</vt:lpstr>
      <vt:lpstr>Features</vt:lpstr>
      <vt:lpstr>Future scope</vt:lpstr>
      <vt:lpstr>CONCLUSION</vt:lpstr>
      <vt:lpstr>snapshot</vt:lpstr>
      <vt:lpstr>Using firebase</vt:lpstr>
      <vt:lpstr>Services offered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 Reservation and Ordering System</dc:title>
  <dc:creator/>
  <cp:lastModifiedBy>E COMPANY</cp:lastModifiedBy>
  <cp:revision>2</cp:revision>
  <dcterms:created xsi:type="dcterms:W3CDTF">2023-04-02T04:24:00Z</dcterms:created>
  <dcterms:modified xsi:type="dcterms:W3CDTF">2025-05-04T10:55:51Z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01BAC709ED8944A187C7D1FECF26FFB4_12</vt:lpwstr>
  </property>
  <property fmtid="{D5CDD505-2E9C-101B-9397-08002B2CF9AE}" pid="3" name="KSOProductBuildVer">
    <vt:lpwstr>1033-12.2.0.20795</vt:lpwstr>
  </property>
</Properties>
</file>