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65" d="100"/>
          <a:sy n="65" d="100"/>
        </p:scale>
        <p:origin x="936" y="7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25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veen%20kumar\Downloads\Employee_Dataset%202024.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2024.xlsx]Pivot Table!PivotTable6</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Data Base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 Table'!$B$4:$B$5</c:f>
              <c:strCache>
                <c:ptCount val="1"/>
                <c:pt idx="0">
                  <c:v>Fixed Term</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'Pivot Table'!$B$6:$B$19</c:f>
              <c:numCache>
                <c:formatCode>0.000</c:formatCode>
                <c:ptCount val="13"/>
                <c:pt idx="0">
                  <c:v>2.1002699000000002</c:v>
                </c:pt>
                <c:pt idx="1">
                  <c:v>2.8234075000000001</c:v>
                </c:pt>
                <c:pt idx="2">
                  <c:v>1.8339777000000002</c:v>
                </c:pt>
                <c:pt idx="3">
                  <c:v>3.3851884999999999</c:v>
                </c:pt>
                <c:pt idx="4">
                  <c:v>1.0388573999999999</c:v>
                </c:pt>
                <c:pt idx="5">
                  <c:v>0.3181657</c:v>
                </c:pt>
                <c:pt idx="6">
                  <c:v>0.51165369999999999</c:v>
                </c:pt>
                <c:pt idx="7">
                  <c:v>2.8136842</c:v>
                </c:pt>
                <c:pt idx="8">
                  <c:v>0.99683670000000002</c:v>
                </c:pt>
                <c:pt idx="9">
                  <c:v>0.8459888000000001</c:v>
                </c:pt>
                <c:pt idx="10">
                  <c:v>1.2113410999999998</c:v>
                </c:pt>
                <c:pt idx="11">
                  <c:v>2.9942731</c:v>
                </c:pt>
                <c:pt idx="12">
                  <c:v>4.9943995000000001</c:v>
                </c:pt>
              </c:numCache>
            </c:numRef>
          </c:val>
          <c:extLst>
            <c:ext xmlns:c16="http://schemas.microsoft.com/office/drawing/2014/chart" uri="{C3380CC4-5D6E-409C-BE32-E72D297353CC}">
              <c16:uniqueId val="{00000000-4AB5-4884-AB96-1B5391964AF7}"/>
            </c:ext>
          </c:extLst>
        </c:ser>
        <c:ser>
          <c:idx val="1"/>
          <c:order val="1"/>
          <c:tx>
            <c:strRef>
              <c:f>'Pivot Table'!$C$4:$C$5</c:f>
              <c:strCache>
                <c:ptCount val="1"/>
                <c:pt idx="0">
                  <c:v>Permanent</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'Pivot Table'!$C$6:$C$19</c:f>
              <c:numCache>
                <c:formatCode>0.00</c:formatCode>
                <c:ptCount val="13"/>
                <c:pt idx="0">
                  <c:v>9.7013337999999987</c:v>
                </c:pt>
                <c:pt idx="1">
                  <c:v>11.705503899999998</c:v>
                </c:pt>
                <c:pt idx="2">
                  <c:v>5.7865992000000004</c:v>
                </c:pt>
                <c:pt idx="3">
                  <c:v>4.0349528000000001</c:v>
                </c:pt>
                <c:pt idx="4">
                  <c:v>7.3915616999999996</c:v>
                </c:pt>
                <c:pt idx="5">
                  <c:v>5.4928211000000005</c:v>
                </c:pt>
                <c:pt idx="6">
                  <c:v>4.4349665999999992</c:v>
                </c:pt>
                <c:pt idx="7">
                  <c:v>7.6345045999999996</c:v>
                </c:pt>
                <c:pt idx="8">
                  <c:v>5.2372674000000004</c:v>
                </c:pt>
                <c:pt idx="9">
                  <c:v>4.2623476</c:v>
                </c:pt>
                <c:pt idx="10">
                  <c:v>8.9562429000000012</c:v>
                </c:pt>
                <c:pt idx="11">
                  <c:v>6.0592033000000001</c:v>
                </c:pt>
                <c:pt idx="12">
                  <c:v>5.7374616999999999</c:v>
                </c:pt>
              </c:numCache>
            </c:numRef>
          </c:val>
          <c:extLst>
            <c:ext xmlns:c16="http://schemas.microsoft.com/office/drawing/2014/chart" uri="{C3380CC4-5D6E-409C-BE32-E72D297353CC}">
              <c16:uniqueId val="{00000001-4AB5-4884-AB96-1B5391964AF7}"/>
            </c:ext>
          </c:extLst>
        </c:ser>
        <c:ser>
          <c:idx val="2"/>
          <c:order val="2"/>
          <c:tx>
            <c:strRef>
              <c:f>'Pivot Table'!$D$4:$D$5</c:f>
              <c:strCache>
                <c:ptCount val="1"/>
                <c:pt idx="0">
                  <c:v>Temporary</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'Pivot Table'!$D$6:$D$19</c:f>
              <c:numCache>
                <c:formatCode>0.00</c:formatCode>
                <c:ptCount val="13"/>
                <c:pt idx="0">
                  <c:v>1.9589341</c:v>
                </c:pt>
                <c:pt idx="1">
                  <c:v>1.4672076000000001</c:v>
                </c:pt>
                <c:pt idx="2">
                  <c:v>2.3833453000000002</c:v>
                </c:pt>
                <c:pt idx="3">
                  <c:v>1.5971693999999999</c:v>
                </c:pt>
                <c:pt idx="4">
                  <c:v>2.3817266999999998</c:v>
                </c:pt>
                <c:pt idx="5">
                  <c:v>0.70755500000000005</c:v>
                </c:pt>
                <c:pt idx="7">
                  <c:v>3.0740135000000004</c:v>
                </c:pt>
                <c:pt idx="8">
                  <c:v>1.8415050000000002</c:v>
                </c:pt>
                <c:pt idx="9">
                  <c:v>0.83191949999999992</c:v>
                </c:pt>
                <c:pt idx="10">
                  <c:v>2.2363097999999999</c:v>
                </c:pt>
                <c:pt idx="11">
                  <c:v>1.5721227999999998</c:v>
                </c:pt>
                <c:pt idx="12">
                  <c:v>4.7694158</c:v>
                </c:pt>
              </c:numCache>
            </c:numRef>
          </c:val>
          <c:extLst>
            <c:ext xmlns:c16="http://schemas.microsoft.com/office/drawing/2014/chart" uri="{C3380CC4-5D6E-409C-BE32-E72D297353CC}">
              <c16:uniqueId val="{00000002-4AB5-4884-AB96-1B5391964AF7}"/>
            </c:ext>
          </c:extLst>
        </c:ser>
        <c:dLbls>
          <c:showLegendKey val="0"/>
          <c:showVal val="1"/>
          <c:showCatName val="0"/>
          <c:showSerName val="0"/>
          <c:showPercent val="0"/>
          <c:showBubbleSize val="0"/>
        </c:dLbls>
        <c:gapWidth val="150"/>
        <c:shape val="box"/>
        <c:axId val="65725071"/>
        <c:axId val="65732271"/>
        <c:axId val="0"/>
      </c:bar3DChart>
      <c:catAx>
        <c:axId val="65725071"/>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32271"/>
        <c:crosses val="autoZero"/>
        <c:auto val="1"/>
        <c:lblAlgn val="ctr"/>
        <c:lblOffset val="100"/>
        <c:noMultiLvlLbl val="0"/>
      </c:catAx>
      <c:valAx>
        <c:axId val="65732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Total</a:t>
                </a:r>
                <a:r>
                  <a:rPr lang="en-IN" baseline="0"/>
                  <a:t> Salary </a:t>
                </a:r>
                <a:endParaRPr lang="en-IN"/>
              </a:p>
            </c:rich>
          </c:tx>
          <c:layout>
            <c:manualLayout>
              <c:xMode val="edge"/>
              <c:yMode val="edge"/>
              <c:x val="3.0663953367907157E-2"/>
              <c:y val="0.320266246775629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2507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Employee data analysis </a:t>
            </a:r>
            <a:r>
              <a:rPr lang="en-GB"/>
              <a:t>using excel </a:t>
            </a:r>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YOGESHWARI.V</a:t>
            </a:r>
          </a:p>
          <a:p>
            <a:r>
              <a:rPr lang="en-US" sz="2400" dirty="0"/>
              <a:t>REGISTER NO      :312204847 /asunm217312204847</a:t>
            </a:r>
          </a:p>
          <a:p>
            <a:r>
              <a:rPr lang="en-US" sz="2400" dirty="0"/>
              <a:t>DEPARTMENT     : B com[G]</a:t>
            </a:r>
          </a:p>
          <a:p>
            <a:r>
              <a:rPr lang="en-US" sz="2400" dirty="0"/>
              <a:t>COLLEGE              :Thirumurugan  Arts And Science College For </a:t>
            </a:r>
          </a:p>
          <a:p>
            <a:r>
              <a:rPr lang="en-US" sz="2400" dirty="0"/>
              <a:t>                                 Women</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C058B91-DD48-9319-F1AC-65D9BA9876F7}"/>
              </a:ext>
            </a:extLst>
          </p:cNvPr>
          <p:cNvSpPr txBox="1"/>
          <p:nvPr/>
        </p:nvSpPr>
        <p:spPr>
          <a:xfrm>
            <a:off x="739776" y="1447800"/>
            <a:ext cx="7566024" cy="3693319"/>
          </a:xfrm>
          <a:prstGeom prst="rect">
            <a:avLst/>
          </a:prstGeom>
          <a:noFill/>
        </p:spPr>
        <p:txBody>
          <a:bodyPr wrap="square" rtlCol="0">
            <a:spAutoFit/>
          </a:bodyPr>
          <a:lstStyle/>
          <a:p>
            <a:pPr marL="285750" indent="-285750">
              <a:buFont typeface="Arial" panose="020B0604020202020204" pitchFamily="34" charset="0"/>
              <a:buChar char="•"/>
            </a:pPr>
            <a:r>
              <a:rPr lang="en-GB" b="1" dirty="0"/>
              <a:t>Data collection </a:t>
            </a:r>
            <a:r>
              <a:rPr lang="en-GB" dirty="0"/>
              <a:t>:data’s are collected  from dashboard</a:t>
            </a:r>
          </a:p>
          <a:p>
            <a:pPr marL="285750" indent="-285750">
              <a:buFont typeface="Arial" panose="020B0604020202020204" pitchFamily="34" charset="0"/>
              <a:buChar char="•"/>
            </a:pPr>
            <a:r>
              <a:rPr lang="en-GB" b="1" dirty="0"/>
              <a:t>Data cleaning </a:t>
            </a:r>
            <a:r>
              <a:rPr lang="en-GB" dirty="0"/>
              <a:t>:  Removing duplicate rows and column , finding the replacing text, changing the case of text, removing spaces .</a:t>
            </a:r>
          </a:p>
          <a:p>
            <a:pPr marL="285750" indent="-285750">
              <a:buFont typeface="Arial" panose="020B0604020202020204" pitchFamily="34" charset="0"/>
              <a:buChar char="•"/>
            </a:pPr>
            <a:r>
              <a:rPr lang="en-GB" b="1" dirty="0"/>
              <a:t>Techniques : </a:t>
            </a:r>
            <a:r>
              <a:rPr lang="en-GB" dirty="0"/>
              <a:t>I an using the techniques of pivot table , text to colunm, advanced filtering techniques and conditional formatting</a:t>
            </a:r>
            <a:r>
              <a:rPr lang="en-GB" b="1" dirty="0"/>
              <a:t>.</a:t>
            </a:r>
          </a:p>
          <a:p>
            <a:pPr marL="285750" indent="-285750">
              <a:buFont typeface="Arial" panose="020B0604020202020204" pitchFamily="34" charset="0"/>
              <a:buChar char="•"/>
            </a:pPr>
            <a:r>
              <a:rPr lang="en-GB" b="1" dirty="0"/>
              <a:t>Result : </a:t>
            </a:r>
            <a:r>
              <a:rPr lang="en-GB" dirty="0"/>
              <a:t>after completing the employee performance analysis you will be able to use advanced functions and productivity tools to assist in developing worksheets. </a:t>
            </a:r>
          </a:p>
          <a:p>
            <a:pPr marL="285750" indent="-285750">
              <a:buFont typeface="Arial" panose="020B0604020202020204" pitchFamily="34" charset="0"/>
              <a:buChar char="•"/>
            </a:pPr>
            <a:r>
              <a:rPr lang="en-GB" b="1" dirty="0"/>
              <a:t>Pivot tables</a:t>
            </a:r>
            <a:r>
              <a:rPr lang="en-GB" dirty="0"/>
              <a:t>: select a cell in the source data ,go to insert&gt; recommended pivot tables , my data is presents you with several options and also select the bar chart.</a:t>
            </a:r>
          </a:p>
          <a:p>
            <a:pPr marL="285750" indent="-285750">
              <a:buFont typeface="Arial" panose="020B0604020202020204" pitchFamily="34" charset="0"/>
              <a:buChar char="•"/>
            </a:pPr>
            <a:r>
              <a:rPr lang="en-GB" b="1" dirty="0"/>
              <a:t>Charts graphs </a:t>
            </a:r>
            <a:r>
              <a:rPr lang="en-GB" dirty="0"/>
              <a:t>: I am selecting data for the chart , select insert&gt; recommended charts, to preview the chart and select ok.</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27377C06-DC8A-0649-FC31-244C0ABCEA5C}"/>
              </a:ext>
            </a:extLst>
          </p:cNvPr>
          <p:cNvGraphicFramePr>
            <a:graphicFrameLocks/>
          </p:cNvGraphicFramePr>
          <p:nvPr>
            <p:extLst>
              <p:ext uri="{D42A27DB-BD31-4B8C-83A1-F6EECF244321}">
                <p14:modId xmlns:p14="http://schemas.microsoft.com/office/powerpoint/2010/main" val="2936202249"/>
              </p:ext>
            </p:extLst>
          </p:nvPr>
        </p:nvGraphicFramePr>
        <p:xfrm>
          <a:off x="718461" y="1357794"/>
          <a:ext cx="9553576" cy="47148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C9C2CB-8F54-4157-87F6-FA0223484A7C}"/>
              </a:ext>
            </a:extLst>
          </p:cNvPr>
          <p:cNvSpPr txBox="1"/>
          <p:nvPr/>
        </p:nvSpPr>
        <p:spPr>
          <a:xfrm>
            <a:off x="914400" y="1676400"/>
            <a:ext cx="7239000" cy="2862322"/>
          </a:xfrm>
          <a:prstGeom prst="rect">
            <a:avLst/>
          </a:prstGeom>
          <a:noFill/>
        </p:spPr>
        <p:txBody>
          <a:bodyPr wrap="square" rtlCol="0">
            <a:spAutoFit/>
          </a:bodyPr>
          <a:lstStyle/>
          <a:p>
            <a:r>
              <a:rPr lang="en-GB" dirty="0"/>
              <a:t>The “Employee performance analysis using Excel’s” project provides a robust and user-friendly solution for evaluating and managing employee performance. By leveraging Excel’s powerful tools-such as filtering  pivot tables , charts and conditional formatting – the project transforms raw performance data into actionable insights. The resulting interactive dashboards and customizable reports empower manager to make data- driven decisions optimize workforce productivity , and foster continuous improvement across the organization. This solutions not only streamlines performance management but also offers a cost- effective ,scalable approach to enhancing overall organizational efficiency.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a:off x="3886200" y="3733800"/>
            <a:ext cx="609600" cy="3048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GB" dirty="0"/>
              <a:t>                </a:t>
            </a:r>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BE67A8B-70D4-719B-52C1-1612C6BD35D3}"/>
              </a:ext>
            </a:extLst>
          </p:cNvPr>
          <p:cNvSpPr txBox="1"/>
          <p:nvPr/>
        </p:nvSpPr>
        <p:spPr>
          <a:xfrm>
            <a:off x="966787" y="2274838"/>
            <a:ext cx="6105525" cy="2308324"/>
          </a:xfrm>
          <a:prstGeom prst="rect">
            <a:avLst/>
          </a:prstGeom>
          <a:noFill/>
        </p:spPr>
        <p:txBody>
          <a:bodyPr wrap="square" rtlCol="0">
            <a:spAutoFit/>
          </a:bodyPr>
          <a:lstStyle/>
          <a:p>
            <a:r>
              <a:rPr lang="en-GB" dirty="0"/>
              <a:t>Employee performance analysis using Excel involves evaluating and measuring an employee’s work effectiveness and efficiency based on key performance indicators (KPIs). This data is then analysed using with Excel’s functions and tools ,such as pivot tables, charts, and conditional formatting , to identify patterns ,strengths, and areas for improvement. The analysis helps in making informed decisions regarding training , promotions, and overall workforce optimization.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E4C2756-CE9D-DE81-4675-6E7DFE529671}"/>
              </a:ext>
            </a:extLst>
          </p:cNvPr>
          <p:cNvSpPr txBox="1"/>
          <p:nvPr/>
        </p:nvSpPr>
        <p:spPr>
          <a:xfrm>
            <a:off x="650875" y="2286000"/>
            <a:ext cx="7010400" cy="3139321"/>
          </a:xfrm>
          <a:prstGeom prst="rect">
            <a:avLst/>
          </a:prstGeom>
          <a:noFill/>
        </p:spPr>
        <p:txBody>
          <a:bodyPr wrap="square" rtlCol="0">
            <a:spAutoFit/>
          </a:bodyPr>
          <a:lstStyle/>
          <a:p>
            <a:r>
              <a:rPr lang="en-GB" dirty="0"/>
              <a:t>The project “Employee Performance Analysis Using Excel” aims to systematically evaluate employee productivity and effectiveness by leveraging Excel’s analytical tools. The project will involve collecting and organising performance data such as task completion rates, accuracy, and attendance records. This data will be processed and </a:t>
            </a:r>
            <a:r>
              <a:rPr lang="en-GB" dirty="0" err="1"/>
              <a:t>analyzed</a:t>
            </a:r>
            <a:r>
              <a:rPr lang="en-GB" dirty="0"/>
              <a:t> using Excel functions like pivot tables, chats,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3" name="TextBox 2">
            <a:extLst>
              <a:ext uri="{FF2B5EF4-FFF2-40B4-BE49-F238E27FC236}">
                <a16:creationId xmlns:a16="http://schemas.microsoft.com/office/drawing/2014/main" id="{85C0501B-3C59-E46E-C0E9-F2F0689A229D}"/>
              </a:ext>
            </a:extLst>
          </p:cNvPr>
          <p:cNvSpPr txBox="1"/>
          <p:nvPr/>
        </p:nvSpPr>
        <p:spPr>
          <a:xfrm>
            <a:off x="699452" y="2124192"/>
            <a:ext cx="6082348" cy="369332"/>
          </a:xfrm>
          <a:prstGeom prst="rect">
            <a:avLst/>
          </a:prstGeom>
          <a:noFill/>
        </p:spPr>
        <p:txBody>
          <a:bodyPr wrap="square" rtlCol="0">
            <a:spAutoFit/>
          </a:bodyPr>
          <a:lstStyle/>
          <a:p>
            <a:pPr marL="285750" indent="-285750">
              <a:buFont typeface="Arial" panose="020B0604020202020204" pitchFamily="34" charset="0"/>
              <a:buChar char="•"/>
            </a:pPr>
            <a:r>
              <a:rPr lang="en-GB" dirty="0"/>
              <a:t>Human Resource manager (HR)</a:t>
            </a:r>
            <a:endParaRPr lang="en-IN" dirty="0"/>
          </a:p>
        </p:txBody>
      </p:sp>
      <p:sp>
        <p:nvSpPr>
          <p:cNvPr id="7" name="TextBox 6">
            <a:extLst>
              <a:ext uri="{FF2B5EF4-FFF2-40B4-BE49-F238E27FC236}">
                <a16:creationId xmlns:a16="http://schemas.microsoft.com/office/drawing/2014/main" id="{3524C800-4956-99B0-2360-8A7A3F06E57C}"/>
              </a:ext>
            </a:extLst>
          </p:cNvPr>
          <p:cNvSpPr txBox="1"/>
          <p:nvPr/>
        </p:nvSpPr>
        <p:spPr>
          <a:xfrm>
            <a:off x="723900" y="2514600"/>
            <a:ext cx="4533900" cy="369332"/>
          </a:xfrm>
          <a:prstGeom prst="rect">
            <a:avLst/>
          </a:prstGeom>
          <a:noFill/>
        </p:spPr>
        <p:txBody>
          <a:bodyPr wrap="square" rtlCol="0">
            <a:spAutoFit/>
          </a:bodyPr>
          <a:lstStyle/>
          <a:p>
            <a:pPr marL="285750" indent="-285750">
              <a:buFont typeface="Arial" panose="020B0604020202020204" pitchFamily="34" charset="0"/>
              <a:buChar char="•"/>
            </a:pPr>
            <a:r>
              <a:rPr lang="en-GB" dirty="0"/>
              <a:t>Department manager/ supervisors</a:t>
            </a:r>
            <a:endParaRPr lang="en-IN" dirty="0"/>
          </a:p>
        </p:txBody>
      </p:sp>
      <p:sp>
        <p:nvSpPr>
          <p:cNvPr id="9" name="TextBox 8">
            <a:extLst>
              <a:ext uri="{FF2B5EF4-FFF2-40B4-BE49-F238E27FC236}">
                <a16:creationId xmlns:a16="http://schemas.microsoft.com/office/drawing/2014/main" id="{F7414981-FDF7-6F80-098D-F3F0EB32F388}"/>
              </a:ext>
            </a:extLst>
          </p:cNvPr>
          <p:cNvSpPr txBox="1"/>
          <p:nvPr/>
        </p:nvSpPr>
        <p:spPr>
          <a:xfrm>
            <a:off x="723900" y="2971800"/>
            <a:ext cx="5524500" cy="369332"/>
          </a:xfrm>
          <a:prstGeom prst="rect">
            <a:avLst/>
          </a:prstGeom>
          <a:noFill/>
        </p:spPr>
        <p:txBody>
          <a:bodyPr wrap="square" rtlCol="0">
            <a:spAutoFit/>
          </a:bodyPr>
          <a:lstStyle/>
          <a:p>
            <a:pPr marL="285750" indent="-285750">
              <a:buFont typeface="Arial" panose="020B0604020202020204" pitchFamily="34" charset="0"/>
              <a:buChar char="•"/>
            </a:pPr>
            <a:r>
              <a:rPr lang="en-GB" dirty="0"/>
              <a:t>Senior Management/Executives</a:t>
            </a:r>
            <a:endParaRPr lang="en-IN" dirty="0"/>
          </a:p>
        </p:txBody>
      </p:sp>
      <p:sp>
        <p:nvSpPr>
          <p:cNvPr id="11" name="TextBox 10">
            <a:extLst>
              <a:ext uri="{FF2B5EF4-FFF2-40B4-BE49-F238E27FC236}">
                <a16:creationId xmlns:a16="http://schemas.microsoft.com/office/drawing/2014/main" id="{CE52813A-5C9B-51F1-0931-177A89081276}"/>
              </a:ext>
            </a:extLst>
          </p:cNvPr>
          <p:cNvSpPr txBox="1"/>
          <p:nvPr/>
        </p:nvSpPr>
        <p:spPr>
          <a:xfrm>
            <a:off x="717595" y="3404969"/>
            <a:ext cx="4190047" cy="369332"/>
          </a:xfrm>
          <a:prstGeom prst="rect">
            <a:avLst/>
          </a:prstGeom>
          <a:noFill/>
        </p:spPr>
        <p:txBody>
          <a:bodyPr wrap="square" rtlCol="0">
            <a:spAutoFit/>
          </a:bodyPr>
          <a:lstStyle/>
          <a:p>
            <a:pPr marL="285750" indent="-285750">
              <a:buFont typeface="Arial" panose="020B0604020202020204" pitchFamily="34" charset="0"/>
              <a:buChar char="•"/>
            </a:pPr>
            <a:r>
              <a:rPr lang="en-GB" dirty="0"/>
              <a:t>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EC76E207-5525-4A08-52AC-9A95F208189B}"/>
              </a:ext>
            </a:extLst>
          </p:cNvPr>
          <p:cNvSpPr txBox="1"/>
          <p:nvPr/>
        </p:nvSpPr>
        <p:spPr>
          <a:xfrm>
            <a:off x="3838574" y="2774733"/>
            <a:ext cx="5181600" cy="1477328"/>
          </a:xfrm>
          <a:prstGeom prst="rect">
            <a:avLst/>
          </a:prstGeom>
          <a:noFill/>
        </p:spPr>
        <p:txBody>
          <a:bodyPr wrap="square" rtlCol="0">
            <a:spAutoFit/>
          </a:bodyPr>
          <a:lstStyle/>
          <a:p>
            <a:pPr marL="285750" indent="-285750">
              <a:buFont typeface="Arial" panose="020B0604020202020204" pitchFamily="34" charset="0"/>
              <a:buChar char="•"/>
            </a:pPr>
            <a:r>
              <a:rPr lang="en-GB" dirty="0"/>
              <a:t>Filtering – missing values</a:t>
            </a:r>
          </a:p>
          <a:p>
            <a:pPr marL="285750" indent="-285750">
              <a:buFont typeface="Arial" panose="020B0604020202020204" pitchFamily="34" charset="0"/>
              <a:buChar char="•"/>
            </a:pPr>
            <a:r>
              <a:rPr lang="en-GB" dirty="0"/>
              <a:t>Conditional formatting – blank values</a:t>
            </a:r>
          </a:p>
          <a:p>
            <a:pPr marL="285750" indent="-285750">
              <a:buFont typeface="Arial" panose="020B0604020202020204" pitchFamily="34" charset="0"/>
              <a:buChar char="•"/>
            </a:pPr>
            <a:r>
              <a:rPr lang="en-GB" dirty="0"/>
              <a:t>Pivot table – filter the data </a:t>
            </a:r>
          </a:p>
          <a:p>
            <a:pPr marL="285750" indent="-285750">
              <a:buFont typeface="Arial" panose="020B0604020202020204" pitchFamily="34" charset="0"/>
              <a:buChar char="•"/>
            </a:pPr>
            <a:r>
              <a:rPr lang="en-GB" dirty="0"/>
              <a:t>Chart – easy to understand</a:t>
            </a:r>
          </a:p>
          <a:p>
            <a:pPr marL="285750" indent="-285750">
              <a:buFont typeface="Arial" panose="020B0604020202020204" pitchFamily="34" charset="0"/>
              <a:buChar char="•"/>
            </a:pPr>
            <a:r>
              <a:rPr lang="en-GB" dirty="0"/>
              <a:t>Bar diagram – easy to understand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F5A4D19-3712-6841-432D-AC93D88957D3}"/>
              </a:ext>
            </a:extLst>
          </p:cNvPr>
          <p:cNvSpPr txBox="1"/>
          <p:nvPr/>
        </p:nvSpPr>
        <p:spPr>
          <a:xfrm>
            <a:off x="780732" y="1600200"/>
            <a:ext cx="7848600" cy="369332"/>
          </a:xfrm>
          <a:prstGeom prst="rect">
            <a:avLst/>
          </a:prstGeom>
          <a:noFill/>
        </p:spPr>
        <p:txBody>
          <a:bodyPr wrap="square" rtlCol="0">
            <a:spAutoFit/>
          </a:bodyPr>
          <a:lstStyle/>
          <a:p>
            <a:r>
              <a:rPr lang="en-GB" b="1" dirty="0"/>
              <a:t>Description</a:t>
            </a:r>
            <a:r>
              <a:rPr lang="en-GB" dirty="0"/>
              <a:t> </a:t>
            </a:r>
            <a:r>
              <a:rPr lang="en-GB" b="1" dirty="0"/>
              <a:t>for each of the columns in the dataset:</a:t>
            </a:r>
            <a:endParaRPr lang="en-IN" b="1" dirty="0"/>
          </a:p>
        </p:txBody>
      </p:sp>
      <p:sp>
        <p:nvSpPr>
          <p:cNvPr id="5" name="TextBox 4">
            <a:extLst>
              <a:ext uri="{FF2B5EF4-FFF2-40B4-BE49-F238E27FC236}">
                <a16:creationId xmlns:a16="http://schemas.microsoft.com/office/drawing/2014/main" id="{6EA2355C-D394-3840-E333-BB73D7D98424}"/>
              </a:ext>
            </a:extLst>
          </p:cNvPr>
          <p:cNvSpPr txBox="1"/>
          <p:nvPr/>
        </p:nvSpPr>
        <p:spPr>
          <a:xfrm>
            <a:off x="773475" y="2145268"/>
            <a:ext cx="6483668" cy="646331"/>
          </a:xfrm>
          <a:prstGeom prst="rect">
            <a:avLst/>
          </a:prstGeom>
          <a:noFill/>
        </p:spPr>
        <p:txBody>
          <a:bodyPr wrap="square" rtlCol="0">
            <a:spAutoFit/>
          </a:bodyPr>
          <a:lstStyle/>
          <a:p>
            <a:r>
              <a:rPr lang="en-GB" dirty="0"/>
              <a:t>1. </a:t>
            </a:r>
            <a:r>
              <a:rPr lang="en-GB" b="1" dirty="0"/>
              <a:t>Gender :</a:t>
            </a:r>
            <a:r>
              <a:rPr lang="en-GB" dirty="0"/>
              <a:t>A code representing the gender of the employee(e.g. M for male ,F for female , N for Non-binary).</a:t>
            </a:r>
            <a:endParaRPr lang="en-IN" dirty="0"/>
          </a:p>
        </p:txBody>
      </p:sp>
      <p:sp>
        <p:nvSpPr>
          <p:cNvPr id="7" name="TextBox 6">
            <a:extLst>
              <a:ext uri="{FF2B5EF4-FFF2-40B4-BE49-F238E27FC236}">
                <a16:creationId xmlns:a16="http://schemas.microsoft.com/office/drawing/2014/main" id="{256686DF-6BB4-EA87-55FF-2018E85C8E76}"/>
              </a:ext>
            </a:extLst>
          </p:cNvPr>
          <p:cNvSpPr txBox="1"/>
          <p:nvPr/>
        </p:nvSpPr>
        <p:spPr>
          <a:xfrm>
            <a:off x="755332" y="2743200"/>
            <a:ext cx="6255068" cy="646331"/>
          </a:xfrm>
          <a:prstGeom prst="rect">
            <a:avLst/>
          </a:prstGeom>
          <a:noFill/>
        </p:spPr>
        <p:txBody>
          <a:bodyPr wrap="square" rtlCol="0">
            <a:spAutoFit/>
          </a:bodyPr>
          <a:lstStyle/>
          <a:p>
            <a:r>
              <a:rPr lang="en-GB" b="1" dirty="0"/>
              <a:t>2. Employee type : </a:t>
            </a:r>
            <a:r>
              <a:rPr lang="en-GB" dirty="0"/>
              <a:t>employee</a:t>
            </a:r>
            <a:r>
              <a:rPr lang="en-GB" b="1" dirty="0"/>
              <a:t> </a:t>
            </a:r>
            <a:r>
              <a:rPr lang="en-GB" dirty="0"/>
              <a:t>type</a:t>
            </a:r>
            <a:r>
              <a:rPr lang="en-GB" b="1" dirty="0"/>
              <a:t> </a:t>
            </a:r>
            <a:r>
              <a:rPr lang="en-GB" dirty="0"/>
              <a:t>means</a:t>
            </a:r>
            <a:r>
              <a:rPr lang="en-GB" b="1" dirty="0"/>
              <a:t> </a:t>
            </a:r>
            <a:r>
              <a:rPr lang="en-GB" dirty="0"/>
              <a:t>permanent</a:t>
            </a:r>
            <a:r>
              <a:rPr lang="en-GB" b="1" dirty="0"/>
              <a:t>, </a:t>
            </a:r>
            <a:r>
              <a:rPr lang="en-GB" dirty="0"/>
              <a:t>temporary</a:t>
            </a:r>
            <a:r>
              <a:rPr lang="en-GB" b="1" dirty="0"/>
              <a:t> , </a:t>
            </a:r>
            <a:r>
              <a:rPr lang="en-GB" dirty="0"/>
              <a:t>fixed</a:t>
            </a:r>
            <a:r>
              <a:rPr lang="en-GB" b="1" dirty="0"/>
              <a:t> </a:t>
            </a:r>
            <a:r>
              <a:rPr lang="en-GB" dirty="0"/>
              <a:t>term.</a:t>
            </a:r>
            <a:endParaRPr lang="en-IN" dirty="0"/>
          </a:p>
        </p:txBody>
      </p:sp>
      <p:sp>
        <p:nvSpPr>
          <p:cNvPr id="8" name="TextBox 7">
            <a:extLst>
              <a:ext uri="{FF2B5EF4-FFF2-40B4-BE49-F238E27FC236}">
                <a16:creationId xmlns:a16="http://schemas.microsoft.com/office/drawing/2014/main" id="{3DE75D4D-7BCC-F5C3-8D84-474180E4D806}"/>
              </a:ext>
            </a:extLst>
          </p:cNvPr>
          <p:cNvSpPr txBox="1"/>
          <p:nvPr/>
        </p:nvSpPr>
        <p:spPr>
          <a:xfrm>
            <a:off x="762000" y="3352800"/>
            <a:ext cx="6483668" cy="646331"/>
          </a:xfrm>
          <a:prstGeom prst="rect">
            <a:avLst/>
          </a:prstGeom>
          <a:noFill/>
        </p:spPr>
        <p:txBody>
          <a:bodyPr wrap="square" rtlCol="0">
            <a:spAutoFit/>
          </a:bodyPr>
          <a:lstStyle/>
          <a:p>
            <a:r>
              <a:rPr lang="en-GB" b="1" dirty="0"/>
              <a:t>3</a:t>
            </a:r>
            <a:r>
              <a:rPr lang="en-GB" dirty="0"/>
              <a:t>. </a:t>
            </a:r>
            <a:r>
              <a:rPr lang="en-GB" b="1" dirty="0"/>
              <a:t>Work</a:t>
            </a:r>
            <a:r>
              <a:rPr lang="en-GB" dirty="0"/>
              <a:t> </a:t>
            </a:r>
            <a:r>
              <a:rPr lang="en-GB" b="1" dirty="0"/>
              <a:t>location: </a:t>
            </a:r>
            <a:r>
              <a:rPr lang="en-GB" dirty="0"/>
              <a:t>work location representing the country of the work foe example( Hyderabad , USA, New Zealand , India ,etc…)</a:t>
            </a:r>
            <a:endParaRPr lang="en-IN" dirty="0"/>
          </a:p>
        </p:txBody>
      </p:sp>
      <p:sp>
        <p:nvSpPr>
          <p:cNvPr id="9" name="TextBox 8">
            <a:extLst>
              <a:ext uri="{FF2B5EF4-FFF2-40B4-BE49-F238E27FC236}">
                <a16:creationId xmlns:a16="http://schemas.microsoft.com/office/drawing/2014/main" id="{CCC5EBFD-C6F2-6D53-A919-DA5B9C0EB7E9}"/>
              </a:ext>
            </a:extLst>
          </p:cNvPr>
          <p:cNvSpPr txBox="1"/>
          <p:nvPr/>
        </p:nvSpPr>
        <p:spPr>
          <a:xfrm>
            <a:off x="755332" y="4114800"/>
            <a:ext cx="6255068" cy="923330"/>
          </a:xfrm>
          <a:prstGeom prst="rect">
            <a:avLst/>
          </a:prstGeom>
          <a:noFill/>
        </p:spPr>
        <p:txBody>
          <a:bodyPr wrap="square" rtlCol="0">
            <a:spAutoFit/>
          </a:bodyPr>
          <a:lstStyle/>
          <a:p>
            <a:r>
              <a:rPr lang="en-GB" b="1" dirty="0"/>
              <a:t>4. Department</a:t>
            </a:r>
            <a:r>
              <a:rPr lang="en-GB" dirty="0"/>
              <a:t>: Department representing the which department is working like Accounting , marketing , training , business development etc… </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3" name="TextBox 12">
            <a:extLst>
              <a:ext uri="{FF2B5EF4-FFF2-40B4-BE49-F238E27FC236}">
                <a16:creationId xmlns:a16="http://schemas.microsoft.com/office/drawing/2014/main" id="{3A045D98-9065-3302-9667-3AA888C3E898}"/>
              </a:ext>
            </a:extLst>
          </p:cNvPr>
          <p:cNvSpPr txBox="1"/>
          <p:nvPr/>
        </p:nvSpPr>
        <p:spPr>
          <a:xfrm>
            <a:off x="3057525" y="2313653"/>
            <a:ext cx="5943600" cy="1477328"/>
          </a:xfrm>
          <a:prstGeom prst="rect">
            <a:avLst/>
          </a:prstGeom>
          <a:noFill/>
        </p:spPr>
        <p:txBody>
          <a:bodyPr wrap="square" rtlCol="0">
            <a:spAutoFit/>
          </a:bodyPr>
          <a:lstStyle/>
          <a:p>
            <a:r>
              <a:rPr lang="en-GB" dirty="0"/>
              <a:t>1.  </a:t>
            </a:r>
            <a:r>
              <a:rPr lang="en-GB" b="1" dirty="0"/>
              <a:t>Automated</a:t>
            </a:r>
            <a:r>
              <a:rPr lang="en-GB" dirty="0"/>
              <a:t> </a:t>
            </a:r>
            <a:r>
              <a:rPr lang="en-GB" b="1" dirty="0"/>
              <a:t>alerts</a:t>
            </a:r>
            <a:r>
              <a:rPr lang="en-GB" dirty="0"/>
              <a:t> : The tools can be set up to send automated alerts for critical performance issues , ensuring that manager are immediately notified when attention is needed.</a:t>
            </a:r>
          </a:p>
          <a:p>
            <a:endParaRPr lang="en-IN" dirty="0"/>
          </a:p>
        </p:txBody>
      </p:sp>
      <p:sp>
        <p:nvSpPr>
          <p:cNvPr id="14" name="TextBox 13">
            <a:extLst>
              <a:ext uri="{FF2B5EF4-FFF2-40B4-BE49-F238E27FC236}">
                <a16:creationId xmlns:a16="http://schemas.microsoft.com/office/drawing/2014/main" id="{7ABF2025-A951-E5FE-7967-D49F9FDB2426}"/>
              </a:ext>
            </a:extLst>
          </p:cNvPr>
          <p:cNvSpPr txBox="1"/>
          <p:nvPr/>
        </p:nvSpPr>
        <p:spPr>
          <a:xfrm>
            <a:off x="3040318" y="3776233"/>
            <a:ext cx="5722681" cy="1200329"/>
          </a:xfrm>
          <a:prstGeom prst="rect">
            <a:avLst/>
          </a:prstGeom>
          <a:noFill/>
        </p:spPr>
        <p:txBody>
          <a:bodyPr wrap="square" rtlCol="0">
            <a:spAutoFit/>
          </a:bodyPr>
          <a:lstStyle/>
          <a:p>
            <a:r>
              <a:rPr lang="en-GB" b="1" dirty="0"/>
              <a:t>2 predictive analytics : </a:t>
            </a:r>
            <a:r>
              <a:rPr lang="en-GB" dirty="0"/>
              <a:t>Integrating predictive models forecast future performance trends based on historical data, giving mangers a proactive approach to workforce planning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TotalTime>
  <Words>738</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Naveen kumar</cp:lastModifiedBy>
  <cp:revision>22</cp:revision>
  <dcterms:created xsi:type="dcterms:W3CDTF">2024-03-29T15:07:22Z</dcterms:created>
  <dcterms:modified xsi:type="dcterms:W3CDTF">2024-09-02T01:10:23Z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