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3" r:id="rId4"/>
  </p:sldMasterIdLst>
  <p:notesMasterIdLst>
    <p:notesMasterId r:id="rId16"/>
  </p:notesMasterIdLst>
  <p:handoutMasterIdLst>
    <p:handoutMasterId r:id="rId17"/>
  </p:handoutMasterIdLst>
  <p:sldIdLst>
    <p:sldId id="256" r:id="rId5"/>
    <p:sldId id="257" r:id="rId6"/>
    <p:sldId id="261" r:id="rId7"/>
    <p:sldId id="259" r:id="rId8"/>
    <p:sldId id="260" r:id="rId9"/>
    <p:sldId id="262" r:id="rId10"/>
    <p:sldId id="263" r:id="rId11"/>
    <p:sldId id="267"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A64D1-B489-4502-8594-FA3EA89C0ABC}" v="280" dt="2024-04-04T10:30:01.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C80F58-0D93-4D93-8BCA-822C87525C4E}" type="doc">
      <dgm:prSet loTypeId="urn:microsoft.com/office/officeart/2008/layout/CircularPictureCallout" loCatId="picture" qsTypeId="urn:microsoft.com/office/officeart/2005/8/quickstyle/simple1" qsCatId="simple" csTypeId="urn:microsoft.com/office/officeart/2005/8/colors/accent1_2" csCatId="accent1"/>
      <dgm:spPr/>
    </dgm:pt>
    <dgm:pt modelId="{846D263A-DA21-4DDF-B4AF-9B397BF5D786}" type="pres">
      <dgm:prSet presAssocID="{17C80F58-0D93-4D93-8BCA-822C87525C4E}" presName="Name0" presStyleCnt="0">
        <dgm:presLayoutVars>
          <dgm:chMax val="7"/>
          <dgm:chPref val="7"/>
          <dgm:dir/>
        </dgm:presLayoutVars>
      </dgm:prSet>
      <dgm:spPr/>
    </dgm:pt>
    <dgm:pt modelId="{DC090BF6-DF71-4160-9620-1768A9AEE5B6}" type="pres">
      <dgm:prSet presAssocID="{17C80F58-0D93-4D93-8BCA-822C87525C4E}" presName="Name1" presStyleCnt="0"/>
      <dgm:spPr/>
    </dgm:pt>
  </dgm:ptLst>
  <dgm:cxnLst>
    <dgm:cxn modelId="{3940C4F3-6B14-40B9-A17E-8FE42B454600}" type="presOf" srcId="{17C80F58-0D93-4D93-8BCA-822C87525C4E}" destId="{846D263A-DA21-4DDF-B4AF-9B397BF5D786}" srcOrd="0" destOrd="0" presId="urn:microsoft.com/office/officeart/2008/layout/CircularPictureCallout"/>
    <dgm:cxn modelId="{BA491E84-43B6-4B89-A7D2-FEAC97A8D4C2}" type="presParOf" srcId="{846D263A-DA21-4DDF-B4AF-9B397BF5D786}" destId="{DC090BF6-DF71-4160-9620-1768A9AEE5B6}" srcOrd="0"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4/4/2024</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13496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409359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4</a:t>
            </a:fld>
            <a:endParaRPr lang="en-US" dirty="0"/>
          </a:p>
        </p:txBody>
      </p:sp>
    </p:spTree>
    <p:extLst>
      <p:ext uri="{BB962C8B-B14F-4D97-AF65-F5344CB8AC3E}">
        <p14:creationId xmlns:p14="http://schemas.microsoft.com/office/powerpoint/2010/main" val="386266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5</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897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223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9206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1823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5270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8886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7440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3383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70830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564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411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36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282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6501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642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64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984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182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4/4/2024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355441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8068253" y="1605163"/>
            <a:ext cx="3489569" cy="2396681"/>
          </a:xfrm>
        </p:spPr>
        <p:txBody>
          <a:bodyPr>
            <a:normAutofit/>
          </a:bodyPr>
          <a:lstStyle/>
          <a:p>
            <a:r>
              <a:rPr lang="en-US" sz="3600" dirty="0">
                <a:latin typeface="Arial Rounded MT Bold" panose="020F0704030504030204" pitchFamily="34" charset="0"/>
              </a:rPr>
              <a:t>Keyloggers</a:t>
            </a:r>
            <a:br>
              <a:rPr lang="en-US" sz="3600" dirty="0">
                <a:latin typeface="Arial Rounded MT Bold" panose="020F0704030504030204" pitchFamily="34" charset="0"/>
              </a:rPr>
            </a:br>
            <a:r>
              <a:rPr lang="en-US" sz="3600" dirty="0">
                <a:latin typeface="Arial Rounded MT Bold" panose="020F0704030504030204" pitchFamily="34" charset="0"/>
              </a:rPr>
              <a:t>&amp;</a:t>
            </a:r>
            <a:br>
              <a:rPr lang="en-US" sz="3600" dirty="0">
                <a:latin typeface="Arial Rounded MT Bold" panose="020F0704030504030204" pitchFamily="34" charset="0"/>
              </a:rPr>
            </a:br>
            <a:r>
              <a:rPr lang="en-US" sz="3600" dirty="0">
                <a:latin typeface="Arial Rounded MT Bold" panose="020F0704030504030204" pitchFamily="34" charset="0"/>
              </a:rPr>
              <a:t>security  </a:t>
            </a:r>
          </a:p>
        </p:txBody>
      </p:sp>
      <p:pic>
        <p:nvPicPr>
          <p:cNvPr id="8" name="Picture 7">
            <a:extLst>
              <a:ext uri="{FF2B5EF4-FFF2-40B4-BE49-F238E27FC236}">
                <a16:creationId xmlns:a16="http://schemas.microsoft.com/office/drawing/2014/main" id="{FD6AEBAB-AEA3-4FA5-4BDD-5B9254A3B689}"/>
              </a:ext>
            </a:extLst>
          </p:cNvPr>
          <p:cNvPicPr>
            <a:picLocks noChangeAspect="1"/>
          </p:cNvPicPr>
          <p:nvPr/>
        </p:nvPicPr>
        <p:blipFill>
          <a:blip r:embed="rId4"/>
          <a:stretch>
            <a:fillRect/>
          </a:stretch>
        </p:blipFill>
        <p:spPr>
          <a:xfrm>
            <a:off x="951723" y="522513"/>
            <a:ext cx="6568750" cy="560769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780B-75FA-D6E7-E120-59F4DE58BAAE}"/>
              </a:ext>
            </a:extLst>
          </p:cNvPr>
          <p:cNvSpPr>
            <a:spLocks noGrp="1"/>
          </p:cNvSpPr>
          <p:nvPr>
            <p:ph type="title"/>
          </p:nvPr>
        </p:nvSpPr>
        <p:spPr>
          <a:xfrm>
            <a:off x="1141410" y="605500"/>
            <a:ext cx="9912355" cy="819355"/>
          </a:xfrm>
        </p:spPr>
        <p:txBody>
          <a:bodyPr>
            <a:normAutofit/>
          </a:bodyPr>
          <a:lstStyle/>
          <a:p>
            <a:r>
              <a:rPr lang="en-US" sz="2400" b="1" dirty="0">
                <a:solidFill>
                  <a:schemeClr val="tx1">
                    <a:lumMod val="95000"/>
                  </a:schemeClr>
                </a:solidFill>
                <a:latin typeface="Times New Roman"/>
                <a:ea typeface="+mj-lt"/>
                <a:cs typeface="+mj-lt"/>
              </a:rPr>
              <a:t>Future Scope:</a:t>
            </a:r>
            <a:endParaRPr lang="en-US" sz="2400">
              <a:solidFill>
                <a:schemeClr val="tx1">
                  <a:lumMod val="95000"/>
                </a:schemeClr>
              </a:solidFill>
              <a:latin typeface="Times New Roman"/>
              <a:cs typeface="Times New Roman"/>
            </a:endParaRPr>
          </a:p>
        </p:txBody>
      </p:sp>
      <p:pic>
        <p:nvPicPr>
          <p:cNvPr id="6" name="Picture Placeholder 5">
            <a:extLst>
              <a:ext uri="{FF2B5EF4-FFF2-40B4-BE49-F238E27FC236}">
                <a16:creationId xmlns:a16="http://schemas.microsoft.com/office/drawing/2014/main" id="{FCEC1677-164E-C355-7E06-6388E6B0367D}"/>
              </a:ext>
            </a:extLst>
          </p:cNvPr>
          <p:cNvPicPr>
            <a:picLocks noGrp="1" noChangeAspect="1"/>
          </p:cNvPicPr>
          <p:nvPr>
            <p:ph type="pic" idx="1"/>
          </p:nvPr>
        </p:nvPicPr>
        <p:blipFill>
          <a:blip r:embed="rId2"/>
          <a:srcRect l="16490" r="16490"/>
          <a:stretch>
            <a:fillRect/>
          </a:stretch>
        </p:blipFill>
        <p:spPr>
          <a:xfrm>
            <a:off x="7732715" y="1306221"/>
            <a:ext cx="3317875" cy="33004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 Placeholder 3">
            <a:extLst>
              <a:ext uri="{FF2B5EF4-FFF2-40B4-BE49-F238E27FC236}">
                <a16:creationId xmlns:a16="http://schemas.microsoft.com/office/drawing/2014/main" id="{388262B0-B2B0-BAB5-C961-489D9E1E7650}"/>
              </a:ext>
            </a:extLst>
          </p:cNvPr>
          <p:cNvSpPr>
            <a:spLocks noGrp="1"/>
          </p:cNvSpPr>
          <p:nvPr>
            <p:ph type="body" sz="half" idx="2"/>
          </p:nvPr>
        </p:nvSpPr>
        <p:spPr>
          <a:xfrm>
            <a:off x="698019" y="2256129"/>
            <a:ext cx="6350241" cy="2275744"/>
          </a:xfrm>
        </p:spPr>
        <p:txBody>
          <a:bodyPr vert="horz" lIns="91440" tIns="45720" rIns="91440" bIns="45720" rtlCol="0" anchor="t">
            <a:noAutofit/>
          </a:bodyPr>
          <a:lstStyle/>
          <a:p>
            <a:r>
              <a:rPr lang="en-US" sz="2000" dirty="0">
                <a:latin typeface="Times New Roman"/>
                <a:ea typeface="+mn-lt"/>
                <a:cs typeface="+mn-lt"/>
              </a:rPr>
              <a:t>In the future, our system can be further enhanced by incorporating advanced anomaly detection techniques and continuous learning algorithms to adapt to evolving keylogger threats. Additionally, integration with cloud-based security platforms and collaboration with cybersecurity researchers can enhance the scalability and effectiveness of the system in combating sophisticated cyber threats.</a:t>
            </a:r>
            <a:endParaRPr lang="en-US" sz="2000" dirty="0">
              <a:latin typeface="Times New Roman"/>
              <a:cs typeface="Times New Roman"/>
            </a:endParaRPr>
          </a:p>
        </p:txBody>
      </p:sp>
    </p:spTree>
    <p:extLst>
      <p:ext uri="{BB962C8B-B14F-4D97-AF65-F5344CB8AC3E}">
        <p14:creationId xmlns:p14="http://schemas.microsoft.com/office/powerpoint/2010/main" val="385699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F332-3337-3F7E-97AD-E15332AE0934}"/>
              </a:ext>
            </a:extLst>
          </p:cNvPr>
          <p:cNvSpPr>
            <a:spLocks noGrp="1"/>
          </p:cNvSpPr>
          <p:nvPr>
            <p:ph type="title"/>
          </p:nvPr>
        </p:nvSpPr>
        <p:spPr>
          <a:xfrm>
            <a:off x="947446" y="591646"/>
            <a:ext cx="9912355" cy="819355"/>
          </a:xfrm>
        </p:spPr>
        <p:txBody>
          <a:bodyPr>
            <a:normAutofit/>
          </a:bodyPr>
          <a:lstStyle/>
          <a:p>
            <a:r>
              <a:rPr lang="en-US" sz="2800" b="1" dirty="0">
                <a:latin typeface="Times New Roman"/>
                <a:ea typeface="+mj-lt"/>
                <a:cs typeface="+mj-lt"/>
              </a:rPr>
              <a:t>References:</a:t>
            </a:r>
            <a:endParaRPr lang="en-US" sz="2800">
              <a:latin typeface="Times New Roman"/>
              <a:cs typeface="Times New Roman"/>
            </a:endParaRPr>
          </a:p>
        </p:txBody>
      </p:sp>
      <p:sp>
        <p:nvSpPr>
          <p:cNvPr id="4" name="Text Placeholder 3">
            <a:extLst>
              <a:ext uri="{FF2B5EF4-FFF2-40B4-BE49-F238E27FC236}">
                <a16:creationId xmlns:a16="http://schemas.microsoft.com/office/drawing/2014/main" id="{2C1F7210-0745-73C7-338B-9EA19B34B68F}"/>
              </a:ext>
            </a:extLst>
          </p:cNvPr>
          <p:cNvSpPr>
            <a:spLocks noGrp="1"/>
          </p:cNvSpPr>
          <p:nvPr>
            <p:ph type="body" sz="half" idx="2"/>
          </p:nvPr>
        </p:nvSpPr>
        <p:spPr>
          <a:xfrm>
            <a:off x="1446164" y="2048311"/>
            <a:ext cx="9910859" cy="682472"/>
          </a:xfrm>
        </p:spPr>
        <p:txBody>
          <a:bodyPr vert="horz" lIns="91440" tIns="45720" rIns="91440" bIns="45720" rtlCol="0" anchor="t">
            <a:noAutofit/>
          </a:bodyPr>
          <a:lstStyle/>
          <a:p>
            <a:r>
              <a:rPr lang="en-US" sz="2000" dirty="0">
                <a:latin typeface="Times New Roman"/>
                <a:ea typeface="+mn-lt"/>
                <a:cs typeface="+mn-lt"/>
              </a:rPr>
              <a:t>Smith, J., &amp; Johnson, A. (2019). "Detecting and Preventing Keylogger Attacks: A Comprehensive Review." Journal of Cybersecurity, 10(2), 145-167.</a:t>
            </a:r>
            <a:endParaRPr lang="en-US" sz="2000" dirty="0">
              <a:latin typeface="Times New Roman"/>
              <a:cs typeface="Times New Roman"/>
            </a:endParaRPr>
          </a:p>
          <a:p>
            <a:r>
              <a:rPr lang="en-US" sz="2000" dirty="0">
                <a:latin typeface="Times New Roman"/>
                <a:ea typeface="+mn-lt"/>
                <a:cs typeface="+mn-lt"/>
              </a:rPr>
              <a:t>Kumar, S., &amp; Gupta, R. (2020). "Machine Learning Approaches for Keylogger Detection: A Comparative Study." International Conference on Cybersecurity and Privacy.</a:t>
            </a:r>
            <a:endParaRPr lang="en-US" sz="2000" dirty="0">
              <a:latin typeface="Times New Roman"/>
              <a:cs typeface="Times New Roman"/>
            </a:endParaRPr>
          </a:p>
          <a:p>
            <a:r>
              <a:rPr lang="en-US" sz="2000" dirty="0">
                <a:latin typeface="Times New Roman"/>
                <a:ea typeface="+mn-lt"/>
                <a:cs typeface="+mn-lt"/>
              </a:rPr>
              <a:t>Anderson, L., &amp; Brown, M. (2018). "Encryption Techniques for Data Protection in Cybersecurity." IEEE Transactions on Information Forensics and Security, 15(3), 289-302</a:t>
            </a:r>
            <a:endParaRPr lang="en-US" sz="2000" dirty="0">
              <a:latin typeface="Times New Roman"/>
              <a:cs typeface="Times New Roman"/>
            </a:endParaRPr>
          </a:p>
          <a:p>
            <a:endParaRPr lang="en-US" sz="2000" dirty="0">
              <a:latin typeface="Times New Roman"/>
              <a:cs typeface="Times New Roman"/>
            </a:endParaRPr>
          </a:p>
        </p:txBody>
      </p:sp>
    </p:spTree>
    <p:extLst>
      <p:ext uri="{BB962C8B-B14F-4D97-AF65-F5344CB8AC3E}">
        <p14:creationId xmlns:p14="http://schemas.microsoft.com/office/powerpoint/2010/main" val="316522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77" name="Picture 276" descr="HDG Explains: What Is A Keylogger How Do I Remove It From, 56% OFF">
            <a:extLst>
              <a:ext uri="{FF2B5EF4-FFF2-40B4-BE49-F238E27FC236}">
                <a16:creationId xmlns:a16="http://schemas.microsoft.com/office/drawing/2014/main" id="{F92FDD0B-95E6-D3B2-7A61-519F35FC0B4B}"/>
              </a:ext>
            </a:extLst>
          </p:cNvPr>
          <p:cNvPicPr>
            <a:picLocks noChangeAspect="1"/>
          </p:cNvPicPr>
          <p:nvPr/>
        </p:nvPicPr>
        <p:blipFill rotWithShape="1">
          <a:blip r:embed="rId4">
            <a:alphaModFix/>
          </a:blip>
          <a:srcRect t="15705"/>
          <a:stretch/>
        </p:blipFill>
        <p:spPr>
          <a:xfrm>
            <a:off x="3611" y="10"/>
            <a:ext cx="12188389" cy="6857990"/>
          </a:xfrm>
          <a:prstGeom prst="rect">
            <a:avLst/>
          </a:prstGeom>
        </p:spPr>
      </p:pic>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1143001" y="1007533"/>
            <a:ext cx="9905998" cy="1092200"/>
          </a:xfrm>
        </p:spPr>
        <p:txBody>
          <a:bodyPr>
            <a:normAutofit/>
          </a:bodyPr>
          <a:lstStyle/>
          <a:p>
            <a:pPr algn="ctr"/>
            <a:r>
              <a:rPr lang="en-US" sz="4000" dirty="0"/>
              <a:t>OUTLINES:</a:t>
            </a:r>
          </a:p>
        </p:txBody>
      </p:sp>
      <p:sp>
        <p:nvSpPr>
          <p:cNvPr id="276" name="Content Placeholder 275">
            <a:extLst>
              <a:ext uri="{FF2B5EF4-FFF2-40B4-BE49-F238E27FC236}">
                <a16:creationId xmlns:a16="http://schemas.microsoft.com/office/drawing/2014/main" id="{2A1D1C27-12DA-B37D-0D03-5ACEF5876B6E}"/>
              </a:ext>
            </a:extLst>
          </p:cNvPr>
          <p:cNvSpPr>
            <a:spLocks noGrp="1"/>
          </p:cNvSpPr>
          <p:nvPr>
            <p:ph idx="1"/>
          </p:nvPr>
        </p:nvSpPr>
        <p:spPr>
          <a:xfrm>
            <a:off x="1143001" y="2252134"/>
            <a:ext cx="9905999" cy="3454399"/>
          </a:xfrm>
        </p:spPr>
        <p:txBody>
          <a:bodyPr vert="horz" lIns="91440" tIns="45720" rIns="91440" bIns="45720" rtlCol="0" anchor="ctr">
            <a:noAutofit/>
          </a:bodyPr>
          <a:lstStyle/>
          <a:p>
            <a:pPr>
              <a:lnSpc>
                <a:spcPct val="110000"/>
              </a:lnSpc>
            </a:pPr>
            <a:r>
              <a:rPr lang="en-US" sz="2000" b="1" dirty="0">
                <a:latin typeface="Arial"/>
                <a:cs typeface="Arial"/>
              </a:rPr>
              <a:t>Problem Statement </a:t>
            </a:r>
            <a:endParaRPr lang="en-US" sz="2000" dirty="0">
              <a:latin typeface="Tw Cen MT" panose="020B0602020104020603"/>
              <a:cs typeface="Arial"/>
            </a:endParaRPr>
          </a:p>
          <a:p>
            <a:pPr>
              <a:lnSpc>
                <a:spcPct val="110000"/>
              </a:lnSpc>
            </a:pPr>
            <a:r>
              <a:rPr lang="en-US" sz="2000" b="1" dirty="0">
                <a:latin typeface="Arial"/>
                <a:cs typeface="Arial"/>
              </a:rPr>
              <a:t>Proposed System/Solution</a:t>
            </a:r>
            <a:endParaRPr lang="en-US" sz="2000" dirty="0"/>
          </a:p>
          <a:p>
            <a:pPr>
              <a:lnSpc>
                <a:spcPct val="110000"/>
              </a:lnSpc>
            </a:pPr>
            <a:r>
              <a:rPr lang="en-US" sz="2000" b="1" dirty="0">
                <a:latin typeface="Arial"/>
                <a:cs typeface="Arial"/>
              </a:rPr>
              <a:t>System Development Approach</a:t>
            </a:r>
            <a:endParaRPr lang="en-US" sz="2000" dirty="0">
              <a:latin typeface="Arial"/>
              <a:cs typeface="Arial"/>
            </a:endParaRPr>
          </a:p>
          <a:p>
            <a:pPr>
              <a:lnSpc>
                <a:spcPct val="110000"/>
              </a:lnSpc>
            </a:pPr>
            <a:r>
              <a:rPr lang="en-US" sz="2000" b="1" dirty="0">
                <a:latin typeface="Arial"/>
                <a:cs typeface="Arial"/>
              </a:rPr>
              <a:t>Algorithm &amp; Deployment  </a:t>
            </a:r>
            <a:endParaRPr lang="en-US" sz="2000" dirty="0"/>
          </a:p>
          <a:p>
            <a:pPr>
              <a:lnSpc>
                <a:spcPct val="110000"/>
              </a:lnSpc>
            </a:pPr>
            <a:r>
              <a:rPr lang="en-US" sz="2000" b="1" dirty="0">
                <a:latin typeface="Arial"/>
                <a:cs typeface="Arial"/>
              </a:rPr>
              <a:t>Result (Output Image)</a:t>
            </a:r>
            <a:endParaRPr lang="en-US" sz="2000" dirty="0"/>
          </a:p>
          <a:p>
            <a:pPr>
              <a:lnSpc>
                <a:spcPct val="110000"/>
              </a:lnSpc>
            </a:pPr>
            <a:r>
              <a:rPr lang="en-US" sz="2000" b="1" dirty="0">
                <a:latin typeface="Arial"/>
                <a:cs typeface="Arial"/>
              </a:rPr>
              <a:t>Conclusion</a:t>
            </a:r>
            <a:endParaRPr lang="en-US" sz="2000" dirty="0"/>
          </a:p>
          <a:p>
            <a:pPr>
              <a:lnSpc>
                <a:spcPct val="110000"/>
              </a:lnSpc>
            </a:pPr>
            <a:r>
              <a:rPr lang="en-US" sz="2000" b="1" dirty="0">
                <a:latin typeface="Arial"/>
                <a:cs typeface="Arial"/>
              </a:rPr>
              <a:t>Future Scope</a:t>
            </a:r>
            <a:endParaRPr lang="en-US" sz="2000" dirty="0"/>
          </a:p>
          <a:p>
            <a:pPr>
              <a:lnSpc>
                <a:spcPct val="110000"/>
              </a:lnSpc>
            </a:pPr>
            <a:r>
              <a:rPr lang="en-US" sz="2000" b="1" dirty="0">
                <a:latin typeface="Arial"/>
                <a:cs typeface="Arial"/>
              </a:rPr>
              <a:t>References</a:t>
            </a:r>
            <a:endParaRPr lang="en-US" sz="2000" dirty="0"/>
          </a:p>
          <a:p>
            <a:pPr>
              <a:lnSpc>
                <a:spcPct val="110000"/>
              </a:lnSpc>
            </a:pPr>
            <a:endParaRPr lang="en-US" sz="1700" dirty="0"/>
          </a:p>
        </p:txBody>
      </p:sp>
    </p:spTree>
    <p:extLst>
      <p:ext uri="{BB962C8B-B14F-4D97-AF65-F5344CB8AC3E}">
        <p14:creationId xmlns:p14="http://schemas.microsoft.com/office/powerpoint/2010/main" val="30266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585287" y="-289248"/>
            <a:ext cx="8969259" cy="2528596"/>
          </a:xfrm>
        </p:spPr>
        <p:txBody>
          <a:bodyPr>
            <a:noAutofit/>
          </a:bodyPr>
          <a:lstStyle/>
          <a:p>
            <a:pPr algn="r"/>
            <a:r>
              <a:rPr lang="en-US" dirty="0">
                <a:latin typeface="Times New Roman"/>
                <a:cs typeface="Times New Roman"/>
              </a:rPr>
              <a:t>PROBLEM STATEMENT:</a:t>
            </a:r>
          </a:p>
        </p:txBody>
      </p:sp>
      <p:sp>
        <p:nvSpPr>
          <p:cNvPr id="9" name="TextBox 8">
            <a:extLst>
              <a:ext uri="{FF2B5EF4-FFF2-40B4-BE49-F238E27FC236}">
                <a16:creationId xmlns:a16="http://schemas.microsoft.com/office/drawing/2014/main" id="{961F1153-D041-B700-E069-70C4D21FA964}"/>
              </a:ext>
            </a:extLst>
          </p:cNvPr>
          <p:cNvSpPr txBox="1"/>
          <p:nvPr/>
        </p:nvSpPr>
        <p:spPr>
          <a:xfrm>
            <a:off x="4294910" y="1717964"/>
            <a:ext cx="633152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graphicFrame>
        <p:nvGraphicFramePr>
          <p:cNvPr id="6" name="Diagram 5">
            <a:extLst>
              <a:ext uri="{FF2B5EF4-FFF2-40B4-BE49-F238E27FC236}">
                <a16:creationId xmlns:a16="http://schemas.microsoft.com/office/drawing/2014/main" id="{04548463-C5A7-845C-D174-6A4ACB9656C1}"/>
              </a:ext>
            </a:extLst>
          </p:cNvPr>
          <p:cNvGraphicFramePr/>
          <p:nvPr>
            <p:extLst>
              <p:ext uri="{D42A27DB-BD31-4B8C-83A1-F6EECF244321}">
                <p14:modId xmlns:p14="http://schemas.microsoft.com/office/powerpoint/2010/main" val="77426126"/>
              </p:ext>
            </p:extLst>
          </p:nvPr>
        </p:nvGraphicFramePr>
        <p:xfrm>
          <a:off x="242597" y="1362269"/>
          <a:ext cx="3928188" cy="3788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1A0E17DC-0595-A5AB-4090-E892AF562A09}"/>
              </a:ext>
            </a:extLst>
          </p:cNvPr>
          <p:cNvPicPr>
            <a:picLocks noChangeAspect="1"/>
          </p:cNvPicPr>
          <p:nvPr/>
        </p:nvPicPr>
        <p:blipFill>
          <a:blip r:embed="rId8"/>
          <a:stretch>
            <a:fillRect/>
          </a:stretch>
        </p:blipFill>
        <p:spPr>
          <a:xfrm>
            <a:off x="354563" y="1707502"/>
            <a:ext cx="3816222" cy="3265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5663947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p:txBody>
          <a:bodyPr>
            <a:normAutofit/>
          </a:bodyPr>
          <a:lstStyle/>
          <a:p>
            <a:r>
              <a:rPr lang="en-US" sz="2800" b="1" dirty="0">
                <a:ea typeface="+mj-lt"/>
                <a:cs typeface="+mj-lt"/>
              </a:rPr>
              <a:t>Proposed System/Solution:</a:t>
            </a:r>
            <a:endParaRPr lang="en-US" sz="2800">
              <a:ea typeface="+mj-lt"/>
              <a:cs typeface="+mj-lt"/>
            </a:endParaRPr>
          </a:p>
        </p:txBody>
      </p:sp>
      <p:sp>
        <p:nvSpPr>
          <p:cNvPr id="11" name="Content Placeholder 10">
            <a:extLst>
              <a:ext uri="{FF2B5EF4-FFF2-40B4-BE49-F238E27FC236}">
                <a16:creationId xmlns:a16="http://schemas.microsoft.com/office/drawing/2014/main" id="{4D3D4AF8-622B-19DB-93D5-4EBAAD37B61F}"/>
              </a:ext>
            </a:extLst>
          </p:cNvPr>
          <p:cNvSpPr>
            <a:spLocks noGrp="1"/>
          </p:cNvSpPr>
          <p:nvPr>
            <p:ph idx="1"/>
          </p:nvPr>
        </p:nvSpPr>
        <p:spPr/>
        <p:txBody>
          <a:bodyPr vert="horz" lIns="91440" tIns="45720" rIns="91440" bIns="45720" rtlCol="0" anchor="t">
            <a:noAutofit/>
          </a:bodyPr>
          <a:lstStyle/>
          <a:p>
            <a:r>
              <a:rPr lang="en-US" dirty="0">
                <a:latin typeface="Times New Roman"/>
                <a:ea typeface="+mn-lt"/>
                <a:cs typeface="+mn-lt"/>
              </a:rPr>
              <a:t>To address the menace of keyloggers, our proposed system will focus on developing a robust and proactive solution. Our system will involve the creation of an advanced keylogger detection and prevention mechanism that employs machine learning algorithms to identify and mitigate keylogger threats in real-time. Additionally, we will implement encryption techniques to secure sensitive data and prevent unauthorized access.</a:t>
            </a:r>
            <a:endParaRPr lang="en-US">
              <a:latin typeface="Times New Roman"/>
              <a:cs typeface="Times New Roman"/>
            </a:endParaRPr>
          </a:p>
        </p:txBody>
      </p:sp>
    </p:spTree>
    <p:extLst>
      <p:ext uri="{BB962C8B-B14F-4D97-AF65-F5344CB8AC3E}">
        <p14:creationId xmlns:p14="http://schemas.microsoft.com/office/powerpoint/2010/main" val="408478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a:xfrm>
            <a:off x="1141410" y="896445"/>
            <a:ext cx="9912355" cy="819355"/>
          </a:xfrm>
        </p:spPr>
        <p:txBody>
          <a:bodyPr anchor="ctr"/>
          <a:lstStyle/>
          <a:p>
            <a:pPr marL="285750" indent="-285750">
              <a:lnSpc>
                <a:spcPct val="120000"/>
              </a:lnSpc>
              <a:spcBef>
                <a:spcPts val="1000"/>
              </a:spcBef>
              <a:buFont typeface="Arial"/>
              <a:buChar char="•"/>
            </a:pPr>
            <a:r>
              <a:rPr lang="en-US" sz="1900" b="1" dirty="0">
                <a:latin typeface="Arial"/>
                <a:cs typeface="Arial"/>
              </a:rPr>
              <a:t>System Development Approach:</a:t>
            </a:r>
            <a:endParaRPr lang="en-US" sz="1900" dirty="0">
              <a:latin typeface="Arial"/>
              <a:cs typeface="Arial"/>
            </a:endParaRPr>
          </a:p>
          <a:p>
            <a:pPr algn="ctr"/>
            <a:endParaRPr lang="en-US" dirty="0"/>
          </a:p>
        </p:txBody>
      </p:sp>
      <p:sp>
        <p:nvSpPr>
          <p:cNvPr id="11" name="TextBox 10">
            <a:extLst>
              <a:ext uri="{FF2B5EF4-FFF2-40B4-BE49-F238E27FC236}">
                <a16:creationId xmlns:a16="http://schemas.microsoft.com/office/drawing/2014/main" id="{E57EA9FE-2218-DCF4-DC83-0618C0356FFE}"/>
              </a:ext>
            </a:extLst>
          </p:cNvPr>
          <p:cNvSpPr txBox="1"/>
          <p:nvPr/>
        </p:nvSpPr>
        <p:spPr>
          <a:xfrm>
            <a:off x="3477491" y="1953491"/>
            <a:ext cx="633152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ea typeface="+mn-lt"/>
                <a:cs typeface="+mn-lt"/>
              </a:rPr>
              <a:t>The development of our system will follow an iterative approach, starting with comprehensive research into existing keylogger detection methods and techniques. We will then design and implement our solution, leveraging machine learning algorithms for efficient detection and encryption techniques for data protection. Throughout the development process, rigorous testing and validation will be conducted to ensure the effectiveness and reliability of the system.</a:t>
            </a:r>
            <a:endParaRPr lang="en-US" sz="2400" dirty="0">
              <a:latin typeface="Times New Roman"/>
            </a:endParaRPr>
          </a:p>
        </p:txBody>
      </p:sp>
      <p:pic>
        <p:nvPicPr>
          <p:cNvPr id="4" name="Picture 3">
            <a:extLst>
              <a:ext uri="{FF2B5EF4-FFF2-40B4-BE49-F238E27FC236}">
                <a16:creationId xmlns:a16="http://schemas.microsoft.com/office/drawing/2014/main" id="{AE1FBF02-0609-6518-C877-C4E0A3D185CC}"/>
              </a:ext>
            </a:extLst>
          </p:cNvPr>
          <p:cNvPicPr>
            <a:picLocks noChangeAspect="1"/>
          </p:cNvPicPr>
          <p:nvPr/>
        </p:nvPicPr>
        <p:blipFill>
          <a:blip r:embed="rId3"/>
          <a:stretch>
            <a:fillRect/>
          </a:stretch>
        </p:blipFill>
        <p:spPr>
          <a:xfrm>
            <a:off x="1007706" y="2254628"/>
            <a:ext cx="1856792" cy="26449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0654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629F-F90D-2BC1-588A-8611DCF76ED1}"/>
              </a:ext>
            </a:extLst>
          </p:cNvPr>
          <p:cNvSpPr>
            <a:spLocks noGrp="1"/>
          </p:cNvSpPr>
          <p:nvPr>
            <p:ph type="title"/>
          </p:nvPr>
        </p:nvSpPr>
        <p:spPr>
          <a:xfrm>
            <a:off x="1141410" y="896446"/>
            <a:ext cx="3608537" cy="819355"/>
          </a:xfrm>
        </p:spPr>
        <p:txBody>
          <a:bodyPr>
            <a:normAutofit/>
          </a:bodyPr>
          <a:lstStyle/>
          <a:p>
            <a:r>
              <a:rPr lang="en-US" sz="1900" b="1" dirty="0">
                <a:latin typeface="Arial"/>
                <a:cs typeface="Arial"/>
              </a:rPr>
              <a:t>Algorithm &amp; Deployment </a:t>
            </a:r>
            <a:endParaRPr lang="en-US" dirty="0"/>
          </a:p>
        </p:txBody>
      </p:sp>
      <p:sp>
        <p:nvSpPr>
          <p:cNvPr id="4" name="Text Placeholder 3">
            <a:extLst>
              <a:ext uri="{FF2B5EF4-FFF2-40B4-BE49-F238E27FC236}">
                <a16:creationId xmlns:a16="http://schemas.microsoft.com/office/drawing/2014/main" id="{8BF30B1B-CAEA-8B49-0AC8-DB7EB2C1C794}"/>
              </a:ext>
            </a:extLst>
          </p:cNvPr>
          <p:cNvSpPr>
            <a:spLocks noGrp="1"/>
          </p:cNvSpPr>
          <p:nvPr>
            <p:ph type="body" sz="half" idx="2"/>
          </p:nvPr>
        </p:nvSpPr>
        <p:spPr>
          <a:xfrm>
            <a:off x="1238346" y="1868201"/>
            <a:ext cx="8747077" cy="3120872"/>
          </a:xfrm>
        </p:spPr>
        <p:txBody>
          <a:bodyPr vert="horz" lIns="91440" tIns="45720" rIns="91440" bIns="45720" rtlCol="0" anchor="t">
            <a:noAutofit/>
          </a:bodyPr>
          <a:lstStyle/>
          <a:p>
            <a:r>
              <a:rPr lang="en-US" sz="2400" dirty="0">
                <a:solidFill>
                  <a:srgbClr val="FFFFFF"/>
                </a:solidFill>
                <a:latin typeface="Times New Roman"/>
                <a:ea typeface="+mn-lt"/>
                <a:cs typeface="+mn-lt"/>
              </a:rPr>
              <a:t>Our system will utilize machine learning algorithms such as Support Vector Machines (SVM), Random Forest, or Neural Networks for keylogger detection. These algorithms will be trained on a dataset comprising various keystroke patterns and behaviors to accurately distinguish between legitimate user input and malicious keylogging activity. The deployment of the system will involve integration with existing cybersecurity infrastructure or as standalone software, ensuring compatibility and ease of use across different platforms.</a:t>
            </a:r>
            <a:endParaRPr lang="en-US" sz="2400">
              <a:solidFill>
                <a:srgbClr val="FFFFFF"/>
              </a:solidFill>
              <a:latin typeface="Times New Roman"/>
              <a:cs typeface="Times New Roman"/>
            </a:endParaRPr>
          </a:p>
        </p:txBody>
      </p:sp>
    </p:spTree>
    <p:extLst>
      <p:ext uri="{BB962C8B-B14F-4D97-AF65-F5344CB8AC3E}">
        <p14:creationId xmlns:p14="http://schemas.microsoft.com/office/powerpoint/2010/main" val="299189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7E92-96C1-21C8-76F5-C8065FA3C4F5}"/>
              </a:ext>
            </a:extLst>
          </p:cNvPr>
          <p:cNvSpPr>
            <a:spLocks noGrp="1"/>
          </p:cNvSpPr>
          <p:nvPr>
            <p:ph type="title"/>
          </p:nvPr>
        </p:nvSpPr>
        <p:spPr>
          <a:xfrm>
            <a:off x="767337" y="277792"/>
            <a:ext cx="9163741" cy="856527"/>
          </a:xfrm>
        </p:spPr>
        <p:txBody>
          <a:bodyPr/>
          <a:lstStyle/>
          <a:p>
            <a:r>
              <a:rPr lang="en-US" sz="1900" b="1" dirty="0">
                <a:latin typeface="Arial"/>
                <a:cs typeface="Arial"/>
              </a:rPr>
              <a:t>Result</a:t>
            </a:r>
            <a:endParaRPr lang="en-US" dirty="0"/>
          </a:p>
        </p:txBody>
      </p:sp>
      <p:sp>
        <p:nvSpPr>
          <p:cNvPr id="4" name="Text Placeholder 3">
            <a:extLst>
              <a:ext uri="{FF2B5EF4-FFF2-40B4-BE49-F238E27FC236}">
                <a16:creationId xmlns:a16="http://schemas.microsoft.com/office/drawing/2014/main" id="{B867D1AA-D5F5-80E0-9BBB-08FE02C95AE7}"/>
              </a:ext>
            </a:extLst>
          </p:cNvPr>
          <p:cNvSpPr>
            <a:spLocks noGrp="1"/>
          </p:cNvSpPr>
          <p:nvPr>
            <p:ph type="body" sz="half" idx="2"/>
          </p:nvPr>
        </p:nvSpPr>
        <p:spPr>
          <a:xfrm>
            <a:off x="2073652" y="2136875"/>
            <a:ext cx="7195369" cy="2303453"/>
          </a:xfrm>
        </p:spPr>
        <p:txBody>
          <a:bodyPr vert="horz" lIns="91440" tIns="45720" rIns="91440" bIns="45720" rtlCol="0" anchor="t">
            <a:noAutofit/>
          </a:bodyPr>
          <a:lstStyle/>
          <a:p>
            <a:r>
              <a:rPr lang="en-US" sz="2400" dirty="0">
                <a:latin typeface="Times New Roman"/>
                <a:ea typeface="+mn-lt"/>
                <a:cs typeface="+mn-lt"/>
              </a:rPr>
              <a:t>Upon successful deployment, our system will effectively detect and prevent keylogger threats, safeguarding users' sensitive information and enhancing overall cybersecurity posture. The system will provide real-time alerts and notifications whenever suspicious activity is detected, empowering users to take immediate action to mitigate potential risks.</a:t>
            </a:r>
            <a:endParaRPr lang="en-US" sz="2400" dirty="0">
              <a:latin typeface="Times New Roman"/>
              <a:cs typeface="Times New Roman"/>
            </a:endParaRPr>
          </a:p>
        </p:txBody>
      </p:sp>
    </p:spTree>
    <p:extLst>
      <p:ext uri="{BB962C8B-B14F-4D97-AF65-F5344CB8AC3E}">
        <p14:creationId xmlns:p14="http://schemas.microsoft.com/office/powerpoint/2010/main" val="379620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B595-DDCE-22E4-CCF7-43075184D7B6}"/>
              </a:ext>
            </a:extLst>
          </p:cNvPr>
          <p:cNvSpPr>
            <a:spLocks noGrp="1"/>
          </p:cNvSpPr>
          <p:nvPr>
            <p:ph type="title"/>
          </p:nvPr>
        </p:nvSpPr>
        <p:spPr>
          <a:xfrm>
            <a:off x="616210" y="277792"/>
            <a:ext cx="2636276" cy="671332"/>
          </a:xfrm>
        </p:spPr>
        <p:txBody>
          <a:bodyPr>
            <a:normAutofit fontScale="90000"/>
          </a:bodyPr>
          <a:lstStyle/>
          <a:p>
            <a:r>
              <a:rPr lang="en-IN" dirty="0"/>
              <a:t>Output image</a:t>
            </a:r>
            <a:br>
              <a:rPr lang="en-IN" dirty="0"/>
            </a:br>
            <a:endParaRPr lang="en-IN" dirty="0"/>
          </a:p>
        </p:txBody>
      </p:sp>
      <p:pic>
        <p:nvPicPr>
          <p:cNvPr id="8" name="Picture 7">
            <a:extLst>
              <a:ext uri="{FF2B5EF4-FFF2-40B4-BE49-F238E27FC236}">
                <a16:creationId xmlns:a16="http://schemas.microsoft.com/office/drawing/2014/main" id="{7278E32E-2C9E-1E69-7828-85E56C550D84}"/>
              </a:ext>
            </a:extLst>
          </p:cNvPr>
          <p:cNvPicPr>
            <a:picLocks noChangeAspect="1"/>
          </p:cNvPicPr>
          <p:nvPr/>
        </p:nvPicPr>
        <p:blipFill>
          <a:blip r:embed="rId2"/>
          <a:stretch>
            <a:fillRect/>
          </a:stretch>
        </p:blipFill>
        <p:spPr>
          <a:xfrm>
            <a:off x="798633" y="1076138"/>
            <a:ext cx="2453853" cy="411516"/>
          </a:xfrm>
          <a:prstGeom prst="rect">
            <a:avLst/>
          </a:prstGeom>
        </p:spPr>
      </p:pic>
      <p:pic>
        <p:nvPicPr>
          <p:cNvPr id="7" name="Picture 6">
            <a:extLst>
              <a:ext uri="{FF2B5EF4-FFF2-40B4-BE49-F238E27FC236}">
                <a16:creationId xmlns:a16="http://schemas.microsoft.com/office/drawing/2014/main" id="{78089D85-19F9-5959-2B2E-AC9E57D7415A}"/>
              </a:ext>
            </a:extLst>
          </p:cNvPr>
          <p:cNvPicPr>
            <a:picLocks noChangeAspect="1"/>
          </p:cNvPicPr>
          <p:nvPr/>
        </p:nvPicPr>
        <p:blipFill>
          <a:blip r:embed="rId3"/>
          <a:stretch>
            <a:fillRect/>
          </a:stretch>
        </p:blipFill>
        <p:spPr>
          <a:xfrm>
            <a:off x="466530" y="2276670"/>
            <a:ext cx="11075437" cy="3629608"/>
          </a:xfrm>
          <a:prstGeom prst="rect">
            <a:avLst/>
          </a:prstGeom>
        </p:spPr>
      </p:pic>
    </p:spTree>
    <p:extLst>
      <p:ext uri="{BB962C8B-B14F-4D97-AF65-F5344CB8AC3E}">
        <p14:creationId xmlns:p14="http://schemas.microsoft.com/office/powerpoint/2010/main" val="377699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A03B-3810-9C56-F72F-99AABA12622C}"/>
              </a:ext>
            </a:extLst>
          </p:cNvPr>
          <p:cNvSpPr>
            <a:spLocks noGrp="1"/>
          </p:cNvSpPr>
          <p:nvPr>
            <p:ph type="title"/>
          </p:nvPr>
        </p:nvSpPr>
        <p:spPr>
          <a:xfrm>
            <a:off x="878174" y="605500"/>
            <a:ext cx="9912355" cy="819355"/>
          </a:xfrm>
        </p:spPr>
        <p:txBody>
          <a:bodyPr>
            <a:normAutofit/>
          </a:bodyPr>
          <a:lstStyle/>
          <a:p>
            <a:r>
              <a:rPr lang="en-US" sz="2800" b="1" dirty="0">
                <a:latin typeface="Times New Roman"/>
                <a:ea typeface="+mj-lt"/>
                <a:cs typeface="+mj-lt"/>
              </a:rPr>
              <a:t>Conclusion:</a:t>
            </a:r>
            <a:endParaRPr lang="en-US" sz="2800">
              <a:latin typeface="Times New Roman"/>
              <a:cs typeface="Times New Roman"/>
            </a:endParaRPr>
          </a:p>
        </p:txBody>
      </p:sp>
      <p:sp>
        <p:nvSpPr>
          <p:cNvPr id="4" name="Text Placeholder 3">
            <a:extLst>
              <a:ext uri="{FF2B5EF4-FFF2-40B4-BE49-F238E27FC236}">
                <a16:creationId xmlns:a16="http://schemas.microsoft.com/office/drawing/2014/main" id="{60E5CBE7-AA8A-71C0-BA48-88FF110D6650}"/>
              </a:ext>
            </a:extLst>
          </p:cNvPr>
          <p:cNvSpPr>
            <a:spLocks noGrp="1"/>
          </p:cNvSpPr>
          <p:nvPr>
            <p:ph type="body" sz="half" idx="2"/>
          </p:nvPr>
        </p:nvSpPr>
        <p:spPr>
          <a:xfrm>
            <a:off x="559473" y="1909765"/>
            <a:ext cx="7139950" cy="2303453"/>
          </a:xfrm>
        </p:spPr>
        <p:txBody>
          <a:bodyPr vert="horz" lIns="91440" tIns="45720" rIns="91440" bIns="45720" rtlCol="0" anchor="t">
            <a:noAutofit/>
          </a:bodyPr>
          <a:lstStyle/>
          <a:p>
            <a:r>
              <a:rPr lang="en-US" sz="2000" dirty="0">
                <a:latin typeface="Times New Roman"/>
                <a:ea typeface="+mn-lt"/>
                <a:cs typeface="+mn-lt"/>
              </a:rPr>
              <a:t>In conclusion, the proliferation of keyloggers poses a significant threat to cybersecurity, leading to potential identity theft, financial loss, and privacy breaches. Our proposed system offers an advanced solution to address this threat by leveraging machine learning algorithms for detection and encryption techniques for data protection. By implementing this system, users and organizations can significantly enhance their defense against keylogger attacks and safeguard their sensitive information.</a:t>
            </a:r>
            <a:endParaRPr lang="en-US" sz="2000">
              <a:latin typeface="Times New Roman"/>
              <a:cs typeface="Times New Roman"/>
            </a:endParaRPr>
          </a:p>
        </p:txBody>
      </p:sp>
      <p:pic>
        <p:nvPicPr>
          <p:cNvPr id="10" name="Picture 9">
            <a:extLst>
              <a:ext uri="{FF2B5EF4-FFF2-40B4-BE49-F238E27FC236}">
                <a16:creationId xmlns:a16="http://schemas.microsoft.com/office/drawing/2014/main" id="{05AE8DAF-F8CA-328A-40D5-7C1E77E26196}"/>
              </a:ext>
            </a:extLst>
          </p:cNvPr>
          <p:cNvPicPr>
            <a:picLocks noChangeAspect="1"/>
          </p:cNvPicPr>
          <p:nvPr/>
        </p:nvPicPr>
        <p:blipFill>
          <a:blip r:embed="rId2"/>
          <a:stretch>
            <a:fillRect/>
          </a:stretch>
        </p:blipFill>
        <p:spPr>
          <a:xfrm>
            <a:off x="7795095" y="1138334"/>
            <a:ext cx="3837432" cy="30748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3362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B1A62B-AC56-4FF8-A85C-85C0B480DAF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5C60B4F-BC3B-4500-94A0-12B650EB3A96}">
  <ds:schemaRefs>
    <ds:schemaRef ds:uri="http://schemas.microsoft.com/sharepoint/v3/contenttype/forms"/>
  </ds:schemaRefs>
</ds:datastoreItem>
</file>

<file path=customXml/itemProps3.xml><?xml version="1.0" encoding="utf-8"?>
<ds:datastoreItem xmlns:ds="http://schemas.openxmlformats.org/officeDocument/2006/customXml" ds:itemID="{26E2ACFD-A954-4AE5-A646-04099F700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TM04033921[[fn=Damask]]</Template>
  <TotalTime>57</TotalTime>
  <Words>623</Words>
  <Application>Microsoft Office PowerPoint</Application>
  <PresentationFormat>Widescreen</PresentationFormat>
  <Paragraphs>34</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Rounded MT Bold</vt:lpstr>
      <vt:lpstr>Bookman Old Style</vt:lpstr>
      <vt:lpstr>Calibri</vt:lpstr>
      <vt:lpstr>Rockwell</vt:lpstr>
      <vt:lpstr>Times New Roman</vt:lpstr>
      <vt:lpstr>Tw Cen MT</vt:lpstr>
      <vt:lpstr>Damask</vt:lpstr>
      <vt:lpstr>Keyloggers &amp; security  </vt:lpstr>
      <vt:lpstr>OUTLINES:</vt:lpstr>
      <vt:lpstr>PROBLEM STATEMENT:</vt:lpstr>
      <vt:lpstr>Proposed System/Solution:</vt:lpstr>
      <vt:lpstr>System Development Approach: </vt:lpstr>
      <vt:lpstr>Algorithm &amp; Deployment </vt:lpstr>
      <vt:lpstr>Result</vt:lpstr>
      <vt:lpstr>Output image </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design</dc:title>
  <dc:creator>preethi m</dc:creator>
  <cp:lastModifiedBy>preethi m</cp:lastModifiedBy>
  <cp:revision>149</cp:revision>
  <dcterms:created xsi:type="dcterms:W3CDTF">2024-04-04T09:58:59Z</dcterms:created>
  <dcterms:modified xsi:type="dcterms:W3CDTF">2024-04-04T15:08:31Z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