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theme/themeOverride9.xml" ContentType="application/vnd.openxmlformats-officedocument.themeOverride+xml"/>
  <Override PartName="/ppt/ink/ink8.xml" ContentType="application/inkml+xml"/>
  <Override PartName="/ppt/theme/themeOverride10.xml" ContentType="application/vnd.openxmlformats-officedocument.themeOverride+xml"/>
  <Override PartName="/ppt/ink/ink9.xml" ContentType="application/inkml+xml"/>
  <Override PartName="/ppt/theme/themeOverride11.xml" ContentType="application/vnd.openxmlformats-officedocument.themeOverride+xml"/>
  <Override PartName="/ppt/ink/ink10.xml" ContentType="application/inkml+xml"/>
  <Override PartName="/ppt/theme/themeOverride12.xml" ContentType="application/vnd.openxmlformats-officedocument.themeOverride+xml"/>
  <Override PartName="/ppt/ink/ink11.xml" ContentType="application/inkml+xml"/>
  <Override PartName="/ppt/theme/themeOverride13.xml" ContentType="application/vnd.openxmlformats-officedocument.themeOverride+xml"/>
  <Override PartName="/ppt/ink/ink12.xml" ContentType="application/inkml+xml"/>
  <Override PartName="/ppt/theme/themeOverride14.xml" ContentType="application/vnd.openxmlformats-officedocument.themeOverride+xml"/>
  <Override PartName="/ppt/ink/ink13.xml" ContentType="application/inkml+xml"/>
  <Override PartName="/ppt/theme/themeOverride15.xml" ContentType="application/vnd.openxmlformats-officedocument.themeOverride+xml"/>
  <Override PartName="/ppt/ink/ink14.xml" ContentType="application/inkml+xml"/>
  <Override PartName="/ppt/theme/themeOverride16.xml" ContentType="application/vnd.openxmlformats-officedocument.themeOverride+xml"/>
  <Override PartName="/ppt/ink/ink15.xml" ContentType="application/inkml+xml"/>
  <Override PartName="/ppt/theme/themeOverride17.xml" ContentType="application/vnd.openxmlformats-officedocument.themeOverride+xml"/>
  <Override PartName="/ppt/ink/ink16.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73" r:id="rId3"/>
    <p:sldId id="284" r:id="rId4"/>
    <p:sldId id="286" r:id="rId5"/>
    <p:sldId id="301" r:id="rId6"/>
    <p:sldId id="311" r:id="rId7"/>
    <p:sldId id="302" r:id="rId8"/>
    <p:sldId id="303" r:id="rId9"/>
    <p:sldId id="288" r:id="rId10"/>
    <p:sldId id="304" r:id="rId11"/>
    <p:sldId id="289" r:id="rId12"/>
    <p:sldId id="312" r:id="rId13"/>
    <p:sldId id="287" r:id="rId14"/>
    <p:sldId id="305" r:id="rId15"/>
    <p:sldId id="298" r:id="rId16"/>
    <p:sldId id="257" r:id="rId17"/>
    <p:sldId id="310" r:id="rId18"/>
    <p:sldId id="290" r:id="rId19"/>
    <p:sldId id="308" r:id="rId20"/>
    <p:sldId id="278"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5833"/>
  </p:normalViewPr>
  <p:slideViewPr>
    <p:cSldViewPr snapToGrid="0">
      <p:cViewPr varScale="1">
        <p:scale>
          <a:sx n="66" d="100"/>
          <a:sy n="66" d="100"/>
        </p:scale>
        <p:origin x="668" y="-8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28-09-2024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8.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customXml" Target="../ink/ink10.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13.xml.rels><?xml version="1.0" encoding="UTF-8" standalone="yes"?>
<Relationships xmlns="http://schemas.openxmlformats.org/package/2006/relationships"><Relationship Id="rId3" Type="http://schemas.openxmlformats.org/officeDocument/2006/relationships/customXml" Target="../ink/ink11.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7" Type="http://schemas.openxmlformats.org/officeDocument/2006/relationships/image" Target="../media/image14.png"/><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ustomXml" Target="../ink/ink14.xml"/><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50.png"/></Relationships>
</file>

<file path=ppt/slides/_rels/slide18.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slideLayout" Target="../slideLayouts/slideLayout2.xml"/><Relationship Id="rId1" Type="http://schemas.openxmlformats.org/officeDocument/2006/relationships/themeOverride" Target="../theme/themeOverride1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17.xml"/><Relationship Id="rId6" Type="http://schemas.openxmlformats.org/officeDocument/2006/relationships/image" Target="../media/image5.png"/><Relationship Id="rId5" Type="http://schemas.openxmlformats.org/officeDocument/2006/relationships/image" Target="../media/image200.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5.png"/><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S. PREETHI</a:t>
            </a:r>
          </a:p>
          <a:p>
            <a:pPr>
              <a:spcBef>
                <a:spcPts val="300"/>
              </a:spcBef>
            </a:pPr>
            <a:r>
              <a:rPr lang="en-US" sz="1600" b="0" dirty="0"/>
              <a:t>Roll No. 224G1A3271</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2024 - 2025</a:t>
            </a: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 Mining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8"/>
            <a:ext cx="12192000" cy="714892"/>
          </a:xfrm>
        </p:spPr>
        <p:txBody>
          <a:bodyPr/>
          <a:lstStyle/>
          <a:p>
            <a:r>
              <a:rPr lang="en-US" dirty="0" err="1"/>
              <a:t>Contd</a:t>
            </a: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7" name="Content Placeholder 6">
            <a:extLst>
              <a:ext uri="{FF2B5EF4-FFF2-40B4-BE49-F238E27FC236}">
                <a16:creationId xmlns:a16="http://schemas.microsoft.com/office/drawing/2014/main" id="{84CF61E7-52E2-E3C9-F47A-90BA81029735}"/>
              </a:ext>
            </a:extLst>
          </p:cNvPr>
          <p:cNvSpPr>
            <a:spLocks noGrp="1"/>
          </p:cNvSpPr>
          <p:nvPr>
            <p:ph idx="1"/>
          </p:nvPr>
        </p:nvSpPr>
        <p:spPr/>
        <p:txBody>
          <a:bodyPr/>
          <a:lstStyle/>
          <a:p>
            <a:pPr>
              <a:lnSpc>
                <a:spcPct val="150000"/>
              </a:lnSpc>
              <a:buFont typeface="Arial" panose="020B0604020202020204" pitchFamily="34" charset="0"/>
              <a:buChar cha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Machine learning : </a:t>
            </a:r>
            <a:r>
              <a:rPr lang="en-US" sz="2800" dirty="0"/>
              <a:t>In the context of process mining, machine learning is used to build models that can predict future behavior of processes</a:t>
            </a:r>
          </a:p>
          <a:p>
            <a:pPr>
              <a:lnSpc>
                <a:spcPct val="150000"/>
              </a:lnSpc>
              <a:buFont typeface="Arial" panose="020B0604020202020204" pitchFamily="34" charset="0"/>
              <a:buChar char="•"/>
            </a:pPr>
            <a:r>
              <a:rPr kumimoji="0" lang="en-US" sz="32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Process modeling : </a:t>
            </a:r>
            <a:r>
              <a:rPr lang="en-US" sz="2800" dirty="0"/>
              <a:t>Process modeling is the process of representing a process in a graphical or textual form. In the context of process mining, process modeling is used to create a graphical representation of the actual process</a:t>
            </a:r>
          </a:p>
          <a:p>
            <a:pPr marL="0" indent="0">
              <a:lnSpc>
                <a:spcPct val="150000"/>
              </a:lnSpc>
              <a:buNone/>
            </a:pPr>
            <a:endParaRPr lang="en-IN" sz="2800" dirty="0"/>
          </a:p>
        </p:txBody>
      </p:sp>
    </p:spTree>
    <p:extLst>
      <p:ext uri="{BB962C8B-B14F-4D97-AF65-F5344CB8AC3E}">
        <p14:creationId xmlns:p14="http://schemas.microsoft.com/office/powerpoint/2010/main" val="917185494"/>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Applications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buFont typeface="Arial" panose="020B0604020202020204" pitchFamily="34" charset="0"/>
              <a:buChar char="•"/>
            </a:pPr>
            <a:r>
              <a:rPr lang="en-US" sz="2400" b="1" dirty="0"/>
              <a:t>Performance Analysis : </a:t>
            </a:r>
            <a:r>
              <a:rPr lang="en-US" sz="2400" dirty="0"/>
              <a:t>Process mining allows organizations to monitor process performance and identify areas for improvement</a:t>
            </a:r>
          </a:p>
          <a:p>
            <a:pPr>
              <a:lnSpc>
                <a:spcPct val="150000"/>
              </a:lnSpc>
              <a:buFont typeface="Arial" panose="020B0604020202020204" pitchFamily="34" charset="0"/>
              <a:buChar char="•"/>
            </a:pPr>
            <a:r>
              <a:rPr lang="en-IN" sz="2400" b="1" dirty="0"/>
              <a:t>Visualization and Reporting : </a:t>
            </a:r>
            <a:r>
              <a:rPr lang="en-US" sz="2400" dirty="0"/>
              <a:t>Provide visual representations of process models and performance metrics for better communication</a:t>
            </a:r>
          </a:p>
          <a:p>
            <a:pPr>
              <a:lnSpc>
                <a:spcPct val="150000"/>
              </a:lnSpc>
              <a:buFont typeface="Arial" panose="020B0604020202020204" pitchFamily="34" charset="0"/>
              <a:buChar char="•"/>
            </a:pPr>
            <a:r>
              <a:rPr lang="en-US" sz="2400" b="1" dirty="0"/>
              <a:t>Process Mining and Supply chain : </a:t>
            </a:r>
            <a:r>
              <a:rPr lang="en-US" sz="2400" dirty="0">
                <a:solidFill>
                  <a:srgbClr val="000000"/>
                </a:solidFill>
                <a:latin typeface="Open Sans" panose="020B0606030504020204" pitchFamily="34" charset="0"/>
              </a:rPr>
              <a:t> </a:t>
            </a:r>
            <a:r>
              <a:rPr lang="en-US" sz="2400" dirty="0">
                <a:solidFill>
                  <a:srgbClr val="000000"/>
                </a:solidFill>
              </a:rPr>
              <a:t>Process mining offers a lot of optimization opportunities to the complex work.</a:t>
            </a:r>
          </a:p>
          <a:p>
            <a:pPr>
              <a:lnSpc>
                <a:spcPct val="150000"/>
              </a:lnSpc>
              <a:buFont typeface="Arial" panose="020B0604020202020204" pitchFamily="34" charset="0"/>
              <a:buChar char="•"/>
            </a:pPr>
            <a:r>
              <a:rPr lang="en-US" sz="2400" dirty="0">
                <a:solidFill>
                  <a:srgbClr val="000000"/>
                </a:solidFill>
              </a:rPr>
              <a:t>Procure to pay, order to cash , production process , account payable/account receivable management</a:t>
            </a:r>
          </a:p>
          <a:p>
            <a:pPr>
              <a:lnSpc>
                <a:spcPct val="150000"/>
              </a:lnSpc>
              <a:buFont typeface="Arial" panose="020B0604020202020204" pitchFamily="34" charset="0"/>
              <a:buChar char="•"/>
            </a:pPr>
            <a:endParaRPr lang="en-IN" sz="2000" b="1" dirty="0"/>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1206516107"/>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r>
              <a:rPr lang="en-IN" sz="2400" b="1" dirty="0"/>
              <a:t>Stages in Process Mining :</a:t>
            </a: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7FA8A8BA-AA43-0064-3F82-4D3F715FB42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45920" y="2234662"/>
            <a:ext cx="9086081" cy="3348976"/>
          </a:xfrm>
          <a:prstGeom prst="rect">
            <a:avLst/>
          </a:prstGeom>
        </p:spPr>
      </p:pic>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00000"/>
              </a:lnSpc>
              <a:buNone/>
            </a:pPr>
            <a:r>
              <a:rPr lang="en-US" sz="2800" dirty="0"/>
              <a:t>1.The activity or interaction with the system takes place, creating a digital record. Some examples of such activities are receiving an order, submitting a piece of documentation, approving a loan, entering information into a health record, etc</a:t>
            </a:r>
            <a:r>
              <a:rPr lang="en-US" sz="2400" dirty="0"/>
              <a:t>.</a:t>
            </a:r>
          </a:p>
          <a:p>
            <a:pPr marL="0" indent="0">
              <a:lnSpc>
                <a:spcPct val="150000"/>
              </a:lnSpc>
              <a:buNone/>
            </a:pPr>
            <a:endParaRPr lang="en-US" sz="2400" dirty="0"/>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Picture 5">
            <a:extLst>
              <a:ext uri="{FF2B5EF4-FFF2-40B4-BE49-F238E27FC236}">
                <a16:creationId xmlns:a16="http://schemas.microsoft.com/office/drawing/2014/main" id="{A0B081D8-D496-EA42-3D27-D0C0D73B384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75822" y="2618073"/>
            <a:ext cx="7006655" cy="3142648"/>
          </a:xfrm>
          <a:prstGeom prst="rect">
            <a:avLst/>
          </a:prstGeom>
        </p:spPr>
      </p:pic>
      <p:sp>
        <p:nvSpPr>
          <p:cNvPr id="8" name="TextBox 7">
            <a:extLst>
              <a:ext uri="{FF2B5EF4-FFF2-40B4-BE49-F238E27FC236}">
                <a16:creationId xmlns:a16="http://schemas.microsoft.com/office/drawing/2014/main" id="{4C901822-1D6D-2F18-041D-4BD14EE75E09}"/>
              </a:ext>
            </a:extLst>
          </p:cNvPr>
          <p:cNvSpPr txBox="1"/>
          <p:nvPr/>
        </p:nvSpPr>
        <p:spPr>
          <a:xfrm>
            <a:off x="4314524" y="5840749"/>
            <a:ext cx="6299734" cy="369332"/>
          </a:xfrm>
          <a:prstGeom prst="rect">
            <a:avLst/>
          </a:prstGeom>
          <a:noFill/>
        </p:spPr>
        <p:txBody>
          <a:bodyPr wrap="square">
            <a:spAutoFit/>
          </a:bodyPr>
          <a:lstStyle/>
          <a:p>
            <a:r>
              <a:rPr lang="en-IN" dirty="0"/>
              <a:t> </a:t>
            </a:r>
            <a:r>
              <a:rPr lang="en-US" sz="1800" b="1" dirty="0"/>
              <a:t>A sample event log of order handling</a:t>
            </a:r>
            <a:endParaRPr lang="en-IN" b="1" dirty="0"/>
          </a:p>
        </p:txBody>
      </p:sp>
    </p:spTree>
    <p:extLst>
      <p:ext uri="{BB962C8B-B14F-4D97-AF65-F5344CB8AC3E}">
        <p14:creationId xmlns:p14="http://schemas.microsoft.com/office/powerpoint/2010/main" val="189069948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buNone/>
            </a:pPr>
            <a:r>
              <a:rPr lang="en-US" sz="2000" dirty="0"/>
              <a:t>3. The visualization of a process is automatically created using event logs. </a:t>
            </a:r>
          </a:p>
          <a:p>
            <a:pPr marL="0" indent="0">
              <a:lnSpc>
                <a:spcPct val="150000"/>
              </a:lnSpc>
              <a:buNone/>
            </a:pPr>
            <a:r>
              <a:rPr lang="en-US" sz="2000" dirty="0"/>
              <a:t>4. Process analytics takes place. Here, KPIs can be created and monitored to uncover potential improvement areas; data mining and/or ML algorithms can be used to detect hidden patterns and dependencies</a:t>
            </a:r>
          </a:p>
          <a:p>
            <a:pPr marL="0" indent="0">
              <a:lnSpc>
                <a:spcPct val="150000"/>
              </a:lnSpc>
              <a:buNone/>
            </a:pPr>
            <a:endParaRPr lang="en-US" sz="2000" dirty="0"/>
          </a:p>
          <a:p>
            <a:pPr marL="0" indent="0">
              <a:lnSpc>
                <a:spcPct val="150000"/>
              </a:lnSpc>
              <a:buNone/>
            </a:pPr>
            <a:endParaRPr lang="en-US" sz="2000" dirty="0"/>
          </a:p>
          <a:p>
            <a:pPr marL="0" indent="0">
              <a:lnSpc>
                <a:spcPct val="150000"/>
              </a:lnSpc>
              <a:buNone/>
            </a:pPr>
            <a:endParaRPr lang="en-US" sz="2000" dirty="0"/>
          </a:p>
          <a:p>
            <a:pPr marL="0" indent="0">
              <a:lnSpc>
                <a:spcPct val="150000"/>
              </a:lnSpc>
              <a:buNone/>
            </a:pPr>
            <a:endParaRPr lang="en-US" sz="2000" dirty="0"/>
          </a:p>
          <a:p>
            <a:pPr marL="0" indent="0">
              <a:lnSpc>
                <a:spcPct val="100000"/>
              </a:lnSpc>
              <a:spcBef>
                <a:spcPts val="500"/>
              </a:spcBef>
              <a:spcAft>
                <a:spcPts val="500"/>
              </a:spcAft>
              <a:buNone/>
            </a:pPr>
            <a:endParaRPr lang="en-IN" sz="2200" b="0" i="0" u="none" strike="noStrike" dirty="0">
              <a:solidFill>
                <a:srgbClr val="374151"/>
              </a:solidFill>
              <a:effectLst/>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Modules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4E4C9C58-C919-1FE3-E8CC-F6F680B847E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133675" y="1503515"/>
            <a:ext cx="9521491" cy="3954706"/>
          </a:xfrm>
          <a:prstGeom prst="rect">
            <a:avLst/>
          </a:prstGeom>
        </p:spPr>
      </p:pic>
      <p:sp>
        <p:nvSpPr>
          <p:cNvPr id="10" name="TextBox 9">
            <a:extLst>
              <a:ext uri="{FF2B5EF4-FFF2-40B4-BE49-F238E27FC236}">
                <a16:creationId xmlns:a16="http://schemas.microsoft.com/office/drawing/2014/main" id="{820AD7A3-45FB-F90B-2338-A29DFA8B0D6D}"/>
              </a:ext>
            </a:extLst>
          </p:cNvPr>
          <p:cNvSpPr txBox="1"/>
          <p:nvPr/>
        </p:nvSpPr>
        <p:spPr>
          <a:xfrm>
            <a:off x="3923053" y="5644753"/>
            <a:ext cx="5233736" cy="369332"/>
          </a:xfrm>
          <a:prstGeom prst="rect">
            <a:avLst/>
          </a:prstGeom>
          <a:noFill/>
        </p:spPr>
        <p:txBody>
          <a:bodyPr wrap="square">
            <a:spAutoFit/>
          </a:bodyPr>
          <a:lstStyle/>
          <a:p>
            <a:r>
              <a:rPr lang="en-IN" dirty="0"/>
              <a:t> Process visualization and analytics</a:t>
            </a:r>
          </a:p>
        </p:txBody>
      </p:sp>
    </p:spTree>
    <p:extLst>
      <p:ext uri="{BB962C8B-B14F-4D97-AF65-F5344CB8AC3E}">
        <p14:creationId xmlns:p14="http://schemas.microsoft.com/office/powerpoint/2010/main" val="3806929779"/>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118460"/>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99505" y="1015831"/>
            <a:ext cx="11880878" cy="5476408"/>
          </a:xfrm>
        </p:spPr>
        <p:txBody>
          <a:bodyPr>
            <a:normAutofit/>
          </a:bodyPr>
          <a:lstStyle/>
          <a:p>
            <a:pPr marL="0" indent="0">
              <a:buNone/>
            </a:pPr>
            <a:r>
              <a:rPr lang="en-US" sz="2400" b="1" dirty="0"/>
              <a:t>What is process mining in healthcare :</a:t>
            </a:r>
          </a:p>
          <a:p>
            <a:pPr>
              <a:lnSpc>
                <a:spcPct val="150000"/>
              </a:lnSpc>
              <a:buFont typeface="Arial" panose="020B0604020202020204" pitchFamily="34" charset="0"/>
              <a:buChar char="•"/>
            </a:pPr>
            <a:r>
              <a:rPr lang="en-US" sz="2400" dirty="0"/>
              <a:t>Process mining in healthcare is the application of process mining technology to clinical processes. It determines where and how to implement a quality improvement strategy that corresponds to the healthcare needs</a:t>
            </a:r>
            <a:r>
              <a:rPr lang="en-US" sz="2400" b="1" dirty="0"/>
              <a:t>.</a:t>
            </a:r>
          </a:p>
          <a:p>
            <a:pPr>
              <a:lnSpc>
                <a:spcPct val="150000"/>
              </a:lnSpc>
              <a:buFont typeface="Arial" panose="020B0604020202020204" pitchFamily="34" charset="0"/>
              <a:buChar char="•"/>
            </a:pPr>
            <a:r>
              <a:rPr lang="en-US" sz="2400" dirty="0"/>
              <a:t>Process mining enables healthcare professionals to understand and analyze these processes in order to optimize the overall process efficiency</a:t>
            </a:r>
            <a:r>
              <a:rPr lang="en-US" sz="2400" b="1" dirty="0"/>
              <a:t>.</a:t>
            </a:r>
          </a:p>
          <a:p>
            <a:pPr marL="0" indent="0">
              <a:lnSpc>
                <a:spcPct val="150000"/>
              </a:lnSpc>
              <a:buNone/>
            </a:pPr>
            <a:endParaRPr lang="en-IN" sz="2400" b="1" dirty="0"/>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11205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a:t>Real Time Applications</a:t>
            </a:r>
            <a:endParaRPr lang="en-US"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57867" y="1097279"/>
            <a:ext cx="11920773" cy="5194569"/>
          </a:xfrm>
        </p:spPr>
        <p:txBody>
          <a:bodyPr>
            <a:noAutofit/>
          </a:bodyPr>
          <a:lstStyle/>
          <a:p>
            <a:pPr marL="0" indent="0">
              <a:buNone/>
            </a:pPr>
            <a:r>
              <a:rPr lang="en-US" sz="2400" b="1" dirty="0"/>
              <a:t>How is process mining used in healthcare : </a:t>
            </a:r>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buNone/>
            </a:pPr>
            <a:endParaRPr lang="en-IN" sz="2400" b="1" dirty="0"/>
          </a:p>
          <a:p>
            <a:pPr marL="0" indent="0">
              <a:lnSpc>
                <a:spcPct val="150000"/>
              </a:lnSpc>
              <a:buNone/>
            </a:pPr>
            <a:endParaRPr lang="en-US" sz="2400" dirty="0"/>
          </a:p>
          <a:p>
            <a:pPr marL="0" indent="0">
              <a:lnSpc>
                <a:spcPct val="150000"/>
              </a:lnSpc>
              <a:buNone/>
            </a:pPr>
            <a:endParaRPr lang="en-US" sz="2400" dirty="0"/>
          </a:p>
          <a:p>
            <a:pPr>
              <a:lnSpc>
                <a:spcPct val="120000"/>
              </a:lnSpc>
              <a:buFont typeface="Arial" panose="020B0604020202020204" pitchFamily="34" charset="0"/>
              <a:buChar char="•"/>
            </a:pPr>
            <a:r>
              <a:rPr lang="en-US" sz="2400" dirty="0"/>
              <a:t>Process mining is used in healthcare for the analysis of Hospital Information Systems (HIS) These systems store data for all interactions among units helping patients.</a:t>
            </a:r>
            <a:endParaRPr lang="en-IN" sz="2400" dirty="0"/>
          </a:p>
          <a:p>
            <a:pPr>
              <a:lnSpc>
                <a:spcPct val="10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F2FD640C-3E2A-1682-953A-E9F7993D55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84344" y="1557419"/>
            <a:ext cx="4846855" cy="3909729"/>
          </a:xfrm>
          <a:prstGeom prst="rect">
            <a:avLst/>
          </a:prstGeom>
        </p:spPr>
      </p:pic>
    </p:spTree>
    <p:extLst>
      <p:ext uri="{BB962C8B-B14F-4D97-AF65-F5344CB8AC3E}">
        <p14:creationId xmlns:p14="http://schemas.microsoft.com/office/powerpoint/2010/main" val="1332001761"/>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Learning Outcomes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r>
              <a:rPr lang="en-US" sz="2400" dirty="0"/>
              <a:t>Gain an  understanding of basic process mining concepts</a:t>
            </a:r>
          </a:p>
          <a:p>
            <a:r>
              <a:rPr lang="en-US" sz="2400" dirty="0"/>
              <a:t>Understand what process mining is and the basics of how it works.</a:t>
            </a:r>
          </a:p>
          <a:p>
            <a:r>
              <a:rPr lang="en-US" sz="2400" dirty="0"/>
              <a:t>Gaining experience in analyzing and optimizing business processes</a:t>
            </a:r>
          </a:p>
          <a:p>
            <a:r>
              <a:rPr lang="en-IN" sz="2400" dirty="0"/>
              <a:t>Learning about Real world Applications of Process Mining</a:t>
            </a:r>
          </a:p>
          <a:p>
            <a:pPr>
              <a:lnSpc>
                <a:spcPct val="100000"/>
              </a:lnSpc>
              <a:buFont typeface="Courier New" panose="02070309020205020404" pitchFamily="49" charset="0"/>
              <a:buChar char="o"/>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068535491"/>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 Internship - I</a:t>
            </a:r>
          </a:p>
          <a:p>
            <a:pPr marL="457200" indent="-457200">
              <a:lnSpc>
                <a:spcPct val="100000"/>
              </a:lnSpc>
              <a:spcBef>
                <a:spcPts val="500"/>
              </a:spcBef>
              <a:spcAft>
                <a:spcPts val="500"/>
              </a:spcAft>
            </a:pPr>
            <a:r>
              <a:rPr lang="en-US" dirty="0"/>
              <a:t>Git Hub Link: https://github.com/Preethi315</a:t>
            </a:r>
          </a:p>
          <a:p>
            <a:pPr marL="0" indent="0">
              <a:lnSpc>
                <a:spcPct val="150000"/>
              </a:lnSpc>
              <a:spcBef>
                <a:spcPts val="500"/>
              </a:spcBef>
              <a:spcAft>
                <a:spcPts val="500"/>
              </a:spcAft>
              <a:buNone/>
            </a:pP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7" name="Picture 6">
            <a:extLst>
              <a:ext uri="{FF2B5EF4-FFF2-40B4-BE49-F238E27FC236}">
                <a16:creationId xmlns:a16="http://schemas.microsoft.com/office/drawing/2014/main" id="{4F5455B4-0088-794A-BCD7-4BE0256EB6D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76568" y="1257853"/>
            <a:ext cx="8924650" cy="3955510"/>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85000" lnSpcReduction="2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Learning outcomes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646331"/>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Process Mining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ctr"/>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buFont typeface="Arial" panose="020B0604020202020204" pitchFamily="34" charset="0"/>
              <a:buChar char="•"/>
            </a:pPr>
            <a:r>
              <a:rPr lang="en-US" sz="2400" dirty="0"/>
              <a:t>The goal of process mining is to improve the performance of business and make data-driven</a:t>
            </a:r>
          </a:p>
          <a:p>
            <a:pPr marL="0" indent="0">
              <a:lnSpc>
                <a:spcPct val="150000"/>
              </a:lnSpc>
              <a:buNone/>
            </a:pPr>
            <a:r>
              <a:rPr lang="en-US" sz="2400" dirty="0"/>
              <a:t>    decisions</a:t>
            </a:r>
          </a:p>
          <a:p>
            <a:pPr>
              <a:lnSpc>
                <a:spcPct val="150000"/>
              </a:lnSpc>
              <a:buFont typeface="Arial" panose="020B0604020202020204" pitchFamily="34" charset="0"/>
              <a:buChar char="•"/>
            </a:pPr>
            <a:r>
              <a:rPr lang="en-US" sz="2400" dirty="0"/>
              <a:t>The idea of process mining is to discover, monitor and improve real processes by extracting knowledge from data readily available in an organization’s information systems.</a:t>
            </a:r>
          </a:p>
          <a:p>
            <a:pPr>
              <a:lnSpc>
                <a:spcPct val="150000"/>
              </a:lnSpc>
              <a:buFont typeface="Arial" panose="020B0604020202020204" pitchFamily="34" charset="0"/>
              <a:buChar char="•"/>
            </a:pPr>
            <a:r>
              <a:rPr lang="en-US" sz="2400" dirty="0"/>
              <a:t>The objectives of the Process Mining Virtual Internship are to equip participants with a comprehensive understanding of process mining concepts and methodologies</a:t>
            </a:r>
          </a:p>
          <a:p>
            <a:pPr>
              <a:lnSpc>
                <a:spcPct val="100000"/>
              </a:lnSpc>
              <a:buFont typeface="Arial" panose="020B0604020202020204" pitchFamily="34" charset="0"/>
              <a:buChar char="•"/>
            </a:pPr>
            <a:r>
              <a:rPr lang="en-US" sz="2400" dirty="0"/>
              <a:t>The main objectives of a process mining course could include:</a:t>
            </a:r>
          </a:p>
          <a:p>
            <a:pPr>
              <a:lnSpc>
                <a:spcPct val="150000"/>
              </a:lnSpc>
              <a:buFont typeface="Arial" panose="020B0604020202020204" pitchFamily="34" charset="0"/>
              <a:buChar char="•"/>
            </a:pPr>
            <a:r>
              <a:rPr lang="en-US" sz="2400" dirty="0"/>
              <a:t>Understanding Process Mining Concepts: Understanding fundamental concepts of process mining, such as event logs, process models, process discovery, conformance checking.</a:t>
            </a:r>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pPr algn="just"/>
            <a:r>
              <a:rPr lang="en-US" dirty="0"/>
              <a:t>                               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marL="0" indent="0">
              <a:buNone/>
            </a:pPr>
            <a:r>
              <a:rPr lang="en-IN" sz="2400" b="1" dirty="0"/>
              <a:t>What is Process Mining</a:t>
            </a:r>
            <a:r>
              <a:rPr lang="en-IN" sz="2400" dirty="0"/>
              <a:t>:</a:t>
            </a:r>
          </a:p>
          <a:p>
            <a:pPr>
              <a:lnSpc>
                <a:spcPct val="150000"/>
              </a:lnSpc>
              <a:buFont typeface="Arial" panose="020B0604020202020204" pitchFamily="34" charset="0"/>
              <a:buChar char="•"/>
            </a:pPr>
            <a:r>
              <a:rPr lang="en-US" sz="2400" dirty="0"/>
              <a:t>Process mining is a data-driven methodology that involves analyzing event logs from various information systems to discover, monitor, and improve business processes. It aims to provide insights into how processes are actually executed, rather than how they are supposed to be executed according to predefined models or guidelines</a:t>
            </a:r>
            <a:r>
              <a:rPr lang="en-US" sz="1200" dirty="0"/>
              <a:t>.</a:t>
            </a:r>
          </a:p>
          <a:p>
            <a:pPr>
              <a:lnSpc>
                <a:spcPct val="150000"/>
              </a:lnSpc>
              <a:buFont typeface="Arial" panose="020B0604020202020204" pitchFamily="34" charset="0"/>
              <a:buChar char="•"/>
            </a:pPr>
            <a:r>
              <a:rPr lang="en-US" sz="2400" dirty="0"/>
              <a:t>Process mining holds significant importance for organizations across various industries due to its ability to provide valuable insights and drive operational improvements</a:t>
            </a:r>
            <a:r>
              <a:rPr lang="en-US" sz="1800" dirty="0"/>
              <a:t>. </a:t>
            </a:r>
          </a:p>
          <a:p>
            <a:pPr>
              <a:lnSpc>
                <a:spcPct val="150000"/>
              </a:lnSpc>
              <a:buFont typeface="Arial" panose="020B0604020202020204" pitchFamily="34" charset="0"/>
              <a:buChar char="•"/>
            </a:pPr>
            <a:r>
              <a:rPr lang="en-US" sz="2400" dirty="0"/>
              <a:t>Process Mining is often described as occupying the area between business process                                                                                                                                                                                    management and data mining. </a:t>
            </a:r>
            <a:endParaRPr lang="en-IN" sz="2400" dirty="0"/>
          </a:p>
          <a:p>
            <a:pPr marL="0" indent="0">
              <a:lnSpc>
                <a:spcPct val="150000"/>
              </a:lnSpc>
              <a:spcBef>
                <a:spcPts val="500"/>
              </a:spcBef>
              <a:spcAft>
                <a:spcPts val="500"/>
              </a:spcAft>
              <a:buNone/>
            </a:pP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err="1"/>
              <a:t>Contd</a:t>
            </a:r>
            <a:r>
              <a:rPr lang="en-US" dirty="0"/>
              <a:t>….</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pic>
        <p:nvPicPr>
          <p:cNvPr id="6" name="Content Placeholder 5">
            <a:extLst>
              <a:ext uri="{FF2B5EF4-FFF2-40B4-BE49-F238E27FC236}">
                <a16:creationId xmlns:a16="http://schemas.microsoft.com/office/drawing/2014/main" id="{FF41BD3E-79D0-F11F-F23A-EE88D572D48C}"/>
              </a:ext>
            </a:extLst>
          </p:cNvPr>
          <p:cNvPicPr>
            <a:picLocks noGrp="1" noChangeAspect="1"/>
          </p:cNvPicPr>
          <p:nvPr>
            <p:ph idx="1"/>
          </p:nvPr>
        </p:nvPicPr>
        <p:blipFill>
          <a:blip r:embed="rId7" cstate="print">
            <a:extLst>
              <a:ext uri="{28A0092B-C50C-407E-A947-70E740481C1C}">
                <a14:useLocalDpi xmlns:a14="http://schemas.microsoft.com/office/drawing/2010/main" val="0"/>
              </a:ext>
            </a:extLst>
          </a:blip>
          <a:stretch>
            <a:fillRect/>
          </a:stretch>
        </p:blipFill>
        <p:spPr>
          <a:xfrm>
            <a:off x="3662560" y="1257853"/>
            <a:ext cx="4218912" cy="2107378"/>
          </a:xfrm>
          <a:prstGeom prst="rect">
            <a:avLst/>
          </a:prstGeom>
        </p:spPr>
      </p:pic>
      <p:sp>
        <p:nvSpPr>
          <p:cNvPr id="8" name="TextBox 7">
            <a:extLst>
              <a:ext uri="{FF2B5EF4-FFF2-40B4-BE49-F238E27FC236}">
                <a16:creationId xmlns:a16="http://schemas.microsoft.com/office/drawing/2014/main" id="{CA6AE512-18BC-9082-8898-1561414D254C}"/>
              </a:ext>
            </a:extLst>
          </p:cNvPr>
          <p:cNvSpPr txBox="1"/>
          <p:nvPr/>
        </p:nvSpPr>
        <p:spPr>
          <a:xfrm>
            <a:off x="635266" y="3675433"/>
            <a:ext cx="10828421" cy="2677656"/>
          </a:xfrm>
          <a:prstGeom prst="rect">
            <a:avLst/>
          </a:prstGeom>
          <a:noFill/>
        </p:spPr>
        <p:txBody>
          <a:bodyPr wrap="square">
            <a:spAutoFit/>
          </a:bodyPr>
          <a:lstStyle/>
          <a:p>
            <a:pPr marL="0" indent="0">
              <a:buNone/>
            </a:pPr>
            <a:r>
              <a:rPr lang="en-IN" sz="2400" dirty="0"/>
              <a:t>The main components of Process Mining:</a:t>
            </a:r>
          </a:p>
          <a:p>
            <a:pPr>
              <a:buFont typeface="Arial" panose="020B0604020202020204" pitchFamily="34" charset="0"/>
              <a:buChar char="•"/>
            </a:pPr>
            <a:r>
              <a:rPr lang="en-US" sz="2400" dirty="0"/>
              <a:t>Understanding Data Sources : how to collect, preprocess, and transform event data from various sources such as information systems, logs, and databases into suitable formats for analysis</a:t>
            </a:r>
          </a:p>
          <a:p>
            <a:pPr>
              <a:buFont typeface="Arial" panose="020B0604020202020204" pitchFamily="34" charset="0"/>
              <a:buChar char="•"/>
            </a:pPr>
            <a:r>
              <a:rPr lang="en-US" sz="2400" dirty="0"/>
              <a:t>Process Discovery : Introduce techniques for automatically discovering process models from event data, including algorithms like Alpha Miner, Heuristic Miner, and Inductive Miner</a:t>
            </a:r>
            <a:r>
              <a:rPr lang="en-US" sz="1800" dirty="0"/>
              <a:t>.</a:t>
            </a:r>
            <a:endParaRPr lang="en-IN" sz="1800" dirty="0"/>
          </a:p>
        </p:txBody>
      </p:sp>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8" name="TextBox 7">
            <a:extLst>
              <a:ext uri="{FF2B5EF4-FFF2-40B4-BE49-F238E27FC236}">
                <a16:creationId xmlns:a16="http://schemas.microsoft.com/office/drawing/2014/main" id="{28883621-E369-78A0-59C8-59E2D0A26277}"/>
              </a:ext>
            </a:extLst>
          </p:cNvPr>
          <p:cNvSpPr txBox="1"/>
          <p:nvPr/>
        </p:nvSpPr>
        <p:spPr>
          <a:xfrm>
            <a:off x="551708" y="1191016"/>
            <a:ext cx="10876548" cy="5450851"/>
          </a:xfrm>
          <a:prstGeom prst="rect">
            <a:avLst/>
          </a:prstGeom>
          <a:noFill/>
        </p:spPr>
        <p:txBody>
          <a:bodyPr wrap="square">
            <a:spAutoFit/>
          </a:bodyPr>
          <a:lstStyle/>
          <a:p>
            <a:pPr>
              <a:lnSpc>
                <a:spcPct val="150000"/>
              </a:lnSpc>
              <a:buFont typeface="Arial" panose="020B0604020202020204" pitchFamily="34" charset="0"/>
              <a:buChar char="•"/>
            </a:pPr>
            <a:r>
              <a:rPr lang="en-US" sz="2400" dirty="0"/>
              <a:t>Enhancing Process Models : Cover techniques to improve the accuracy and comprehensibility of process models by incorporating additional information or domain knowledge.</a:t>
            </a:r>
          </a:p>
          <a:p>
            <a:pPr>
              <a:lnSpc>
                <a:spcPct val="150000"/>
              </a:lnSpc>
              <a:buFont typeface="Arial" panose="020B0604020202020204" pitchFamily="34" charset="0"/>
              <a:buChar char="•"/>
            </a:pPr>
            <a:r>
              <a:rPr lang="en-US" sz="2400" dirty="0"/>
              <a:t>Process Analysis and Visualization : Providing knowledge about techniques for visualizing process data, analyzing process performance, and deriving insights from process metrics.</a:t>
            </a:r>
          </a:p>
          <a:p>
            <a:pPr>
              <a:lnSpc>
                <a:spcPct val="150000"/>
              </a:lnSpc>
              <a:buFont typeface="Arial" panose="020B0604020202020204" pitchFamily="34" charset="0"/>
              <a:buChar char="•"/>
            </a:pPr>
            <a:r>
              <a:rPr lang="en-US" sz="2400" dirty="0"/>
              <a:t>It is important because the reality of the problem is sometimes bigger to understand to extract an exact solution, in such situations this technology helps in making the concept into the reality</a:t>
            </a:r>
            <a:endParaRPr lang="en-IN" sz="2400" dirty="0"/>
          </a:p>
          <a:p>
            <a:pPr marL="285750" indent="-285750">
              <a:lnSpc>
                <a:spcPct val="150000"/>
              </a:lnSpc>
              <a:buFont typeface="Wingdings" panose="05000000000000000000" pitchFamily="2" charset="2"/>
              <a:buChar char="Ø"/>
            </a:pPr>
            <a:endParaRPr lang="en-IN" sz="1800" dirty="0"/>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IN" dirty="0" err="1"/>
              <a:t>Contd</a:t>
            </a:r>
            <a:r>
              <a:rPr lang="en-IN" dirty="0"/>
              <a:t>….</a:t>
            </a:r>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17100"/>
            <a:ext cx="11779135" cy="5394960"/>
          </a:xfrm>
        </p:spPr>
        <p:txBody>
          <a:bodyPr>
            <a:noAutofit/>
          </a:bodyPr>
          <a:lstStyle/>
          <a:p>
            <a:pPr marL="0" indent="0">
              <a:buNone/>
            </a:pPr>
            <a:r>
              <a:rPr lang="en-IN" sz="2400" b="1" dirty="0"/>
              <a:t>Benefits of Process Mining</a:t>
            </a:r>
            <a:r>
              <a:rPr lang="en-IN" sz="2400" dirty="0"/>
              <a:t>:</a:t>
            </a:r>
          </a:p>
          <a:p>
            <a:pPr>
              <a:buFont typeface="Arial" panose="020B0604020202020204" pitchFamily="34" charset="0"/>
              <a:buChar char="•"/>
            </a:pPr>
            <a:r>
              <a:rPr lang="en-US" sz="2400" dirty="0"/>
              <a:t>Improve performance management</a:t>
            </a:r>
          </a:p>
          <a:p>
            <a:pPr>
              <a:buFont typeface="Arial" panose="020B0604020202020204" pitchFamily="34" charset="0"/>
              <a:buChar char="•"/>
            </a:pPr>
            <a:r>
              <a:rPr lang="en-US" sz="2400" dirty="0"/>
              <a:t>Eliminate unnecessary steps</a:t>
            </a:r>
          </a:p>
          <a:p>
            <a:pPr>
              <a:buFont typeface="Arial" panose="020B0604020202020204" pitchFamily="34" charset="0"/>
              <a:buChar char="•"/>
            </a:pPr>
            <a:r>
              <a:rPr lang="en-US" sz="2400" dirty="0"/>
              <a:t>Reduce reaction time</a:t>
            </a:r>
          </a:p>
          <a:p>
            <a:pPr>
              <a:buFont typeface="Arial" panose="020B0604020202020204" pitchFamily="34" charset="0"/>
              <a:buChar char="•"/>
            </a:pPr>
            <a:r>
              <a:rPr lang="en-US" sz="2400" dirty="0"/>
              <a:t>Identify and resolve process bottlenecks</a:t>
            </a:r>
          </a:p>
          <a:p>
            <a:pPr>
              <a:buFont typeface="Arial" panose="020B0604020202020204" pitchFamily="34" charset="0"/>
              <a:buChar char="•"/>
            </a:pPr>
            <a:r>
              <a:rPr lang="en-US" sz="2400" dirty="0"/>
              <a:t>Resolve inter-process conflicts</a:t>
            </a:r>
          </a:p>
          <a:p>
            <a:pPr>
              <a:buFont typeface="Arial" panose="020B0604020202020204" pitchFamily="34" charset="0"/>
              <a:buChar char="•"/>
            </a:pPr>
            <a:r>
              <a:rPr lang="en-US" sz="2400" dirty="0"/>
              <a:t>Analyze audit data faster</a:t>
            </a:r>
          </a:p>
          <a:p>
            <a:pPr>
              <a:buFont typeface="Arial" panose="020B0604020202020204" pitchFamily="34" charset="0"/>
              <a:buChar char="•"/>
            </a:pPr>
            <a:endParaRPr lang="en-IN" sz="24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5"/>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Tree>
    <p:extLst>
      <p:ext uri="{BB962C8B-B14F-4D97-AF65-F5344CB8AC3E}">
        <p14:creationId xmlns:p14="http://schemas.microsoft.com/office/powerpoint/2010/main" val="295379339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224G1A3271</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Process Mining Virtual Internship</a:t>
            </a:r>
          </a:p>
        </p:txBody>
      </p:sp>
      <p:sp>
        <p:nvSpPr>
          <p:cNvPr id="7" name="Title 6">
            <a:extLst>
              <a:ext uri="{FF2B5EF4-FFF2-40B4-BE49-F238E27FC236}">
                <a16:creationId xmlns:a16="http://schemas.microsoft.com/office/drawing/2014/main" id="{AAF0A942-7CD0-5EE2-1953-866CF8B8D426}"/>
              </a:ext>
            </a:extLst>
          </p:cNvPr>
          <p:cNvSpPr>
            <a:spLocks noGrp="1"/>
          </p:cNvSpPr>
          <p:nvPr>
            <p:ph type="title"/>
          </p:nvPr>
        </p:nvSpPr>
        <p:spPr/>
        <p:txBody>
          <a:bodyPr/>
          <a:lstStyle/>
          <a:p>
            <a:r>
              <a:rPr lang="en-IN" dirty="0"/>
              <a:t>Technology</a:t>
            </a:r>
          </a:p>
        </p:txBody>
      </p:sp>
      <p:pic>
        <p:nvPicPr>
          <p:cNvPr id="8" name="Content Placeholder 7">
            <a:extLst>
              <a:ext uri="{FF2B5EF4-FFF2-40B4-BE49-F238E27FC236}">
                <a16:creationId xmlns:a16="http://schemas.microsoft.com/office/drawing/2014/main" id="{7D6FFCE2-0053-86BB-122D-585BA979810E}"/>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2903801" y="1030940"/>
            <a:ext cx="5585682" cy="2655536"/>
          </a:xfrm>
          <a:prstGeom prst="rect">
            <a:avLst/>
          </a:prstGeom>
        </p:spPr>
      </p:pic>
      <p:sp>
        <p:nvSpPr>
          <p:cNvPr id="11" name="TextBox 10">
            <a:extLst>
              <a:ext uri="{FF2B5EF4-FFF2-40B4-BE49-F238E27FC236}">
                <a16:creationId xmlns:a16="http://schemas.microsoft.com/office/drawing/2014/main" id="{9A43CB63-1864-103E-68F7-67B65C2568ED}"/>
              </a:ext>
            </a:extLst>
          </p:cNvPr>
          <p:cNvSpPr txBox="1"/>
          <p:nvPr/>
        </p:nvSpPr>
        <p:spPr>
          <a:xfrm>
            <a:off x="991403" y="3901201"/>
            <a:ext cx="9500134" cy="2066400"/>
          </a:xfrm>
          <a:prstGeom prst="rect">
            <a:avLst/>
          </a:prstGeom>
          <a:noFill/>
        </p:spPr>
        <p:txBody>
          <a:bodyPr wrap="square">
            <a:spAutoFit/>
          </a:bodyPr>
          <a:lstStyle/>
          <a:p>
            <a:r>
              <a:rPr lang="en-IN" sz="2400" b="1" dirty="0"/>
              <a:t>Process Discovery Tools</a:t>
            </a:r>
            <a:r>
              <a:rPr lang="en-IN" sz="2400" dirty="0"/>
              <a:t>:</a:t>
            </a:r>
          </a:p>
          <a:p>
            <a:pPr>
              <a:lnSpc>
                <a:spcPct val="150000"/>
              </a:lnSpc>
              <a:buFont typeface="Arial" panose="020B0604020202020204" pitchFamily="34" charset="0"/>
              <a:buChar char="•"/>
            </a:pPr>
            <a:r>
              <a:rPr lang="en-US" sz="2400" dirty="0"/>
              <a:t>Disco: A popular process mining tool that offers process discovery, conformance checking, and performance analysis capabilities</a:t>
            </a:r>
            <a:endParaRPr lang="en-IN" sz="2400" dirty="0"/>
          </a:p>
          <a:p>
            <a:pPr marL="0" indent="0">
              <a:lnSpc>
                <a:spcPct val="150000"/>
              </a:lnSpc>
              <a:buNone/>
            </a:pPr>
            <a:endParaRPr lang="en-IN" sz="2400" dirty="0"/>
          </a:p>
        </p:txBody>
      </p:sp>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1694457-FD87-7961-DE41-B33D05378E7D}"/>
              </a:ext>
            </a:extLst>
          </p:cNvPr>
          <p:cNvSpPr>
            <a:spLocks noGrp="1"/>
          </p:cNvSpPr>
          <p:nvPr>
            <p:ph type="title"/>
          </p:nvPr>
        </p:nvSpPr>
        <p:spPr/>
        <p:txBody>
          <a:bodyPr/>
          <a:lstStyle/>
          <a:p>
            <a:r>
              <a:rPr lang="en-IN" dirty="0" err="1"/>
              <a:t>Contd</a:t>
            </a:r>
            <a:r>
              <a:rPr lang="en-IN" dirty="0"/>
              <a:t>…</a:t>
            </a:r>
          </a:p>
        </p:txBody>
      </p:sp>
      <p:sp>
        <p:nvSpPr>
          <p:cNvPr id="11" name="Content Placeholder 10">
            <a:extLst>
              <a:ext uri="{FF2B5EF4-FFF2-40B4-BE49-F238E27FC236}">
                <a16:creationId xmlns:a16="http://schemas.microsoft.com/office/drawing/2014/main" id="{2FDF1173-2B2F-6CC5-6BD8-2A146DAA1910}"/>
              </a:ext>
            </a:extLst>
          </p:cNvPr>
          <p:cNvSpPr>
            <a:spLocks noGrp="1"/>
          </p:cNvSpPr>
          <p:nvPr>
            <p:ph idx="1"/>
          </p:nvPr>
        </p:nvSpPr>
        <p:spPr/>
        <p:txBody>
          <a:bodyPr>
            <a:normAutofit fontScale="92500" lnSpcReduction="20000"/>
          </a:bodyPr>
          <a:lstStyle/>
          <a:p>
            <a:pPr>
              <a:lnSpc>
                <a:spcPct val="150000"/>
              </a:lnSpc>
              <a:buFont typeface="Arial" panose="020B0604020202020204" pitchFamily="34" charset="0"/>
              <a:buChar char="•"/>
            </a:pPr>
            <a:r>
              <a:rPr lang="en-US" sz="2800" b="1" dirty="0"/>
              <a:t>PROM :</a:t>
            </a:r>
            <a:r>
              <a:rPr lang="en-US" sz="2800" dirty="0"/>
              <a:t> An open-source framework that provides a wide range of process mining plugins, including various process discovery algorithms</a:t>
            </a:r>
          </a:p>
          <a:p>
            <a:pPr>
              <a:lnSpc>
                <a:spcPct val="150000"/>
              </a:lnSpc>
              <a:buFont typeface="Arial" panose="020B0604020202020204" pitchFamily="34" charset="0"/>
              <a:buChar char="•"/>
            </a:pPr>
            <a:r>
              <a:rPr lang="en-US" sz="2800" b="1" dirty="0" err="1"/>
              <a:t>Celonis</a:t>
            </a:r>
            <a:r>
              <a:rPr lang="en-US" sz="2800" dirty="0"/>
              <a:t> : Offers a process mining platform with advanced AI capabilities for discovering, monitoring, and improving processes</a:t>
            </a:r>
          </a:p>
          <a:p>
            <a:pPr>
              <a:lnSpc>
                <a:spcPct val="150000"/>
              </a:lnSpc>
              <a:buFont typeface="Arial" panose="020B0604020202020204" pitchFamily="34" charset="0"/>
              <a:buChar char="•"/>
            </a:pPr>
            <a:r>
              <a:rPr lang="en-US" sz="2800" b="1" dirty="0"/>
              <a:t>Predictive Process Monitoring Tools : </a:t>
            </a:r>
            <a:r>
              <a:rPr lang="en-US" sz="2800" dirty="0"/>
              <a:t>These tools use historical process data to predict future process behavior, allowing for proactive interventions</a:t>
            </a:r>
          </a:p>
          <a:p>
            <a:pPr>
              <a:lnSpc>
                <a:spcPct val="150000"/>
              </a:lnSpc>
              <a:buFont typeface="Arial" panose="020B0604020202020204" pitchFamily="34" charset="0"/>
              <a:buChar char="•"/>
            </a:pPr>
            <a:r>
              <a:rPr lang="en-US" sz="2800" b="1" dirty="0"/>
              <a:t>Data mining: </a:t>
            </a:r>
            <a:r>
              <a:rPr lang="en-US" sz="2800" dirty="0"/>
              <a:t>Data mining is the process of extracting knowledge from data. In the context of process mining, data mining is used to identify patterns and trends in event data</a:t>
            </a:r>
            <a:endParaRPr lang="en-US" sz="2800" b="1" dirty="0"/>
          </a:p>
          <a:p>
            <a:pPr>
              <a:lnSpc>
                <a:spcPct val="150000"/>
              </a:lnSpc>
              <a:buFont typeface="Arial" panose="020B0604020202020204" pitchFamily="34" charset="0"/>
              <a:buChar char="•"/>
            </a:pPr>
            <a:endParaRPr lang="en-US" sz="2800" b="1" dirty="0"/>
          </a:p>
          <a:p>
            <a:pPr>
              <a:lnSpc>
                <a:spcPct val="150000"/>
              </a:lnSpc>
              <a:buFont typeface="Arial" panose="020B0604020202020204" pitchFamily="34" charset="0"/>
              <a:buChar char="•"/>
            </a:pPr>
            <a:endParaRPr lang="en-IN" sz="2800" dirty="0"/>
          </a:p>
          <a:p>
            <a:endParaRPr lang="en-IN" dirty="0"/>
          </a:p>
        </p:txBody>
      </p:sp>
    </p:spTree>
    <p:extLst>
      <p:ext uri="{BB962C8B-B14F-4D97-AF65-F5344CB8AC3E}">
        <p14:creationId xmlns:p14="http://schemas.microsoft.com/office/powerpoint/2010/main" val="1231438711"/>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6143</TotalTime>
  <Words>1104</Words>
  <Application>Microsoft Office PowerPoint</Application>
  <PresentationFormat>Widescreen</PresentationFormat>
  <Paragraphs>150</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Open Sans</vt:lpstr>
      <vt:lpstr>Times New Roman</vt:lpstr>
      <vt:lpstr>Wingdings</vt:lpstr>
      <vt:lpstr>Custom Design</vt:lpstr>
      <vt:lpstr>PowerPoint Presentation</vt:lpstr>
      <vt:lpstr>Contents</vt:lpstr>
      <vt:lpstr>Course Objective</vt:lpstr>
      <vt:lpstr>                               Introduction</vt:lpstr>
      <vt:lpstr>Contd….</vt:lpstr>
      <vt:lpstr>Contd….</vt:lpstr>
      <vt:lpstr>Contd…</vt:lpstr>
      <vt:lpstr>Technology</vt:lpstr>
      <vt:lpstr>Contd…</vt:lpstr>
      <vt:lpstr>Contd…</vt:lpstr>
      <vt:lpstr>Applications</vt:lpstr>
      <vt:lpstr>Modules</vt:lpstr>
      <vt:lpstr>Modules</vt:lpstr>
      <vt:lpstr>Modules</vt:lpstr>
      <vt:lpstr>Modules</vt:lpstr>
      <vt:lpstr>Real Time Applications</vt:lpstr>
      <vt:lpstr>Real Time Applications</vt:lpstr>
      <vt:lpstr>Learning Outcomes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chaitanya sharan</cp:lastModifiedBy>
  <cp:revision>156</cp:revision>
  <dcterms:created xsi:type="dcterms:W3CDTF">2019-06-11T05:35:51Z</dcterms:created>
  <dcterms:modified xsi:type="dcterms:W3CDTF">2024-09-29T02:30:14Z</dcterms:modified>
</cp:coreProperties>
</file>