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4db23b73f7b19c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db23b73f7b19c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4db23b73f7b19cf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db23b73f7b19cf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4db23b73f7b19cf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db23b73f7b19cf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4db23b73f7b19cf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db23b73f7b19cf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4db23b73f7b19cf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db23b73f7b19cf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4db23b73f7b19cf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db23b73f7b19cf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4db23b73f7b19cf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db23b73f7b19cf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4db23b73f7b19cf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db23b73f7b19cf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4db23b73f7b19cf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db23b73f7b19cf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4db23b73f7b19cf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db23b73f7b19cf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4db23b73f7b19cf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db23b73f7b19cf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4db23b73f7b19cf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db23b73f7b19cf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4db23b73f7b19cf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db23b73f7b19cf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latin typeface="Times New Roman"/>
                <a:ea typeface="Times New Roman"/>
                <a:cs typeface="Times New Roman"/>
                <a:sym typeface="Times New Roman"/>
              </a:rPr>
              <a:t>EMPLOYEE DATA ANALYSIS USING EXCEL</a:t>
            </a:r>
            <a:endParaRPr>
              <a:latin typeface="Times New Roman"/>
              <a:ea typeface="Times New Roman"/>
              <a:cs typeface="Times New Roman"/>
              <a:sym typeface="Times New Roman"/>
            </a:endParaRPr>
          </a:p>
        </p:txBody>
      </p:sp>
      <p:sp>
        <p:nvSpPr>
          <p:cNvPr id="131" name="Google Shape;131;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08108"/>
              <a:buNone/>
            </a:pPr>
            <a:r>
              <a:t/>
            </a:r>
            <a:endParaRPr/>
          </a:p>
          <a:p>
            <a:pPr indent="0" lvl="0" marL="0" rtl="0" algn="l">
              <a:lnSpc>
                <a:spcPct val="115000"/>
              </a:lnSpc>
              <a:spcBef>
                <a:spcPts val="1200"/>
              </a:spcBef>
              <a:spcAft>
                <a:spcPts val="0"/>
              </a:spcAft>
              <a:buSzPct val="108108"/>
              <a:buNone/>
            </a:pPr>
            <a:r>
              <a:t/>
            </a:r>
            <a:endParaRPr/>
          </a:p>
          <a:p>
            <a:pPr indent="0" lvl="0" marL="0" rtl="0" algn="l">
              <a:lnSpc>
                <a:spcPct val="115000"/>
              </a:lnSpc>
              <a:spcBef>
                <a:spcPts val="1200"/>
              </a:spcBef>
              <a:spcAft>
                <a:spcPts val="0"/>
              </a:spcAft>
              <a:buSzPct val="108108"/>
              <a:buNone/>
            </a:pPr>
            <a:r>
              <a:t/>
            </a:r>
            <a:endParaRPr/>
          </a:p>
          <a:p>
            <a:pPr indent="0" lvl="0" marL="0" rtl="0" algn="l">
              <a:lnSpc>
                <a:spcPct val="115000"/>
              </a:lnSpc>
              <a:spcBef>
                <a:spcPts val="1200"/>
              </a:spcBef>
              <a:spcAft>
                <a:spcPts val="0"/>
              </a:spcAft>
              <a:buSzPct val="108108"/>
              <a:buNone/>
            </a:pPr>
            <a:r>
              <a:rPr lang="en-GB"/>
              <a:t>                     </a:t>
            </a:r>
            <a:r>
              <a:rPr lang="en-GB">
                <a:latin typeface="Times New Roman"/>
                <a:ea typeface="Times New Roman"/>
                <a:cs typeface="Times New Roman"/>
                <a:sym typeface="Times New Roman"/>
              </a:rPr>
              <a:t>STUDENT NAME: PREETHI R</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SzPct val="108108"/>
              <a:buNone/>
            </a:pPr>
            <a:r>
              <a:rPr lang="en-GB">
                <a:latin typeface="Times New Roman"/>
                <a:ea typeface="Times New Roman"/>
                <a:cs typeface="Times New Roman"/>
                <a:sym typeface="Times New Roman"/>
              </a:rPr>
              <a:t>                      REGISTER NO: 312211737, 55D48F65E60979D93D64DC9A6B3498A1</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SzPct val="108108"/>
              <a:buNone/>
            </a:pPr>
            <a:r>
              <a:rPr lang="en-GB">
                <a:latin typeface="Times New Roman"/>
                <a:ea typeface="Times New Roman"/>
                <a:cs typeface="Times New Roman"/>
                <a:sym typeface="Times New Roman"/>
              </a:rPr>
              <a:t>                      DEPARTMENT:DEPARTMENT OF COMMERCE-GENERAL </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SzPct val="108108"/>
              <a:buNone/>
            </a:pPr>
            <a:r>
              <a:rPr lang="en-GB">
                <a:latin typeface="Times New Roman"/>
                <a:ea typeface="Times New Roman"/>
                <a:cs typeface="Times New Roman"/>
                <a:sym typeface="Times New Roman"/>
              </a:rPr>
              <a:t>                      COLLEGE:THIRUTHANGAL NADAR COLLEGE </a:t>
            </a:r>
            <a:endParaRPr>
              <a:latin typeface="Times New Roman"/>
              <a:ea typeface="Times New Roman"/>
              <a:cs typeface="Times New Roman"/>
              <a:sym typeface="Times New Roman"/>
            </a:endParaRPr>
          </a:p>
          <a:p>
            <a:pPr indent="0" lvl="0" marL="0" rtl="0" algn="l">
              <a:lnSpc>
                <a:spcPct val="115000"/>
              </a:lnSpc>
              <a:spcBef>
                <a:spcPts val="1200"/>
              </a:spcBef>
              <a:spcAft>
                <a:spcPts val="1200"/>
              </a:spcAft>
              <a:buSzPct val="108108"/>
              <a:buNone/>
            </a:pPr>
            <a:r>
              <a:rPr lang="en-GB">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Modelling</a:t>
            </a:r>
            <a:endParaRPr b="1">
              <a:latin typeface="Times New Roman"/>
              <a:ea typeface="Times New Roman"/>
              <a:cs typeface="Times New Roman"/>
              <a:sym typeface="Times New Roman"/>
            </a:endParaRPr>
          </a:p>
        </p:txBody>
      </p:sp>
      <p:sp>
        <p:nvSpPr>
          <p:cNvPr id="109" name="Google Shape;109;p22"/>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Times New Roman"/>
                <a:ea typeface="Times New Roman"/>
                <a:cs typeface="Times New Roman"/>
                <a:sym typeface="Times New Roman"/>
              </a:rPr>
              <a:t>1. </a:t>
            </a:r>
            <a:r>
              <a:rPr b="1" lang="en-GB" sz="1100">
                <a:latin typeface="Times New Roman"/>
                <a:ea typeface="Times New Roman"/>
                <a:cs typeface="Times New Roman"/>
                <a:sym typeface="Times New Roman"/>
              </a:rPr>
              <a:t>Data Collection:</a:t>
            </a:r>
            <a:endParaRPr b="1"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Attendance Data: Collect data on employee attendance, such as clock-in/clock-out times, days absent, leave types, and any other relevant information.</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Employee Data: </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Gather demographic and role-specific data, such as department, job title, seniority, and location.</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External Factors: </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Consider external factors like public holidays, weather, or major events that might affect attendance.</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2. </a:t>
            </a:r>
            <a:r>
              <a:rPr b="1" lang="en-GB" sz="1100">
                <a:latin typeface="Times New Roman"/>
                <a:ea typeface="Times New Roman"/>
                <a:cs typeface="Times New Roman"/>
                <a:sym typeface="Times New Roman"/>
              </a:rPr>
              <a:t>Data Preprocessing:</a:t>
            </a:r>
            <a:endParaRPr b="1"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Cleaning:</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Handle missing data, remove duplicates, and correct any inaccuracies.</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Feature Engineering:</a:t>
            </a:r>
            <a:endParaRPr sz="1100">
              <a:latin typeface="Times New Roman"/>
              <a:ea typeface="Times New Roman"/>
              <a:cs typeface="Times New Roman"/>
              <a:sym typeface="Times New Roman"/>
            </a:endParaRPr>
          </a:p>
          <a:p>
            <a:pPr indent="0" lvl="0" marL="0" rtl="0" algn="l">
              <a:spcBef>
                <a:spcPts val="1200"/>
              </a:spcBef>
              <a:spcAft>
                <a:spcPts val="1200"/>
              </a:spcAft>
              <a:buNone/>
            </a:pPr>
            <a:r>
              <a:rPr lang="en-GB" sz="1100">
                <a:latin typeface="Times New Roman"/>
                <a:ea typeface="Times New Roman"/>
                <a:cs typeface="Times New Roman"/>
                <a:sym typeface="Times New Roman"/>
              </a:rPr>
              <a:t>         Create new features like the number of days absent, average attendance time, or frequency of late arrivals.</a:t>
            </a:r>
            <a:endParaRPr sz="11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RESULT</a:t>
            </a:r>
            <a:endParaRPr b="1">
              <a:latin typeface="Times New Roman"/>
              <a:ea typeface="Times New Roman"/>
              <a:cs typeface="Times New Roman"/>
              <a:sym typeface="Times New Roman"/>
            </a:endParaRPr>
          </a:p>
        </p:txBody>
      </p:sp>
      <p:sp>
        <p:nvSpPr>
          <p:cNvPr id="115" name="Google Shape;115;p23"/>
          <p:cNvSpPr txBox="1"/>
          <p:nvPr/>
        </p:nvSpPr>
        <p:spPr>
          <a:xfrm>
            <a:off x="2310075" y="142325"/>
            <a:ext cx="4455900" cy="484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Total		0	0</a:t>
            </a:r>
            <a:endParaRPr/>
          </a:p>
          <a:p>
            <a:pPr indent="0" lvl="0" marL="0" rtl="0" algn="l">
              <a:spcBef>
                <a:spcPts val="0"/>
              </a:spcBef>
              <a:spcAft>
                <a:spcPts val="0"/>
              </a:spcAft>
              <a:buNone/>
            </a:pPr>
            <a:r>
              <a:rPr lang="en-GB"/>
              <a:t> Total			0	0</a:t>
            </a:r>
            <a:endParaRPr/>
          </a:p>
          <a:p>
            <a:pPr indent="0" lvl="0" marL="0" rtl="0" algn="l">
              <a:spcBef>
                <a:spcPts val="0"/>
              </a:spcBef>
              <a:spcAft>
                <a:spcPts val="0"/>
              </a:spcAft>
              <a:buNone/>
            </a:pPr>
            <a:r>
              <a:rPr lang="en-GB"/>
              <a:t>Aaden	1808	Mercer	1	0</a:t>
            </a:r>
            <a:endParaRPr/>
          </a:p>
          <a:p>
            <a:pPr indent="0" lvl="0" marL="0" rtl="0" algn="l">
              <a:spcBef>
                <a:spcPts val="0"/>
              </a:spcBef>
              <a:spcAft>
                <a:spcPts val="0"/>
              </a:spcAft>
              <a:buNone/>
            </a:pPr>
            <a:r>
              <a:rPr lang="en-GB"/>
              <a:t>	1808 Total		1	0</a:t>
            </a:r>
            <a:endParaRPr/>
          </a:p>
          <a:p>
            <a:pPr indent="0" lvl="0" marL="0" rtl="0" algn="l">
              <a:spcBef>
                <a:spcPts val="0"/>
              </a:spcBef>
              <a:spcAft>
                <a:spcPts val="0"/>
              </a:spcAft>
              <a:buNone/>
            </a:pPr>
            <a:r>
              <a:rPr lang="en-GB"/>
              <a:t>Aaden Total			1	0</a:t>
            </a:r>
            <a:endParaRPr/>
          </a:p>
          <a:p>
            <a:pPr indent="0" lvl="0" marL="0" rtl="0" algn="l">
              <a:spcBef>
                <a:spcPts val="0"/>
              </a:spcBef>
              <a:spcAft>
                <a:spcPts val="0"/>
              </a:spcAft>
              <a:buNone/>
            </a:pPr>
            <a:r>
              <a:rPr lang="en-GB"/>
              <a:t>Aaliyah	3783	Watts	1	0</a:t>
            </a:r>
            <a:endParaRPr/>
          </a:p>
          <a:p>
            <a:pPr indent="0" lvl="0" marL="0" rtl="0" algn="l">
              <a:spcBef>
                <a:spcPts val="0"/>
              </a:spcBef>
              <a:spcAft>
                <a:spcPts val="0"/>
              </a:spcAft>
              <a:buNone/>
            </a:pPr>
            <a:r>
              <a:rPr lang="en-GB"/>
              <a:t>	3783 Total		1	0</a:t>
            </a:r>
            <a:endParaRPr/>
          </a:p>
          <a:p>
            <a:pPr indent="0" lvl="0" marL="0" rtl="0" algn="l">
              <a:spcBef>
                <a:spcPts val="0"/>
              </a:spcBef>
              <a:spcAft>
                <a:spcPts val="0"/>
              </a:spcAft>
              <a:buNone/>
            </a:pPr>
            <a:r>
              <a:rPr lang="en-GB"/>
              <a:t>Aaliyah Total			1	0</a:t>
            </a:r>
            <a:endParaRPr/>
          </a:p>
          <a:p>
            <a:pPr indent="0" lvl="0" marL="0" rtl="0" algn="l">
              <a:spcBef>
                <a:spcPts val="0"/>
              </a:spcBef>
              <a:spcAft>
                <a:spcPts val="0"/>
              </a:spcAft>
              <a:buNone/>
            </a:pPr>
            <a:r>
              <a:rPr lang="en-GB"/>
              <a:t>Aarav	2956	Espinoza	1	0</a:t>
            </a:r>
            <a:endParaRPr/>
          </a:p>
          <a:p>
            <a:pPr indent="0" lvl="0" marL="0" rtl="0" algn="l">
              <a:spcBef>
                <a:spcPts val="0"/>
              </a:spcBef>
              <a:spcAft>
                <a:spcPts val="0"/>
              </a:spcAft>
              <a:buNone/>
            </a:pPr>
            <a:r>
              <a:rPr lang="en-GB"/>
              <a:t>	2956 Total		1	0</a:t>
            </a:r>
            <a:endParaRPr/>
          </a:p>
          <a:p>
            <a:pPr indent="0" lvl="0" marL="0" rtl="0" algn="l">
              <a:spcBef>
                <a:spcPts val="0"/>
              </a:spcBef>
              <a:spcAft>
                <a:spcPts val="0"/>
              </a:spcAft>
              <a:buNone/>
            </a:pPr>
            <a:r>
              <a:rPr lang="en-GB"/>
              <a:t>Aarav Total			1	0</a:t>
            </a:r>
            <a:endParaRPr/>
          </a:p>
          <a:p>
            <a:pPr indent="0" lvl="0" marL="0" rtl="0" algn="l">
              <a:spcBef>
                <a:spcPts val="0"/>
              </a:spcBef>
              <a:spcAft>
                <a:spcPts val="0"/>
              </a:spcAft>
              <a:buNone/>
            </a:pPr>
            <a:r>
              <a:rPr lang="en-GB"/>
              <a:t>Aaron	1538	Tapia	1	0</a:t>
            </a:r>
            <a:endParaRPr/>
          </a:p>
          <a:p>
            <a:pPr indent="0" lvl="0" marL="0" rtl="0" algn="l">
              <a:spcBef>
                <a:spcPts val="0"/>
              </a:spcBef>
              <a:spcAft>
                <a:spcPts val="0"/>
              </a:spcAft>
              <a:buNone/>
            </a:pPr>
            <a:r>
              <a:rPr lang="en-GB"/>
              <a:t>	1538 Total		1	0</a:t>
            </a:r>
            <a:endParaRPr/>
          </a:p>
          <a:p>
            <a:pPr indent="0" lvl="0" marL="0" rtl="0" algn="l">
              <a:spcBef>
                <a:spcPts val="0"/>
              </a:spcBef>
              <a:spcAft>
                <a:spcPts val="0"/>
              </a:spcAft>
              <a:buNone/>
            </a:pPr>
            <a:r>
              <a:rPr lang="en-GB"/>
              <a:t>	3541	Weber	1	1</a:t>
            </a:r>
            <a:endParaRPr/>
          </a:p>
          <a:p>
            <a:pPr indent="0" lvl="0" marL="0" rtl="0" algn="l">
              <a:spcBef>
                <a:spcPts val="0"/>
              </a:spcBef>
              <a:spcAft>
                <a:spcPts val="0"/>
              </a:spcAft>
              <a:buNone/>
            </a:pPr>
            <a:r>
              <a:rPr lang="en-GB"/>
              <a:t>	3541 Total		1	1</a:t>
            </a:r>
            <a:endParaRPr/>
          </a:p>
          <a:p>
            <a:pPr indent="0" lvl="0" marL="0" rtl="0" algn="l">
              <a:spcBef>
                <a:spcPts val="0"/>
              </a:spcBef>
              <a:spcAft>
                <a:spcPts val="0"/>
              </a:spcAft>
              <a:buNone/>
            </a:pPr>
            <a:r>
              <a:rPr lang="en-GB"/>
              <a:t>Aaron Total			2	1</a:t>
            </a:r>
            <a:endParaRPr/>
          </a:p>
          <a:p>
            <a:pPr indent="0" lvl="0" marL="0" rtl="0" algn="l">
              <a:spcBef>
                <a:spcPts val="0"/>
              </a:spcBef>
              <a:spcAft>
                <a:spcPts val="0"/>
              </a:spcAft>
              <a:buNone/>
            </a:pPr>
            <a:r>
              <a:rPr lang="en-GB"/>
              <a:t>Abagail	1502	Banks	1	1</a:t>
            </a:r>
            <a:endParaRPr/>
          </a:p>
          <a:p>
            <a:pPr indent="0" lvl="0" marL="0" rtl="0" algn="l">
              <a:spcBef>
                <a:spcPts val="0"/>
              </a:spcBef>
              <a:spcAft>
                <a:spcPts val="0"/>
              </a:spcAft>
              <a:buNone/>
            </a:pPr>
            <a:r>
              <a:rPr lang="en-GB"/>
              <a:t>	1502 Total		1	1</a:t>
            </a:r>
            <a:endParaRPr/>
          </a:p>
          <a:p>
            <a:pPr indent="0" lvl="0" marL="0" rtl="0" algn="l">
              <a:spcBef>
                <a:spcPts val="0"/>
              </a:spcBef>
              <a:spcAft>
                <a:spcPts val="0"/>
              </a:spcAft>
              <a:buNone/>
            </a:pPr>
            <a:r>
              <a:rPr lang="en-GB"/>
              <a:t>	2114	Moran	1	0</a:t>
            </a:r>
            <a:endParaRPr/>
          </a:p>
          <a:p>
            <a:pPr indent="0" lvl="0" marL="0" rtl="0" algn="l">
              <a:spcBef>
                <a:spcPts val="0"/>
              </a:spcBef>
              <a:spcAft>
                <a:spcPts val="0"/>
              </a:spcAft>
              <a:buNone/>
            </a:pPr>
            <a:r>
              <a:rPr lang="en-GB"/>
              <a:t>	2114 Total		1	0</a:t>
            </a:r>
            <a:endParaRPr/>
          </a:p>
          <a:p>
            <a:pPr indent="0" lvl="0" marL="0" rtl="0" algn="l">
              <a:spcBef>
                <a:spcPts val="0"/>
              </a:spcBef>
              <a:spcAft>
                <a:spcPts val="0"/>
              </a:spcAft>
              <a:buNone/>
            </a:pPr>
            <a:r>
              <a:rPr lang="en-GB"/>
              <a:t>	2713	Villanueva	1	0</a:t>
            </a:r>
            <a:endParaRPr/>
          </a:p>
          <a:p>
            <a:pPr indent="0" lvl="0" marL="0" rtl="0" algn="l">
              <a:spcBef>
                <a:spcPts val="0"/>
              </a:spcBef>
              <a:spcAft>
                <a:spcPts val="0"/>
              </a:spcAft>
              <a:buNone/>
            </a:pPr>
            <a:r>
              <a:rPr lang="en-GB"/>
              <a:t>	2713 Total		1	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21" name="Google Shape;121;p24"/>
          <p:cNvPicPr preferRelativeResize="0"/>
          <p:nvPr/>
        </p:nvPicPr>
        <p:blipFill>
          <a:blip r:embed="rId3">
            <a:alphaModFix/>
          </a:blip>
          <a:stretch>
            <a:fillRect/>
          </a:stretch>
        </p:blipFill>
        <p:spPr>
          <a:xfrm>
            <a:off x="1344225" y="1299524"/>
            <a:ext cx="5515375" cy="3265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CONCLUSION</a:t>
            </a:r>
            <a:r>
              <a:rPr lang="en-GB"/>
              <a:t> </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latin typeface="Times New Roman"/>
                <a:ea typeface="Times New Roman"/>
                <a:cs typeface="Times New Roman"/>
                <a:sym typeface="Times New Roman"/>
              </a:rPr>
              <a:t>In conclusion, visualizing employee attendance trends with Excel charts offers valuable insights into workforce patterns and helps in making informed management decisions. By using various types of charts, such as line graphs for trends, bar charts for comparative analysis, and pie charts for distribution, organizations can easily identify attendance patterns, detect anomalies, and implement strategies to address issues.Excel's flexibility allows for customization and detailed analysis, ensuring that the data is presented in a clear and actionable manner. This approach not only enhances reporting but also supports data-driven decision-making to improve overall productivity and employee engagement.</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r>
              <a:rPr b="1" lang="en-GB">
                <a:latin typeface="Times New Roman"/>
                <a:ea typeface="Times New Roman"/>
                <a:cs typeface="Times New Roman"/>
                <a:sym typeface="Times New Roman"/>
              </a:rPr>
              <a:t>PROJECT T</a:t>
            </a:r>
            <a:r>
              <a:rPr b="1" lang="en-GB">
                <a:latin typeface="Times New Roman"/>
                <a:ea typeface="Times New Roman"/>
                <a:cs typeface="Times New Roman"/>
                <a:sym typeface="Times New Roman"/>
              </a:rPr>
              <a:t>ITLE </a:t>
            </a:r>
            <a:endParaRPr b="1">
              <a:latin typeface="Times New Roman"/>
              <a:ea typeface="Times New Roman"/>
              <a:cs typeface="Times New Roman"/>
              <a:sym typeface="Times New Roman"/>
            </a:endParaRPr>
          </a:p>
        </p:txBody>
      </p:sp>
      <p:sp>
        <p:nvSpPr>
          <p:cNvPr id="61" name="Google Shape;61;p14"/>
          <p:cNvSpPr txBox="1"/>
          <p:nvPr>
            <p:ph idx="1" type="body"/>
          </p:nvPr>
        </p:nvSpPr>
        <p:spPr>
          <a:xfrm>
            <a:off x="0" y="1489381"/>
            <a:ext cx="8520600" cy="277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0" lvl="0" marL="0" rtl="0" algn="ctr">
              <a:spcBef>
                <a:spcPts val="1200"/>
              </a:spcBef>
              <a:spcAft>
                <a:spcPts val="1200"/>
              </a:spcAft>
              <a:buNone/>
            </a:pPr>
            <a:r>
              <a:rPr lang="en-GB" sz="2400">
                <a:latin typeface="Times New Roman"/>
                <a:ea typeface="Times New Roman"/>
                <a:cs typeface="Times New Roman"/>
                <a:sym typeface="Times New Roman"/>
              </a:rPr>
              <a:t> </a:t>
            </a:r>
            <a:r>
              <a:rPr b="1" lang="en-GB" sz="2400">
                <a:latin typeface="Times New Roman"/>
                <a:ea typeface="Times New Roman"/>
                <a:cs typeface="Times New Roman"/>
                <a:sym typeface="Times New Roman"/>
              </a:rPr>
              <a:t>E</a:t>
            </a:r>
            <a:r>
              <a:rPr b="1" lang="en-GB" sz="2400">
                <a:latin typeface="Times New Roman"/>
                <a:ea typeface="Times New Roman"/>
                <a:cs typeface="Times New Roman"/>
                <a:sym typeface="Times New Roman"/>
              </a:rPr>
              <a:t>MPLOYEE PERFORMANCE ANALYSIS USING      EXCEL</a:t>
            </a:r>
            <a:endParaRPr b="1"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r>
              <a:rPr b="1" lang="en-GB">
                <a:latin typeface="Times New Roman"/>
                <a:ea typeface="Times New Roman"/>
                <a:cs typeface="Times New Roman"/>
                <a:sym typeface="Times New Roman"/>
              </a:rPr>
              <a:t>AGENDA</a:t>
            </a:r>
            <a:endParaRPr b="1">
              <a:latin typeface="Times New Roman"/>
              <a:ea typeface="Times New Roman"/>
              <a:cs typeface="Times New Roman"/>
              <a:sym typeface="Times New Roman"/>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355600" lvl="0" marL="457200" rtl="0" algn="l">
              <a:spcBef>
                <a:spcPts val="1200"/>
              </a:spcBef>
              <a:spcAft>
                <a:spcPts val="0"/>
              </a:spcAft>
              <a:buSzPts val="2000"/>
              <a:buFont typeface="Times New Roman"/>
              <a:buChar char="●"/>
            </a:pPr>
            <a:r>
              <a:rPr lang="en-GB" sz="2000">
                <a:latin typeface="Times New Roman"/>
                <a:ea typeface="Times New Roman"/>
                <a:cs typeface="Times New Roman"/>
                <a:sym typeface="Times New Roman"/>
              </a:rPr>
              <a:t>Problem statement</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Project overview</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End users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Our solution and proposition</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Dataset description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Model</a:t>
            </a:r>
            <a:r>
              <a:rPr lang="en-GB" sz="2000">
                <a:latin typeface="Times New Roman"/>
                <a:ea typeface="Times New Roman"/>
                <a:cs typeface="Times New Roman"/>
                <a:sym typeface="Times New Roman"/>
              </a:rPr>
              <a:t>ing Approach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Result and Discussion</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Conclusion </a:t>
            </a:r>
            <a:endParaRPr sz="20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Problem sta</a:t>
            </a:r>
            <a:r>
              <a:rPr b="1" lang="en-GB">
                <a:latin typeface="Times New Roman"/>
                <a:ea typeface="Times New Roman"/>
                <a:cs typeface="Times New Roman"/>
                <a:sym typeface="Times New Roman"/>
              </a:rPr>
              <a:t>tement </a:t>
            </a:r>
            <a:endParaRPr b="1">
              <a:latin typeface="Times New Roman"/>
              <a:ea typeface="Times New Roman"/>
              <a:cs typeface="Times New Roman"/>
              <a:sym typeface="Times New Roman"/>
            </a:endParaRPr>
          </a:p>
        </p:txBody>
      </p:sp>
      <p:sp>
        <p:nvSpPr>
          <p:cNvPr id="73" name="Google Shape;73;p16"/>
          <p:cNvSpPr txBox="1"/>
          <p:nvPr>
            <p:ph idx="1" type="body"/>
          </p:nvPr>
        </p:nvSpPr>
        <p:spPr>
          <a:xfrm>
            <a:off x="311700" y="1233675"/>
            <a:ext cx="8832300" cy="3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t>1</a:t>
            </a:r>
            <a:r>
              <a:rPr lang="en-GB" sz="1100">
                <a:latin typeface="Times New Roman"/>
                <a:ea typeface="Times New Roman"/>
                <a:cs typeface="Times New Roman"/>
                <a:sym typeface="Times New Roman"/>
              </a:rPr>
              <a:t>. </a:t>
            </a:r>
            <a:r>
              <a:rPr b="1" lang="en-GB" sz="1100">
                <a:latin typeface="Times New Roman"/>
                <a:ea typeface="Times New Roman"/>
                <a:cs typeface="Times New Roman"/>
                <a:sym typeface="Times New Roman"/>
              </a:rPr>
              <a:t>High Absenteeism Rates:</a:t>
            </a:r>
            <a:endParaRPr b="1"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Identify patterns and reasons behind frequent absences to understand and address underlying issues.</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2. </a:t>
            </a:r>
            <a:r>
              <a:rPr b="1" lang="en-GB" sz="1100">
                <a:latin typeface="Times New Roman"/>
                <a:ea typeface="Times New Roman"/>
                <a:cs typeface="Times New Roman"/>
                <a:sym typeface="Times New Roman"/>
              </a:rPr>
              <a:t>Inconsistent Attendance Patterns:</a:t>
            </a:r>
            <a:endParaRPr b="1"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Determine if attendance fluctuates unpredictably, which can impact productivity and planning.</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3. </a:t>
            </a:r>
            <a:r>
              <a:rPr b="1" lang="en-GB" sz="1100">
                <a:latin typeface="Times New Roman"/>
                <a:ea typeface="Times New Roman"/>
                <a:cs typeface="Times New Roman"/>
                <a:sym typeface="Times New Roman"/>
              </a:rPr>
              <a:t>Underutilization of Resources:</a:t>
            </a:r>
            <a:endParaRPr b="1"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Assess whether certain times or departments experience higher absenteeism, leading to imbalanced workload distribution.</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4. </a:t>
            </a:r>
            <a:r>
              <a:rPr b="1" lang="en-GB" sz="1100">
                <a:latin typeface="Times New Roman"/>
                <a:ea typeface="Times New Roman"/>
                <a:cs typeface="Times New Roman"/>
                <a:sym typeface="Times New Roman"/>
              </a:rPr>
              <a:t>Employee Engagement:</a:t>
            </a:r>
            <a:endParaRPr b="1"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Analyze attendance trends to gauge employee satisfaction and engagement levels.</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5. </a:t>
            </a:r>
            <a:r>
              <a:rPr b="1" lang="en-GB" sz="1100">
                <a:latin typeface="Times New Roman"/>
                <a:ea typeface="Times New Roman"/>
                <a:cs typeface="Times New Roman"/>
                <a:sym typeface="Times New Roman"/>
              </a:rPr>
              <a:t>Predictive Analysis:</a:t>
            </a:r>
            <a:endParaRPr b="1" sz="1100">
              <a:latin typeface="Times New Roman"/>
              <a:ea typeface="Times New Roman"/>
              <a:cs typeface="Times New Roman"/>
              <a:sym typeface="Times New Roman"/>
            </a:endParaRPr>
          </a:p>
          <a:p>
            <a:pPr indent="0" lvl="0" marL="0" rtl="0" algn="l">
              <a:spcBef>
                <a:spcPts val="1200"/>
              </a:spcBef>
              <a:spcAft>
                <a:spcPts val="1200"/>
              </a:spcAft>
              <a:buNone/>
            </a:pPr>
            <a:r>
              <a:rPr lang="en-GB" sz="1100">
                <a:latin typeface="Times New Roman"/>
                <a:ea typeface="Times New Roman"/>
                <a:cs typeface="Times New Roman"/>
                <a:sym typeface="Times New Roman"/>
              </a:rPr>
              <a:t>       Develop forecasts based on historical attendance data to improve scheduling and manage future staffing needs effectively.</a:t>
            </a:r>
            <a:endParaRPr sz="11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PROJECT OVERVIEW</a:t>
            </a:r>
            <a:endParaRPr b="1">
              <a:latin typeface="Times New Roman"/>
              <a:ea typeface="Times New Roman"/>
              <a:cs typeface="Times New Roman"/>
              <a:sym typeface="Times New Roman"/>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sz="2300">
              <a:latin typeface="Times New Roman"/>
              <a:ea typeface="Times New Roman"/>
              <a:cs typeface="Times New Roman"/>
              <a:sym typeface="Times New Roman"/>
            </a:endParaRPr>
          </a:p>
          <a:p>
            <a:pPr indent="0" lvl="0" marL="0" rtl="0" algn="l">
              <a:spcBef>
                <a:spcPts val="1200"/>
              </a:spcBef>
              <a:spcAft>
                <a:spcPts val="0"/>
              </a:spcAft>
              <a:buNone/>
            </a:pPr>
            <a:r>
              <a:rPr lang="en-GB" sz="2300">
                <a:latin typeface="Times New Roman"/>
                <a:ea typeface="Times New Roman"/>
                <a:cs typeface="Times New Roman"/>
                <a:sym typeface="Times New Roman"/>
              </a:rPr>
              <a:t> </a:t>
            </a:r>
            <a:r>
              <a:rPr b="1" lang="en-GB" sz="4400">
                <a:latin typeface="Times New Roman"/>
                <a:ea typeface="Times New Roman"/>
                <a:cs typeface="Times New Roman"/>
                <a:sym typeface="Times New Roman"/>
              </a:rPr>
              <a:t>1.Identify Attendance Patterns:</a:t>
            </a:r>
            <a:endParaRPr b="1" sz="4400">
              <a:latin typeface="Times New Roman"/>
              <a:ea typeface="Times New Roman"/>
              <a:cs typeface="Times New Roman"/>
              <a:sym typeface="Times New Roman"/>
            </a:endParaRPr>
          </a:p>
          <a:p>
            <a:pPr indent="0" lvl="0" marL="0" rtl="0" algn="l">
              <a:spcBef>
                <a:spcPts val="1200"/>
              </a:spcBef>
              <a:spcAft>
                <a:spcPts val="0"/>
              </a:spcAft>
              <a:buNone/>
            </a:pPr>
            <a:r>
              <a:rPr lang="en-GB" sz="4400">
                <a:latin typeface="Times New Roman"/>
                <a:ea typeface="Times New Roman"/>
                <a:cs typeface="Times New Roman"/>
                <a:sym typeface="Times New Roman"/>
              </a:rPr>
              <a:t>        Uncover common attendance trends and irregularities within the workforce.</a:t>
            </a:r>
            <a:endParaRPr sz="4400">
              <a:latin typeface="Times New Roman"/>
              <a:ea typeface="Times New Roman"/>
              <a:cs typeface="Times New Roman"/>
              <a:sym typeface="Times New Roman"/>
            </a:endParaRPr>
          </a:p>
          <a:p>
            <a:pPr indent="0" lvl="0" marL="0" rtl="0" algn="l">
              <a:spcBef>
                <a:spcPts val="1200"/>
              </a:spcBef>
              <a:spcAft>
                <a:spcPts val="0"/>
              </a:spcAft>
              <a:buNone/>
            </a:pPr>
            <a:r>
              <a:t/>
            </a:r>
            <a:endParaRPr sz="4400">
              <a:latin typeface="Times New Roman"/>
              <a:ea typeface="Times New Roman"/>
              <a:cs typeface="Times New Roman"/>
              <a:sym typeface="Times New Roman"/>
            </a:endParaRPr>
          </a:p>
          <a:p>
            <a:pPr indent="0" lvl="0" marL="0" rtl="0" algn="l">
              <a:spcBef>
                <a:spcPts val="1200"/>
              </a:spcBef>
              <a:spcAft>
                <a:spcPts val="0"/>
              </a:spcAft>
              <a:buNone/>
            </a:pPr>
            <a:r>
              <a:rPr b="1" lang="en-GB" sz="4400">
                <a:latin typeface="Times New Roman"/>
                <a:ea typeface="Times New Roman"/>
                <a:cs typeface="Times New Roman"/>
                <a:sym typeface="Times New Roman"/>
              </a:rPr>
              <a:t>2.Analyze Root Causes</a:t>
            </a:r>
            <a:endParaRPr b="1" sz="4400">
              <a:latin typeface="Times New Roman"/>
              <a:ea typeface="Times New Roman"/>
              <a:cs typeface="Times New Roman"/>
              <a:sym typeface="Times New Roman"/>
            </a:endParaRPr>
          </a:p>
          <a:p>
            <a:pPr indent="0" lvl="0" marL="0" rtl="0" algn="l">
              <a:spcBef>
                <a:spcPts val="1200"/>
              </a:spcBef>
              <a:spcAft>
                <a:spcPts val="0"/>
              </a:spcAft>
              <a:buNone/>
            </a:pPr>
            <a:r>
              <a:rPr lang="en-GB" sz="4400">
                <a:latin typeface="Times New Roman"/>
                <a:ea typeface="Times New Roman"/>
                <a:cs typeface="Times New Roman"/>
                <a:sym typeface="Times New Roman"/>
              </a:rPr>
              <a:t>Explore potential factors contributing to attendance variations.</a:t>
            </a:r>
            <a:endParaRPr sz="4400">
              <a:latin typeface="Times New Roman"/>
              <a:ea typeface="Times New Roman"/>
              <a:cs typeface="Times New Roman"/>
              <a:sym typeface="Times New Roman"/>
            </a:endParaRPr>
          </a:p>
          <a:p>
            <a:pPr indent="0" lvl="0" marL="0" rtl="0" algn="l">
              <a:spcBef>
                <a:spcPts val="1200"/>
              </a:spcBef>
              <a:spcAft>
                <a:spcPts val="0"/>
              </a:spcAft>
              <a:buNone/>
            </a:pPr>
            <a:r>
              <a:t/>
            </a:r>
            <a:endParaRPr sz="4400">
              <a:latin typeface="Times New Roman"/>
              <a:ea typeface="Times New Roman"/>
              <a:cs typeface="Times New Roman"/>
              <a:sym typeface="Times New Roman"/>
            </a:endParaRPr>
          </a:p>
          <a:p>
            <a:pPr indent="0" lvl="0" marL="0" rtl="0" algn="l">
              <a:spcBef>
                <a:spcPts val="1200"/>
              </a:spcBef>
              <a:spcAft>
                <a:spcPts val="0"/>
              </a:spcAft>
              <a:buNone/>
            </a:pPr>
            <a:r>
              <a:rPr b="1" lang="en-GB" sz="4400">
                <a:latin typeface="Times New Roman"/>
                <a:ea typeface="Times New Roman"/>
                <a:cs typeface="Times New Roman"/>
                <a:sym typeface="Times New Roman"/>
              </a:rPr>
              <a:t>3.Develop Data-Driven Insights:</a:t>
            </a:r>
            <a:endParaRPr b="1" sz="4400">
              <a:latin typeface="Times New Roman"/>
              <a:ea typeface="Times New Roman"/>
              <a:cs typeface="Times New Roman"/>
              <a:sym typeface="Times New Roman"/>
            </a:endParaRPr>
          </a:p>
          <a:p>
            <a:pPr indent="0" lvl="0" marL="0" rtl="0" algn="l">
              <a:spcBef>
                <a:spcPts val="1200"/>
              </a:spcBef>
              <a:spcAft>
                <a:spcPts val="0"/>
              </a:spcAft>
              <a:buNone/>
            </a:pPr>
            <a:r>
              <a:rPr lang="en-GB" sz="4400">
                <a:latin typeface="Times New Roman"/>
                <a:ea typeface="Times New Roman"/>
                <a:cs typeface="Times New Roman"/>
                <a:sym typeface="Times New Roman"/>
              </a:rPr>
              <a:t>          Extract meaningful conclusions from the attendance data to inform strategic decisions.</a:t>
            </a:r>
            <a:endParaRPr sz="4400">
              <a:latin typeface="Times New Roman"/>
              <a:ea typeface="Times New Roman"/>
              <a:cs typeface="Times New Roman"/>
              <a:sym typeface="Times New Roman"/>
            </a:endParaRPr>
          </a:p>
          <a:p>
            <a:pPr indent="0" lvl="0" marL="0" rtl="0" algn="l">
              <a:spcBef>
                <a:spcPts val="1200"/>
              </a:spcBef>
              <a:spcAft>
                <a:spcPts val="0"/>
              </a:spcAft>
              <a:buNone/>
            </a:pPr>
            <a:r>
              <a:t/>
            </a:r>
            <a:endParaRPr sz="4400">
              <a:latin typeface="Times New Roman"/>
              <a:ea typeface="Times New Roman"/>
              <a:cs typeface="Times New Roman"/>
              <a:sym typeface="Times New Roman"/>
            </a:endParaRPr>
          </a:p>
          <a:p>
            <a:pPr indent="0" lvl="0" marL="0" rtl="0" algn="l">
              <a:spcBef>
                <a:spcPts val="1200"/>
              </a:spcBef>
              <a:spcAft>
                <a:spcPts val="0"/>
              </a:spcAft>
              <a:buNone/>
            </a:pPr>
            <a:r>
              <a:rPr b="1" lang="en-GB" sz="4400">
                <a:latin typeface="Times New Roman"/>
                <a:ea typeface="Times New Roman"/>
                <a:cs typeface="Times New Roman"/>
                <a:sym typeface="Times New Roman"/>
              </a:rPr>
              <a:t>4.Enhance Workforce Engagement:</a:t>
            </a:r>
            <a:endParaRPr b="1" sz="4400">
              <a:latin typeface="Times New Roman"/>
              <a:ea typeface="Times New Roman"/>
              <a:cs typeface="Times New Roman"/>
              <a:sym typeface="Times New Roman"/>
            </a:endParaRPr>
          </a:p>
          <a:p>
            <a:pPr indent="0" lvl="0" marL="0" rtl="0" algn="l">
              <a:spcBef>
                <a:spcPts val="1200"/>
              </a:spcBef>
              <a:spcAft>
                <a:spcPts val="1200"/>
              </a:spcAft>
              <a:buNone/>
            </a:pPr>
            <a:r>
              <a:rPr lang="en-GB" sz="4400"/>
              <a:t>          Promote a culture of positive attendance and employee well-being.</a:t>
            </a:r>
            <a:endParaRPr sz="4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WHO ARE THE END USERS</a:t>
            </a:r>
            <a:endParaRPr b="1">
              <a:latin typeface="Times New Roman"/>
              <a:ea typeface="Times New Roman"/>
              <a:cs typeface="Times New Roman"/>
              <a:sym typeface="Times New Roman"/>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GB">
                <a:latin typeface="Times New Roman"/>
                <a:ea typeface="Times New Roman"/>
                <a:cs typeface="Times New Roman"/>
                <a:sym typeface="Times New Roman"/>
              </a:rPr>
              <a:t>End users are the individuals or groups who ultimately use or are intended to use a product, service, or system. They are the final consumers or beneficiaries of a product's functionality, often influencing design and development decisions. In various contexts, end users can include:</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1. **Consumers**: People who purchase and use products for personal use.</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2. **Employees**: Individuals using software or tools in a workplace setting.</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3. **Clients**: Organizations or individuals receiving services from providers.</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4. **Students**: Learners using educational tools or platforms.</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5. **Patients**: Individuals receiving healthcare services or using medical devices.</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1200"/>
              </a:spcAft>
              <a:buNone/>
            </a:pPr>
            <a:r>
              <a:rPr lang="en-GB">
                <a:latin typeface="Times New Roman"/>
                <a:ea typeface="Times New Roman"/>
                <a:cs typeface="Times New Roman"/>
                <a:sym typeface="Times New Roman"/>
              </a:rPr>
              <a:t>Understanding the needs and preferences of end users is crucial for creating effective and user-friendly products.</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OUR SOLUTION AND ITS VALUE PROPOSITION</a:t>
            </a:r>
            <a:r>
              <a:rPr lang="en-GB"/>
              <a:t> </a:t>
            </a:r>
            <a:endParaRPr/>
          </a:p>
        </p:txBody>
      </p:sp>
      <p:sp>
        <p:nvSpPr>
          <p:cNvPr id="91" name="Google Shape;91;p19"/>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900">
                <a:latin typeface="Times New Roman"/>
                <a:ea typeface="Times New Roman"/>
                <a:cs typeface="Times New Roman"/>
                <a:sym typeface="Times New Roman"/>
              </a:rPr>
              <a:t>Solution Overview:</a:t>
            </a:r>
            <a:endParaRPr b="1"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1.Data Consolidation: </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    Compile attendance data from various sources (time sheets, biometric systems, etc.) into a structured Excel file. Each employee's attendance details are recorded, such as check-in/check-out times, total hours worked, absenteeism, and overtime.</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2. Dynamic Excel Charts: </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           Use Excel’s charting capabilities to create dynamic visuals such as line graphs, bar charts, heat maps, and pie charts. These charts can show:</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   - Monthly, weekly, or daily attendance rates.</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   - Patterns of absenteeism and lateness. </a:t>
            </a:r>
            <a:endParaRPr sz="900">
              <a:latin typeface="Times New Roman"/>
              <a:ea typeface="Times New Roman"/>
              <a:cs typeface="Times New Roman"/>
              <a:sym typeface="Times New Roman"/>
            </a:endParaRPr>
          </a:p>
          <a:p>
            <a:pPr indent="0" lvl="0" marL="0" rtl="0" algn="l">
              <a:spcBef>
                <a:spcPts val="1200"/>
              </a:spcBef>
              <a:spcAft>
                <a:spcPts val="0"/>
              </a:spcAft>
              <a:buNone/>
            </a:pPr>
            <a:r>
              <a:rPr b="1" lang="en-GB" sz="900">
                <a:latin typeface="Times New Roman"/>
                <a:ea typeface="Times New Roman"/>
                <a:cs typeface="Times New Roman"/>
                <a:sym typeface="Times New Roman"/>
              </a:rPr>
              <a:t>Value Proposition</a:t>
            </a:r>
            <a:r>
              <a:rPr lang="en-GB" sz="900">
                <a:latin typeface="Times New Roman"/>
                <a:ea typeface="Times New Roman"/>
                <a:cs typeface="Times New Roman"/>
                <a:sym typeface="Times New Roman"/>
              </a:rPr>
              <a:t>:</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1. Improved Decision-Making: Managers and HR personnel can quickly identify attendance issues, such as habitual absenteeism or high turnover rates, and take appropriate action.</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2. Enhanced Productivity: </a:t>
            </a:r>
            <a:endParaRPr sz="900">
              <a:latin typeface="Times New Roman"/>
              <a:ea typeface="Times New Roman"/>
              <a:cs typeface="Times New Roman"/>
              <a:sym typeface="Times New Roman"/>
            </a:endParaRPr>
          </a:p>
          <a:p>
            <a:pPr indent="0" lvl="0" marL="0" rtl="0" algn="l">
              <a:spcBef>
                <a:spcPts val="1200"/>
              </a:spcBef>
              <a:spcAft>
                <a:spcPts val="1200"/>
              </a:spcAft>
              <a:buNone/>
            </a:pPr>
            <a:r>
              <a:rPr lang="en-GB" sz="900">
                <a:latin typeface="Times New Roman"/>
                <a:ea typeface="Times New Roman"/>
                <a:cs typeface="Times New Roman"/>
                <a:sym typeface="Times New Roman"/>
              </a:rPr>
              <a:t>      By understanding attendance patterns, organizations can optimize staffing, manage workloads effectively, and identify areas for process improvement. </a:t>
            </a:r>
            <a:endParaRPr sz="9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DATASET DESCRIPTION </a:t>
            </a:r>
            <a:endParaRPr b="1">
              <a:latin typeface="Times New Roman"/>
              <a:ea typeface="Times New Roman"/>
              <a:cs typeface="Times New Roman"/>
              <a:sym typeface="Times New Roman"/>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latin typeface="Times New Roman"/>
                <a:ea typeface="Times New Roman"/>
                <a:cs typeface="Times New Roman"/>
                <a:sym typeface="Times New Roman"/>
              </a:rPr>
              <a:t>Employee ID:</a:t>
            </a:r>
            <a:r>
              <a:rPr lang="en-GB">
                <a:latin typeface="Times New Roman"/>
                <a:ea typeface="Times New Roman"/>
                <a:cs typeface="Times New Roman"/>
                <a:sym typeface="Times New Roman"/>
              </a:rPr>
              <a:t> Unique identifier for each employee in the organisation </a:t>
            </a:r>
            <a:endParaRPr>
              <a:latin typeface="Times New Roman"/>
              <a:ea typeface="Times New Roman"/>
              <a:cs typeface="Times New Roman"/>
              <a:sym typeface="Times New Roman"/>
            </a:endParaRPr>
          </a:p>
          <a:p>
            <a:pPr indent="0" lvl="0" marL="0" rtl="0" algn="l">
              <a:spcBef>
                <a:spcPts val="1200"/>
              </a:spcBef>
              <a:spcAft>
                <a:spcPts val="0"/>
              </a:spcAft>
              <a:buNone/>
            </a:pPr>
            <a:r>
              <a:rPr b="1" lang="en-GB">
                <a:latin typeface="Times New Roman"/>
                <a:ea typeface="Times New Roman"/>
                <a:cs typeface="Times New Roman"/>
                <a:sym typeface="Times New Roman"/>
              </a:rPr>
              <a:t>First Name</a:t>
            </a:r>
            <a:r>
              <a:rPr lang="en-GB">
                <a:latin typeface="Times New Roman"/>
                <a:ea typeface="Times New Roman"/>
                <a:cs typeface="Times New Roman"/>
                <a:sym typeface="Times New Roman"/>
              </a:rPr>
              <a:t>: The first name of the employee.</a:t>
            </a:r>
            <a:endParaRPr>
              <a:latin typeface="Times New Roman"/>
              <a:ea typeface="Times New Roman"/>
              <a:cs typeface="Times New Roman"/>
              <a:sym typeface="Times New Roman"/>
            </a:endParaRPr>
          </a:p>
          <a:p>
            <a:pPr indent="0" lvl="0" marL="0" rtl="0" algn="l">
              <a:spcBef>
                <a:spcPts val="1200"/>
              </a:spcBef>
              <a:spcAft>
                <a:spcPts val="0"/>
              </a:spcAft>
              <a:buNone/>
            </a:pPr>
            <a:r>
              <a:rPr b="1" lang="en-GB">
                <a:latin typeface="Times New Roman"/>
                <a:ea typeface="Times New Roman"/>
                <a:cs typeface="Times New Roman"/>
                <a:sym typeface="Times New Roman"/>
              </a:rPr>
              <a:t>Gender</a:t>
            </a:r>
            <a:r>
              <a:rPr lang="en-GB">
                <a:latin typeface="Times New Roman"/>
                <a:ea typeface="Times New Roman"/>
                <a:cs typeface="Times New Roman"/>
                <a:sym typeface="Times New Roman"/>
              </a:rPr>
              <a:t>: A code representing the gender of the employee.</a:t>
            </a:r>
            <a:endParaRPr>
              <a:latin typeface="Times New Roman"/>
              <a:ea typeface="Times New Roman"/>
              <a:cs typeface="Times New Roman"/>
              <a:sym typeface="Times New Roman"/>
            </a:endParaRPr>
          </a:p>
          <a:p>
            <a:pPr indent="0" lvl="0" marL="0" rtl="0" algn="l">
              <a:spcBef>
                <a:spcPts val="1200"/>
              </a:spcBef>
              <a:spcAft>
                <a:spcPts val="0"/>
              </a:spcAft>
              <a:buNone/>
            </a:pPr>
            <a:r>
              <a:rPr b="1" lang="en-GB">
                <a:latin typeface="Times New Roman"/>
                <a:ea typeface="Times New Roman"/>
                <a:cs typeface="Times New Roman"/>
                <a:sym typeface="Times New Roman"/>
              </a:rPr>
              <a:t>Start date</a:t>
            </a:r>
            <a:r>
              <a:rPr lang="en-GB">
                <a:latin typeface="Times New Roman"/>
                <a:ea typeface="Times New Roman"/>
                <a:cs typeface="Times New Roman"/>
                <a:sym typeface="Times New Roman"/>
              </a:rPr>
              <a:t>: The employee joined date.</a:t>
            </a:r>
            <a:endParaRPr>
              <a:latin typeface="Times New Roman"/>
              <a:ea typeface="Times New Roman"/>
              <a:cs typeface="Times New Roman"/>
              <a:sym typeface="Times New Roman"/>
            </a:endParaRPr>
          </a:p>
          <a:p>
            <a:pPr indent="0" lvl="0" marL="0" rtl="0" algn="l">
              <a:spcBef>
                <a:spcPts val="1200"/>
              </a:spcBef>
              <a:spcAft>
                <a:spcPts val="0"/>
              </a:spcAft>
              <a:buNone/>
            </a:pPr>
            <a:r>
              <a:rPr b="1" lang="en-GB">
                <a:latin typeface="Times New Roman"/>
                <a:ea typeface="Times New Roman"/>
                <a:cs typeface="Times New Roman"/>
                <a:sym typeface="Times New Roman"/>
              </a:rPr>
              <a:t>Exit Date:T</a:t>
            </a:r>
            <a:r>
              <a:rPr lang="en-GB">
                <a:latin typeface="Times New Roman"/>
                <a:ea typeface="Times New Roman"/>
                <a:cs typeface="Times New Roman"/>
                <a:sym typeface="Times New Roman"/>
              </a:rPr>
              <a:t>he employee leaves and organisations date.</a:t>
            </a:r>
            <a:endParaRPr>
              <a:latin typeface="Times New Roman"/>
              <a:ea typeface="Times New Roman"/>
              <a:cs typeface="Times New Roman"/>
              <a:sym typeface="Times New Roman"/>
            </a:endParaRPr>
          </a:p>
          <a:p>
            <a:pPr indent="0" lvl="0" marL="0" rtl="0" algn="l">
              <a:spcBef>
                <a:spcPts val="1200"/>
              </a:spcBef>
              <a:spcAft>
                <a:spcPts val="1200"/>
              </a:spcAft>
              <a:buNone/>
            </a:pPr>
            <a:r>
              <a:rPr b="1" lang="en-GB">
                <a:latin typeface="Times New Roman"/>
                <a:ea typeface="Times New Roman"/>
                <a:cs typeface="Times New Roman"/>
                <a:sym typeface="Times New Roman"/>
              </a:rPr>
              <a:t>Employee status:</a:t>
            </a:r>
            <a:r>
              <a:rPr lang="en-GB">
                <a:latin typeface="Times New Roman"/>
                <a:ea typeface="Times New Roman"/>
                <a:cs typeface="Times New Roman"/>
                <a:sym typeface="Times New Roman"/>
              </a:rPr>
              <a:t>The legal relationship between an employee and their employer</a:t>
            </a:r>
            <a:r>
              <a:rPr lang="en-GB"/>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THE “WOW” IN OUR SOLUTION</a:t>
            </a:r>
            <a:r>
              <a:rPr lang="en-GB"/>
              <a:t> </a:t>
            </a:r>
            <a:endParaRPr/>
          </a:p>
        </p:txBody>
      </p:sp>
      <p:sp>
        <p:nvSpPr>
          <p:cNvPr id="103" name="Google Shape;103;p21"/>
          <p:cNvSpPr txBox="1"/>
          <p:nvPr/>
        </p:nvSpPr>
        <p:spPr>
          <a:xfrm>
            <a:off x="97525" y="842275"/>
            <a:ext cx="8520600" cy="462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Times New Roman"/>
                <a:ea typeface="Times New Roman"/>
                <a:cs typeface="Times New Roman"/>
                <a:sym typeface="Times New Roman"/>
              </a:rPr>
              <a:t>1.Dynamic Dashboards</a:t>
            </a:r>
            <a:endParaRPr b="1">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Interactive Pivot Tables: Use PivotTables connected to slicers (filters) for an interactive experience. Users can filter by department, time period, or employee, and the charts update automatically.</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Conditional Formatting: Highlight specific trends or deviations directly in the charts, like showing late arrivals or frequent absences in different colors.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2. </a:t>
            </a:r>
            <a:r>
              <a:rPr b="1" lang="en-GB">
                <a:latin typeface="Times New Roman"/>
                <a:ea typeface="Times New Roman"/>
                <a:cs typeface="Times New Roman"/>
                <a:sym typeface="Times New Roman"/>
              </a:rPr>
              <a:t>Creative Use of Chart Types:</a:t>
            </a:r>
            <a:endParaRPr b="1">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Heatmaps: A heatmap can show attendance trends over time, with varying colors representing different attendance levels (e.g., dark colors for high attendance, light colors for low attendance). </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Sparkline Charts: Incorporate sparklines in the cells next to employee names to show attendance trends at a glance.</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Gantt Charts: Display attendance data over time, showing the exact days employees were present or absent.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3. </a:t>
            </a:r>
            <a:r>
              <a:rPr b="1" lang="en-GB">
                <a:latin typeface="Times New Roman"/>
                <a:ea typeface="Times New Roman"/>
                <a:cs typeface="Times New Roman"/>
                <a:sym typeface="Times New Roman"/>
              </a:rPr>
              <a:t>Custom Graphical Elements:</a:t>
            </a:r>
            <a:endParaRPr b="1">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Custom Icons: Use custom icons or emojis within the chart to represent various types of absences (e.g., sick days, vacation).</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Data Bars: Add data bars to cells or charts, visually representing attendance levels within the context of total available working days.</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