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62" r:id="rId3"/>
    <p:sldId id="256" r:id="rId4"/>
    <p:sldId id="259" r:id="rId5"/>
    <p:sldId id="257"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0A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68" d="100"/>
          <a:sy n="68" d="100"/>
        </p:scale>
        <p:origin x="9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2FC4-AAD3-480E-B873-192B90AEE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FF099C-A2AB-451E-AE17-EF11953A6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F6C06E-B15B-4776-91A4-2050FDE861EA}"/>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5071A7AD-C961-4141-9108-DC9B8C67F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7A867-C044-49EC-88A2-D3BD81D726FE}"/>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211358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AB1E-6238-4BD1-AFC6-7E20B3FE71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4BD4D-B628-4989-9ABF-2519617069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0F462-8081-4D0A-807D-BCD4080A2A49}"/>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4620363F-DFCE-4644-9833-ACED6F469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D423B-0D48-4C15-8A76-73CB6744BA81}"/>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367269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D90E4-7145-4418-93CE-96B385AAA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2D96D-B847-4A43-A124-073D49C7FD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4A67D-E456-440C-A590-C00044E95353}"/>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9AFD233B-7BE3-4EEB-978E-E9C41CB4F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21FFB-586F-4694-9743-3E7FD0F0C899}"/>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20842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94C9-BEFC-4112-AB2C-BC03BF55E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A4A6D-9716-4A8C-ACFF-BE58BD1ECD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40D6-1C2C-4B2A-A070-968D08FE0595}"/>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1C63176F-D601-4F0A-97F5-214BEE9BD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21C5E-7FBD-4D55-AA13-B659FFA8AAAA}"/>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220938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A64F-2560-48C9-84BE-84A4CEAB8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F1804-EF8E-4242-8B80-3EF529B43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97501E-0B83-4640-BF2D-328479C68998}"/>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ABB574A2-9D7E-49A2-BF8C-1AAF74BB7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34E64-B823-4A7C-B5B5-6EE588599FAD}"/>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308751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2172-E5FE-4889-895A-A282198770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8D3F0-8E66-4F20-BB86-5CBBFAE4A0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D386F5-F021-4A54-AD9A-CB7C7DAA73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EC934-7FA7-433E-ABAC-9AEDCC035D27}"/>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6" name="Footer Placeholder 5">
            <a:extLst>
              <a:ext uri="{FF2B5EF4-FFF2-40B4-BE49-F238E27FC236}">
                <a16:creationId xmlns:a16="http://schemas.microsoft.com/office/drawing/2014/main" id="{4A07378D-4B2B-4686-B7B5-3AD6FFE50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2C20E-5076-4A22-B225-87582CC5AEDC}"/>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172181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D1F7-E926-4516-BFAE-4B3BDCCC5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6D269B-A1E6-4411-ACDB-E3BBFC6E0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5C42AE-1987-490F-9B0C-8B456722FA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65E16-6759-4ADE-A617-52096DDE3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153B9E-C7F2-452B-9C5F-415D328562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8AB4A-EEAD-49C5-9C2D-1B560C5B4BC6}"/>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8" name="Footer Placeholder 7">
            <a:extLst>
              <a:ext uri="{FF2B5EF4-FFF2-40B4-BE49-F238E27FC236}">
                <a16:creationId xmlns:a16="http://schemas.microsoft.com/office/drawing/2014/main" id="{B7069FC0-804B-44DF-9ED0-72008C50D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3608F-78A9-4517-8AEC-DC83B1295C58}"/>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42547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AD1E-E2A3-4980-8ED2-F06AF1F9A5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0AF54-A73F-42EA-8AF4-CBE690A221C5}"/>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4" name="Footer Placeholder 3">
            <a:extLst>
              <a:ext uri="{FF2B5EF4-FFF2-40B4-BE49-F238E27FC236}">
                <a16:creationId xmlns:a16="http://schemas.microsoft.com/office/drawing/2014/main" id="{0816AB08-020E-40C6-BFC8-BB6DE6FAD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9C4989-6DDB-4348-83B6-73F58FEA26C1}"/>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27530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9BBB1-0508-426A-8F2F-4B9C781DF5F5}"/>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3" name="Footer Placeholder 2">
            <a:extLst>
              <a:ext uri="{FF2B5EF4-FFF2-40B4-BE49-F238E27FC236}">
                <a16:creationId xmlns:a16="http://schemas.microsoft.com/office/drawing/2014/main" id="{727F5B3C-2323-4391-B6E3-663C91EF1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2F94D-C672-4F83-AD9C-349122E51ACD}"/>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158538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6AF8-9448-4E9F-9D06-9DEEB431D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6D0AD-3AD5-40CE-9058-C94540A20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90728-2EA7-4650-A78C-A67C01169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21955-0709-4543-BDAE-F24D74EC14A7}"/>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6" name="Footer Placeholder 5">
            <a:extLst>
              <a:ext uri="{FF2B5EF4-FFF2-40B4-BE49-F238E27FC236}">
                <a16:creationId xmlns:a16="http://schemas.microsoft.com/office/drawing/2014/main" id="{33DC17D1-4EAC-4E42-9AA4-0FE33F626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CBD8E-816B-4914-873F-BDB0472A9F82}"/>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428138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D15F-7B3E-4F79-B817-123436A55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ACC06B-D79E-4224-9E6F-072BC36A1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12943B-4742-4157-A092-B36761000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705FBE-88EF-4EE2-8D9F-140D85FDC359}"/>
              </a:ext>
            </a:extLst>
          </p:cNvPr>
          <p:cNvSpPr>
            <a:spLocks noGrp="1"/>
          </p:cNvSpPr>
          <p:nvPr>
            <p:ph type="dt" sz="half" idx="10"/>
          </p:nvPr>
        </p:nvSpPr>
        <p:spPr/>
        <p:txBody>
          <a:bodyPr/>
          <a:lstStyle/>
          <a:p>
            <a:fld id="{067F0D3B-1273-443A-923F-2D89C2B30020}" type="datetimeFigureOut">
              <a:rPr lang="en-US" smtClean="0"/>
              <a:t>4/12/2023</a:t>
            </a:fld>
            <a:endParaRPr lang="en-US"/>
          </a:p>
        </p:txBody>
      </p:sp>
      <p:sp>
        <p:nvSpPr>
          <p:cNvPr id="6" name="Footer Placeholder 5">
            <a:extLst>
              <a:ext uri="{FF2B5EF4-FFF2-40B4-BE49-F238E27FC236}">
                <a16:creationId xmlns:a16="http://schemas.microsoft.com/office/drawing/2014/main" id="{E5F0AFE0-DB9C-4C16-B0C6-7EC6FE61A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6255D-A481-412C-8634-7FC420D1E528}"/>
              </a:ext>
            </a:extLst>
          </p:cNvPr>
          <p:cNvSpPr>
            <a:spLocks noGrp="1"/>
          </p:cNvSpPr>
          <p:nvPr>
            <p:ph type="sldNum" sz="quarter" idx="12"/>
          </p:nvPr>
        </p:nvSpPr>
        <p:spPr/>
        <p:txBody>
          <a:bodyPr/>
          <a:lstStyle/>
          <a:p>
            <a:fld id="{C00F9DAC-14FA-4ADA-A18A-3F49F4D31FEE}" type="slidenum">
              <a:rPr lang="en-US" smtClean="0"/>
              <a:t>‹#›</a:t>
            </a:fld>
            <a:endParaRPr lang="en-US"/>
          </a:p>
        </p:txBody>
      </p:sp>
    </p:spTree>
    <p:extLst>
      <p:ext uri="{BB962C8B-B14F-4D97-AF65-F5344CB8AC3E}">
        <p14:creationId xmlns:p14="http://schemas.microsoft.com/office/powerpoint/2010/main" val="188841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9AC0F-A30B-4DD3-BC1B-AE3BAAD928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F0494B-D36F-46E2-9ACE-96D34C042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D8AAB-6761-4055-A114-6F8616872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F0D3B-1273-443A-923F-2D89C2B30020}" type="datetimeFigureOut">
              <a:rPr lang="en-US" smtClean="0"/>
              <a:t>4/12/2023</a:t>
            </a:fld>
            <a:endParaRPr lang="en-US"/>
          </a:p>
        </p:txBody>
      </p:sp>
      <p:sp>
        <p:nvSpPr>
          <p:cNvPr id="5" name="Footer Placeholder 4">
            <a:extLst>
              <a:ext uri="{FF2B5EF4-FFF2-40B4-BE49-F238E27FC236}">
                <a16:creationId xmlns:a16="http://schemas.microsoft.com/office/drawing/2014/main" id="{7C064123-0EA8-4331-8F62-801DBDFD4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3EE46-860E-44EE-AE65-2108FCD77C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F9DAC-14FA-4ADA-A18A-3F49F4D31FEE}" type="slidenum">
              <a:rPr lang="en-US" smtClean="0"/>
              <a:t>‹#›</a:t>
            </a:fld>
            <a:endParaRPr lang="en-US"/>
          </a:p>
        </p:txBody>
      </p:sp>
    </p:spTree>
    <p:extLst>
      <p:ext uri="{BB962C8B-B14F-4D97-AF65-F5344CB8AC3E}">
        <p14:creationId xmlns:p14="http://schemas.microsoft.com/office/powerpoint/2010/main" val="3496806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914399" y="4783015"/>
            <a:ext cx="9144000" cy="2926438"/>
          </a:xfrm>
        </p:spPr>
        <p:txBody>
          <a:bodyPr>
            <a:normAutofit fontScale="90000"/>
          </a:bodyPr>
          <a:lstStyle/>
          <a:p>
            <a:pPr marL="457200" indent="-457200">
              <a:buFont typeface="Wingdings" panose="05000000000000000000" pitchFamily="2" charset="2"/>
              <a:buChar char="§"/>
            </a:pPr>
            <a:r>
              <a:rPr lang="en-IN" sz="3300" b="1" i="1" dirty="0">
                <a:solidFill>
                  <a:schemeClr val="accent4"/>
                </a:solidFill>
                <a:latin typeface="Caladea" panose="02040503050406030204" pitchFamily="18" charset="0"/>
              </a:rPr>
              <a:t>RAJESHWARI VEDACHALAM GOVT. ARTS COLLEGE</a:t>
            </a:r>
            <a:br>
              <a:rPr lang="en-IN" sz="3300" b="1" i="1" dirty="0">
                <a:solidFill>
                  <a:schemeClr val="accent4"/>
                </a:solidFill>
                <a:latin typeface="Caladea" panose="02040503050406030204" pitchFamily="18" charset="0"/>
              </a:rPr>
            </a:br>
            <a:br>
              <a:rPr lang="en-IN" sz="3300" b="1" i="1" dirty="0">
                <a:solidFill>
                  <a:schemeClr val="accent4"/>
                </a:solidFill>
                <a:latin typeface="Caladea" panose="02040503050406030204" pitchFamily="18" charset="0"/>
              </a:rPr>
            </a:br>
            <a:r>
              <a:rPr lang="en-IN" sz="3200" b="1" i="1" dirty="0">
                <a:solidFill>
                  <a:schemeClr val="tx1">
                    <a:lumMod val="50000"/>
                    <a:lumOff val="50000"/>
                  </a:schemeClr>
                </a:solidFill>
                <a:latin typeface="Caladea" panose="02040503050406030204" pitchFamily="18" charset="0"/>
              </a:rPr>
              <a:t> </a:t>
            </a:r>
            <a:r>
              <a:rPr lang="en-IN" sz="3200" i="1" dirty="0">
                <a:solidFill>
                  <a:srgbClr val="FFFF00"/>
                </a:solidFill>
                <a:latin typeface="Caladea" panose="02040503050406030204" pitchFamily="18" charset="0"/>
              </a:rPr>
              <a:t>DEPARTMENT OF COMPUTER APPLICATION</a:t>
            </a:r>
            <a:br>
              <a:rPr lang="en-IN" sz="3200" i="1" dirty="0">
                <a:solidFill>
                  <a:srgbClr val="FFFF00"/>
                </a:solidFill>
                <a:latin typeface="Caladea" panose="02040503050406030204" pitchFamily="18" charset="0"/>
              </a:rPr>
            </a:br>
            <a:br>
              <a:rPr lang="en-IN" sz="3200" i="1" dirty="0">
                <a:solidFill>
                  <a:srgbClr val="FFFF00"/>
                </a:solidFill>
                <a:latin typeface="Caladea" panose="02040503050406030204" pitchFamily="18" charset="0"/>
              </a:rPr>
            </a:br>
            <a:r>
              <a:rPr lang="en-IN" sz="3200" i="1" dirty="0">
                <a:solidFill>
                  <a:srgbClr val="FFFF00"/>
                </a:solidFill>
                <a:latin typeface="Caladea" panose="02040503050406030204" pitchFamily="18" charset="0"/>
              </a:rPr>
              <a:t>PROJECT NAME : </a:t>
            </a:r>
            <a:r>
              <a:rPr lang="en-US" sz="3200" i="1" dirty="0">
                <a:solidFill>
                  <a:srgbClr val="FFFF00"/>
                </a:solidFill>
                <a:latin typeface="Caladea" panose="02040503050406030204" pitchFamily="18" charset="0"/>
              </a:rPr>
              <a:t>Optimizing Flight Booking</a:t>
            </a:r>
            <a:br>
              <a:rPr lang="en-US" sz="3200" i="1" dirty="0">
                <a:solidFill>
                  <a:srgbClr val="FFFF00"/>
                </a:solidFill>
                <a:latin typeface="Caladea" panose="02040503050406030204" pitchFamily="18" charset="0"/>
              </a:rPr>
            </a:br>
            <a:r>
              <a:rPr lang="en-US" sz="3200" i="1" dirty="0">
                <a:solidFill>
                  <a:srgbClr val="FFFF00"/>
                </a:solidFill>
                <a:latin typeface="Caladea" panose="02040503050406030204" pitchFamily="18" charset="0"/>
              </a:rPr>
              <a:t>                        Decisions through Machine learning   Price Predictions.</a:t>
            </a:r>
            <a:br>
              <a:rPr lang="en-US" sz="3200" i="1" dirty="0">
                <a:solidFill>
                  <a:srgbClr val="FFFF00"/>
                </a:solidFill>
                <a:latin typeface="Caladea" panose="02040503050406030204" pitchFamily="18" charset="0"/>
              </a:rPr>
            </a:br>
            <a:br>
              <a:rPr lang="en-US" sz="3200" b="1" i="1" dirty="0">
                <a:solidFill>
                  <a:srgbClr val="FFFF00"/>
                </a:solidFill>
                <a:latin typeface="Caladea" panose="02040503050406030204" pitchFamily="18" charset="0"/>
              </a:rPr>
            </a:br>
            <a:r>
              <a:rPr lang="en-US" sz="3200" i="1" dirty="0">
                <a:solidFill>
                  <a:srgbClr val="FFFF00"/>
                </a:solidFill>
                <a:latin typeface="Caladea" panose="02040503050406030204" pitchFamily="18" charset="0"/>
              </a:rPr>
              <a:t>TEAM MEMBERS NAMES </a:t>
            </a:r>
            <a:br>
              <a:rPr lang="en-US" sz="3200" b="1" i="1" dirty="0">
                <a:solidFill>
                  <a:srgbClr val="FFFF00"/>
                </a:solidFill>
                <a:latin typeface="Caladea" panose="02040503050406030204" pitchFamily="18" charset="0"/>
              </a:rPr>
            </a:br>
            <a:br>
              <a:rPr lang="en-US" sz="3200" b="1" i="1" dirty="0">
                <a:solidFill>
                  <a:srgbClr val="FFFF00"/>
                </a:solidFill>
                <a:latin typeface="Caladea" panose="02040503050406030204" pitchFamily="18" charset="0"/>
              </a:rPr>
            </a:br>
            <a:r>
              <a:rPr lang="en-US" sz="3200" i="1" dirty="0">
                <a:solidFill>
                  <a:srgbClr val="FFFF00"/>
                </a:solidFill>
                <a:latin typeface="Caladea" panose="02040503050406030204" pitchFamily="18" charset="0"/>
              </a:rPr>
              <a:t> TEAM LEADER- </a:t>
            </a:r>
            <a:r>
              <a:rPr lang="en-US" sz="3200" i="1" dirty="0">
                <a:solidFill>
                  <a:schemeClr val="bg1">
                    <a:lumMod val="95000"/>
                  </a:schemeClr>
                </a:solidFill>
                <a:latin typeface="Caladea" panose="02040503050406030204" pitchFamily="18" charset="0"/>
              </a:rPr>
              <a:t>R. Preethi</a:t>
            </a:r>
            <a:br>
              <a:rPr lang="en-US" sz="3200" i="1" dirty="0">
                <a:solidFill>
                  <a:schemeClr val="bg1">
                    <a:lumMod val="95000"/>
                  </a:schemeClr>
                </a:solidFill>
                <a:latin typeface="Caladea" panose="02040503050406030204" pitchFamily="18" charset="0"/>
              </a:rPr>
            </a:br>
            <a:br>
              <a:rPr lang="en-US" sz="3200" i="1" dirty="0">
                <a:solidFill>
                  <a:schemeClr val="bg1">
                    <a:lumMod val="95000"/>
                  </a:schemeClr>
                </a:solidFill>
                <a:latin typeface="Caladea" panose="02040503050406030204" pitchFamily="18" charset="0"/>
              </a:rPr>
            </a:br>
            <a:r>
              <a:rPr lang="en-US" sz="3200" i="1" dirty="0">
                <a:solidFill>
                  <a:schemeClr val="bg1">
                    <a:lumMod val="95000"/>
                  </a:schemeClr>
                </a:solidFill>
                <a:latin typeface="Caladea" panose="02040503050406030204" pitchFamily="18" charset="0"/>
              </a:rPr>
              <a:t> K . </a:t>
            </a:r>
            <a:r>
              <a:rPr lang="en-US" sz="3200" i="1" dirty="0" err="1">
                <a:solidFill>
                  <a:schemeClr val="bg1">
                    <a:lumMod val="95000"/>
                  </a:schemeClr>
                </a:solidFill>
                <a:latin typeface="Caladea" panose="02040503050406030204" pitchFamily="18" charset="0"/>
              </a:rPr>
              <a:t>Rithika</a:t>
            </a:r>
            <a:br>
              <a:rPr lang="en-US" sz="3200" i="1" dirty="0">
                <a:solidFill>
                  <a:schemeClr val="bg1">
                    <a:lumMod val="95000"/>
                  </a:schemeClr>
                </a:solidFill>
                <a:latin typeface="Caladea" panose="02040503050406030204" pitchFamily="18" charset="0"/>
              </a:rPr>
            </a:br>
            <a:br>
              <a:rPr lang="en-US" sz="3200" i="1" dirty="0">
                <a:solidFill>
                  <a:schemeClr val="bg1">
                    <a:lumMod val="95000"/>
                  </a:schemeClr>
                </a:solidFill>
                <a:latin typeface="Caladea" panose="02040503050406030204" pitchFamily="18" charset="0"/>
              </a:rPr>
            </a:br>
            <a:r>
              <a:rPr lang="en-US" sz="3200" i="1" dirty="0">
                <a:solidFill>
                  <a:schemeClr val="bg1">
                    <a:lumMod val="95000"/>
                  </a:schemeClr>
                </a:solidFill>
                <a:latin typeface="Caladea" panose="02040503050406030204" pitchFamily="18" charset="0"/>
              </a:rPr>
              <a:t> E . Swetha</a:t>
            </a:r>
            <a:br>
              <a:rPr lang="en-US" sz="3200" i="1" dirty="0">
                <a:solidFill>
                  <a:schemeClr val="bg1">
                    <a:lumMod val="95000"/>
                  </a:schemeClr>
                </a:solidFill>
                <a:latin typeface="Caladea" panose="02040503050406030204" pitchFamily="18" charset="0"/>
              </a:rPr>
            </a:br>
            <a:br>
              <a:rPr lang="en-US" sz="3200" i="1" dirty="0">
                <a:solidFill>
                  <a:schemeClr val="bg1">
                    <a:lumMod val="95000"/>
                  </a:schemeClr>
                </a:solidFill>
                <a:latin typeface="Caladea" panose="02040503050406030204" pitchFamily="18" charset="0"/>
              </a:rPr>
            </a:br>
            <a:r>
              <a:rPr lang="en-US" sz="3200" i="1" dirty="0">
                <a:solidFill>
                  <a:schemeClr val="bg1">
                    <a:lumMod val="95000"/>
                  </a:schemeClr>
                </a:solidFill>
                <a:latin typeface="Caladea" panose="02040503050406030204" pitchFamily="18" charset="0"/>
              </a:rPr>
              <a:t>S . </a:t>
            </a:r>
            <a:r>
              <a:rPr lang="en-US" sz="3200" i="1" dirty="0" err="1">
                <a:solidFill>
                  <a:schemeClr val="bg1">
                    <a:lumMod val="95000"/>
                  </a:schemeClr>
                </a:solidFill>
                <a:latin typeface="Caladea" panose="02040503050406030204" pitchFamily="18" charset="0"/>
              </a:rPr>
              <a:t>Abirami</a:t>
            </a:r>
            <a:br>
              <a:rPr lang="en-US" sz="3200" i="1" dirty="0">
                <a:solidFill>
                  <a:srgbClr val="FF0000"/>
                </a:solidFill>
                <a:latin typeface="Caladea" panose="02040503050406030204" pitchFamily="18" charset="0"/>
              </a:rPr>
            </a:br>
            <a:br>
              <a:rPr lang="en-IN" sz="3200" b="1" i="1" dirty="0">
                <a:latin typeface="Caladea" panose="02040503050406030204" pitchFamily="18" charset="0"/>
              </a:rPr>
            </a:br>
            <a:endParaRPr lang="en-US" sz="3200" b="1" i="1" dirty="0">
              <a:latin typeface="Caladea" panose="02040503050406030204" pitchFamily="18" charset="0"/>
            </a:endParaRPr>
          </a:p>
        </p:txBody>
      </p:sp>
    </p:spTree>
    <p:extLst>
      <p:ext uri="{BB962C8B-B14F-4D97-AF65-F5344CB8AC3E}">
        <p14:creationId xmlns:p14="http://schemas.microsoft.com/office/powerpoint/2010/main" val="294123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1758870" y="822960"/>
            <a:ext cx="9144000" cy="1203638"/>
          </a:xfrm>
        </p:spPr>
        <p:txBody>
          <a:bodyPr>
            <a:normAutofit fontScale="90000"/>
          </a:bodyPr>
          <a:lstStyle/>
          <a:p>
            <a:r>
              <a:rPr lang="en-IN" sz="3600" b="1" dirty="0">
                <a:solidFill>
                  <a:srgbClr val="FFFF00"/>
                </a:solidFill>
              </a:rPr>
              <a:t>Optimizing Flight Booking Decisions through Machine learning Price Predictions</a:t>
            </a:r>
            <a:br>
              <a:rPr lang="en-IN" sz="3600" b="1" dirty="0">
                <a:solidFill>
                  <a:srgbClr val="FFFF00"/>
                </a:solidFill>
              </a:rPr>
            </a:br>
            <a:r>
              <a:rPr lang="en-IN" sz="3600" b="1" dirty="0">
                <a:solidFill>
                  <a:srgbClr val="FFFF00"/>
                </a:solidFill>
              </a:rPr>
              <a:t>INDRODUCTION:</a:t>
            </a:r>
            <a:endParaRPr lang="en-US" sz="3600" b="1" dirty="0">
              <a:solidFill>
                <a:srgbClr val="FFFF00"/>
              </a:solidFill>
            </a:endParaRPr>
          </a:p>
        </p:txBody>
      </p:sp>
      <p:pic>
        <p:nvPicPr>
          <p:cNvPr id="5" name="Picture 4">
            <a:extLst>
              <a:ext uri="{FF2B5EF4-FFF2-40B4-BE49-F238E27FC236}">
                <a16:creationId xmlns:a16="http://schemas.microsoft.com/office/drawing/2014/main" id="{0EB81ADA-758C-4CDB-9524-4709619A0937}"/>
              </a:ext>
            </a:extLst>
          </p:cNvPr>
          <p:cNvPicPr>
            <a:picLocks noChangeAspect="1"/>
          </p:cNvPicPr>
          <p:nvPr/>
        </p:nvPicPr>
        <p:blipFill>
          <a:blip r:embed="rId2"/>
          <a:stretch>
            <a:fillRect/>
          </a:stretch>
        </p:blipFill>
        <p:spPr>
          <a:xfrm>
            <a:off x="689011" y="2289517"/>
            <a:ext cx="11039061" cy="4223825"/>
          </a:xfrm>
          <a:prstGeom prst="rect">
            <a:avLst/>
          </a:prstGeom>
        </p:spPr>
      </p:pic>
    </p:spTree>
    <p:extLst>
      <p:ext uri="{BB962C8B-B14F-4D97-AF65-F5344CB8AC3E}">
        <p14:creationId xmlns:p14="http://schemas.microsoft.com/office/powerpoint/2010/main" val="206404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1524000" y="-389834"/>
            <a:ext cx="9144000" cy="2387600"/>
          </a:xfrm>
        </p:spPr>
        <p:txBody>
          <a:bodyPr>
            <a:normAutofit/>
          </a:bodyPr>
          <a:lstStyle/>
          <a:p>
            <a:pPr algn="l"/>
            <a:r>
              <a:rPr lang="en-IN" sz="3600" b="1" dirty="0">
                <a:solidFill>
                  <a:srgbClr val="FFFF00"/>
                </a:solidFill>
              </a:rPr>
              <a:t>Empathy Map :</a:t>
            </a:r>
            <a:br>
              <a:rPr lang="en-IN" sz="4000" b="1" dirty="0">
                <a:solidFill>
                  <a:schemeClr val="accent1">
                    <a:lumMod val="50000"/>
                  </a:schemeClr>
                </a:solidFill>
              </a:rPr>
            </a:br>
            <a:br>
              <a:rPr lang="en-IN" sz="4000" b="1" dirty="0">
                <a:solidFill>
                  <a:schemeClr val="accent1">
                    <a:lumMod val="50000"/>
                  </a:schemeClr>
                </a:solidFill>
              </a:rPr>
            </a:br>
            <a:r>
              <a:rPr lang="en-IN" sz="2200" dirty="0">
                <a:solidFill>
                  <a:schemeClr val="bg1"/>
                </a:solidFill>
              </a:rPr>
              <a:t>we explain in the empathy map, how the customer will think ,says feels and does about the project like this,</a:t>
            </a:r>
            <a:endParaRPr lang="en-US" sz="2200" dirty="0">
              <a:solidFill>
                <a:schemeClr val="bg1"/>
              </a:solidFill>
            </a:endParaRPr>
          </a:p>
        </p:txBody>
      </p:sp>
      <p:pic>
        <p:nvPicPr>
          <p:cNvPr id="5" name="Picture 4">
            <a:extLst>
              <a:ext uri="{FF2B5EF4-FFF2-40B4-BE49-F238E27FC236}">
                <a16:creationId xmlns:a16="http://schemas.microsoft.com/office/drawing/2014/main" id="{A68D6CA4-6045-48B3-94E4-E9FC0717B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69" y="1997766"/>
            <a:ext cx="10059056" cy="4789475"/>
          </a:xfrm>
          <a:prstGeom prst="rect">
            <a:avLst/>
          </a:prstGeom>
        </p:spPr>
      </p:pic>
    </p:spTree>
    <p:extLst>
      <p:ext uri="{BB962C8B-B14F-4D97-AF65-F5344CB8AC3E}">
        <p14:creationId xmlns:p14="http://schemas.microsoft.com/office/powerpoint/2010/main" val="131474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1595492" y="4355375"/>
            <a:ext cx="9001016" cy="2387600"/>
          </a:xfrm>
        </p:spPr>
        <p:txBody>
          <a:bodyPr>
            <a:normAutofit fontScale="90000"/>
          </a:bodyPr>
          <a:lstStyle/>
          <a:p>
            <a:pPr algn="l"/>
            <a:br>
              <a:rPr lang="en-IN" sz="3200" b="1" dirty="0">
                <a:solidFill>
                  <a:schemeClr val="accent1">
                    <a:lumMod val="50000"/>
                  </a:schemeClr>
                </a:solidFill>
              </a:rPr>
            </a:br>
            <a:r>
              <a:rPr lang="en-IN" sz="2700" b="1" dirty="0">
                <a:solidFill>
                  <a:srgbClr val="FFFF00"/>
                </a:solidFill>
              </a:rPr>
              <a:t>DATA PREPARATION</a:t>
            </a:r>
            <a:br>
              <a:rPr lang="en-IN" sz="2700" b="1" dirty="0">
                <a:solidFill>
                  <a:schemeClr val="accent1">
                    <a:lumMod val="50000"/>
                  </a:schemeClr>
                </a:solidFill>
              </a:rPr>
            </a:br>
            <a:br>
              <a:rPr lang="en-IN" sz="2700" b="1" dirty="0">
                <a:solidFill>
                  <a:schemeClr val="accent1">
                    <a:lumMod val="50000"/>
                  </a:schemeClr>
                </a:solidFill>
              </a:rPr>
            </a:br>
            <a:r>
              <a:rPr lang="en-IN" sz="2700" b="1" dirty="0">
                <a:solidFill>
                  <a:srgbClr val="92D050"/>
                </a:solidFill>
              </a:rPr>
              <a:t>1.DATA USED</a:t>
            </a:r>
            <a:br>
              <a:rPr lang="en-IN" sz="2700" b="1" dirty="0">
                <a:solidFill>
                  <a:schemeClr val="accent1">
                    <a:lumMod val="50000"/>
                  </a:schemeClr>
                </a:solidFill>
              </a:rPr>
            </a:br>
            <a:br>
              <a:rPr lang="en-IN" sz="2700" dirty="0"/>
            </a:br>
            <a:r>
              <a:rPr lang="en-IN" sz="2700" dirty="0">
                <a:solidFill>
                  <a:schemeClr val="bg1"/>
                </a:solidFill>
              </a:rPr>
              <a:t>Data was used from Kaggle which is a freely</a:t>
            </a:r>
            <a:br>
              <a:rPr lang="en-IN" sz="2700" dirty="0">
                <a:solidFill>
                  <a:schemeClr val="bg1"/>
                </a:solidFill>
              </a:rPr>
            </a:br>
            <a:r>
              <a:rPr lang="en-IN" sz="2700" dirty="0">
                <a:solidFill>
                  <a:schemeClr val="bg1"/>
                </a:solidFill>
              </a:rPr>
              <a:t>available platform for data scientists</a:t>
            </a:r>
            <a:br>
              <a:rPr lang="en-IN" sz="2700" dirty="0">
                <a:solidFill>
                  <a:schemeClr val="bg1"/>
                </a:solidFill>
              </a:rPr>
            </a:br>
            <a:r>
              <a:rPr lang="en-IN" sz="2700" dirty="0">
                <a:solidFill>
                  <a:schemeClr val="bg1"/>
                </a:solidFill>
              </a:rPr>
              <a:t>and machine learning enthusiasts.</a:t>
            </a:r>
            <a:br>
              <a:rPr lang="en-IN" sz="2700" dirty="0">
                <a:solidFill>
                  <a:schemeClr val="bg1"/>
                </a:solidFill>
              </a:rPr>
            </a:br>
            <a:br>
              <a:rPr lang="en-IN" sz="2700" dirty="0">
                <a:solidFill>
                  <a:schemeClr val="bg1"/>
                </a:solidFill>
              </a:rPr>
            </a:br>
            <a:r>
              <a:rPr lang="en-IN" sz="2700" b="1" dirty="0">
                <a:solidFill>
                  <a:srgbClr val="92D050"/>
                </a:solidFill>
              </a:rPr>
              <a:t>2.DATA PREPARATION</a:t>
            </a:r>
            <a:br>
              <a:rPr lang="en-IN" sz="2700" dirty="0">
                <a:solidFill>
                  <a:srgbClr val="92D050"/>
                </a:solidFill>
              </a:rPr>
            </a:br>
            <a:br>
              <a:rPr lang="en-IN" sz="2700" dirty="0">
                <a:solidFill>
                  <a:srgbClr val="92D050"/>
                </a:solidFill>
              </a:rPr>
            </a:br>
            <a:r>
              <a:rPr lang="en-IN" sz="2700" dirty="0">
                <a:solidFill>
                  <a:schemeClr val="bg1">
                    <a:lumMod val="95000"/>
                  </a:schemeClr>
                </a:solidFill>
              </a:rPr>
              <a:t>Before starting data preparation let is have a glimpse of data first. </a:t>
            </a:r>
            <a:r>
              <a:rPr lang="en-IN" sz="2700" dirty="0" err="1">
                <a:solidFill>
                  <a:schemeClr val="bg1">
                    <a:lumMod val="95000"/>
                  </a:schemeClr>
                </a:solidFill>
              </a:rPr>
              <a:t>Dataframe</a:t>
            </a:r>
            <a:r>
              <a:rPr lang="en-IN" sz="2700" dirty="0">
                <a:solidFill>
                  <a:schemeClr val="bg1">
                    <a:lumMod val="95000"/>
                  </a:schemeClr>
                </a:solidFill>
              </a:rPr>
              <a:t> . head()</a:t>
            </a:r>
            <a:br>
              <a:rPr lang="en-IN" sz="2700" dirty="0"/>
            </a:br>
            <a:br>
              <a:rPr lang="en-IN" sz="2700" dirty="0"/>
            </a:br>
            <a:br>
              <a:rPr lang="en-IN" sz="2700" dirty="0"/>
            </a:br>
            <a:r>
              <a:rPr lang="en-IN" sz="2700" b="1" dirty="0">
                <a:solidFill>
                  <a:srgbClr val="92D050"/>
                </a:solidFill>
              </a:rPr>
              <a:t>3. DATA ANALYSIS</a:t>
            </a:r>
            <a:br>
              <a:rPr lang="en-IN" sz="2700" b="1" dirty="0">
                <a:solidFill>
                  <a:srgbClr val="92D050"/>
                </a:solidFill>
              </a:rPr>
            </a:br>
            <a:br>
              <a:rPr lang="en-IN" sz="2700" b="1" dirty="0">
                <a:solidFill>
                  <a:srgbClr val="92D050"/>
                </a:solidFill>
              </a:rPr>
            </a:br>
            <a:r>
              <a:rPr lang="en-IN" sz="2700" dirty="0">
                <a:solidFill>
                  <a:schemeClr val="bg1">
                    <a:lumMod val="95000"/>
                  </a:schemeClr>
                </a:solidFill>
              </a:rPr>
              <a:t>The  procedure of extracting information from given raw</a:t>
            </a:r>
            <a:br>
              <a:rPr lang="en-IN" sz="2700" dirty="0">
                <a:solidFill>
                  <a:schemeClr val="bg1">
                    <a:lumMod val="95000"/>
                  </a:schemeClr>
                </a:solidFill>
              </a:rPr>
            </a:br>
            <a:r>
              <a:rPr lang="en-IN" sz="2700" dirty="0">
                <a:solidFill>
                  <a:schemeClr val="bg1">
                    <a:lumMod val="95000"/>
                  </a:schemeClr>
                </a:solidFill>
              </a:rPr>
              <a:t>data is called data analysis.</a:t>
            </a:r>
            <a:br>
              <a:rPr lang="en-IN" sz="2700" dirty="0">
                <a:solidFill>
                  <a:schemeClr val="bg1">
                    <a:lumMod val="95000"/>
                  </a:schemeClr>
                </a:solidFill>
              </a:rPr>
            </a:br>
            <a:br>
              <a:rPr lang="en-IN" sz="2700" dirty="0">
                <a:solidFill>
                  <a:schemeClr val="bg1">
                    <a:lumMod val="95000"/>
                  </a:schemeClr>
                </a:solidFill>
              </a:rPr>
            </a:br>
            <a:endParaRPr lang="en-US" sz="2700" dirty="0">
              <a:solidFill>
                <a:schemeClr val="bg1">
                  <a:lumMod val="95000"/>
                </a:schemeClr>
              </a:solidFill>
            </a:endParaRPr>
          </a:p>
        </p:txBody>
      </p:sp>
    </p:spTree>
    <p:extLst>
      <p:ext uri="{BB962C8B-B14F-4D97-AF65-F5344CB8AC3E}">
        <p14:creationId xmlns:p14="http://schemas.microsoft.com/office/powerpoint/2010/main" val="383643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1699590" y="6149008"/>
            <a:ext cx="9144000" cy="1242391"/>
          </a:xfrm>
        </p:spPr>
        <p:txBody>
          <a:bodyPr>
            <a:noAutofit/>
          </a:bodyPr>
          <a:lstStyle/>
          <a:p>
            <a:pPr algn="l"/>
            <a:r>
              <a:rPr lang="en-IN" sz="2800" b="1" dirty="0">
                <a:solidFill>
                  <a:srgbClr val="FFFF00"/>
                </a:solidFill>
              </a:rPr>
              <a:t>Advantages &amp;Disadvantages of optimizing flight booking decisions through machine learning price predictions</a:t>
            </a:r>
            <a:br>
              <a:rPr lang="en-IN" sz="2800" b="1" dirty="0">
                <a:solidFill>
                  <a:srgbClr val="FFFF00"/>
                </a:solidFill>
              </a:rPr>
            </a:br>
            <a:br>
              <a:rPr lang="en-IN" sz="2800" b="1" dirty="0">
                <a:solidFill>
                  <a:srgbClr val="FFFF00"/>
                </a:solidFill>
              </a:rPr>
            </a:br>
            <a:r>
              <a:rPr lang="en-IN" sz="2800" b="1" dirty="0">
                <a:solidFill>
                  <a:srgbClr val="92D050"/>
                </a:solidFill>
              </a:rPr>
              <a:t>ADVANTAGES:</a:t>
            </a:r>
            <a:br>
              <a:rPr lang="en-IN" sz="2800" b="1" dirty="0">
                <a:solidFill>
                  <a:schemeClr val="tx2">
                    <a:lumMod val="75000"/>
                  </a:schemeClr>
                </a:solidFill>
              </a:rPr>
            </a:br>
            <a:r>
              <a:rPr lang="en-IN" sz="2800" b="1" dirty="0">
                <a:solidFill>
                  <a:schemeClr val="tx2">
                    <a:lumMod val="75000"/>
                  </a:schemeClr>
                </a:solidFill>
              </a:rPr>
              <a:t>	</a:t>
            </a:r>
            <a:br>
              <a:rPr lang="en-IN" sz="2800" b="1" dirty="0">
                <a:solidFill>
                  <a:schemeClr val="tx2">
                    <a:lumMod val="75000"/>
                  </a:schemeClr>
                </a:solidFill>
              </a:rPr>
            </a:br>
            <a:r>
              <a:rPr lang="en-IN" sz="2800" i="1" dirty="0">
                <a:solidFill>
                  <a:schemeClr val="bg1"/>
                </a:solidFill>
              </a:rPr>
              <a:t>1. </a:t>
            </a:r>
            <a:r>
              <a:rPr lang="en-IN" sz="2400" i="1" dirty="0">
                <a:solidFill>
                  <a:schemeClr val="bg1"/>
                </a:solidFill>
              </a:rPr>
              <a:t>The prediction will help a traveller to decide a specific</a:t>
            </a:r>
            <a:br>
              <a:rPr lang="en-IN" sz="2400" i="1" dirty="0">
                <a:solidFill>
                  <a:schemeClr val="bg1"/>
                </a:solidFill>
              </a:rPr>
            </a:br>
            <a:r>
              <a:rPr lang="en-IN" sz="2400" i="1" dirty="0">
                <a:solidFill>
                  <a:schemeClr val="bg1"/>
                </a:solidFill>
              </a:rPr>
              <a:t> airline as per his/her budget.</a:t>
            </a:r>
            <a:br>
              <a:rPr lang="en-IN" sz="2400" i="1" dirty="0">
                <a:solidFill>
                  <a:schemeClr val="bg1"/>
                </a:solidFill>
              </a:rPr>
            </a:br>
            <a:r>
              <a:rPr lang="en-IN" sz="2400" i="1" dirty="0">
                <a:solidFill>
                  <a:schemeClr val="bg1"/>
                </a:solidFill>
              </a:rPr>
              <a:t>2. Airline corporations are using complex strategies and</a:t>
            </a:r>
            <a:br>
              <a:rPr lang="en-IN" sz="2400" i="1" dirty="0">
                <a:solidFill>
                  <a:schemeClr val="bg1"/>
                </a:solidFill>
              </a:rPr>
            </a:br>
            <a:r>
              <a:rPr lang="en-IN" sz="2400" i="1" dirty="0">
                <a:solidFill>
                  <a:schemeClr val="bg1"/>
                </a:solidFill>
              </a:rPr>
              <a:t>methods to assign airfare prices in a dynamic fashion .</a:t>
            </a:r>
            <a:br>
              <a:rPr lang="en-IN" sz="2400" i="1" dirty="0">
                <a:solidFill>
                  <a:schemeClr val="bg1"/>
                </a:solidFill>
              </a:rPr>
            </a:br>
            <a:r>
              <a:rPr lang="en-IN" sz="2400" i="1" dirty="0">
                <a:solidFill>
                  <a:schemeClr val="bg1"/>
                </a:solidFill>
              </a:rPr>
              <a:t>3. Due to the high complexity of the pricing models applied</a:t>
            </a:r>
            <a:br>
              <a:rPr lang="en-IN" sz="2400" i="1" dirty="0">
                <a:solidFill>
                  <a:schemeClr val="bg1"/>
                </a:solidFill>
              </a:rPr>
            </a:br>
            <a:r>
              <a:rPr lang="en-IN" sz="2400" i="1" dirty="0">
                <a:solidFill>
                  <a:schemeClr val="bg1"/>
                </a:solidFill>
              </a:rPr>
              <a:t>by the airlines.</a:t>
            </a:r>
            <a:br>
              <a:rPr lang="en-IN" sz="2400" i="1" dirty="0">
                <a:solidFill>
                  <a:schemeClr val="bg1"/>
                </a:solidFill>
              </a:rPr>
            </a:br>
            <a:r>
              <a:rPr lang="en-IN" sz="2400" i="1" dirty="0">
                <a:solidFill>
                  <a:schemeClr val="bg1"/>
                </a:solidFill>
              </a:rPr>
              <a:t>4.User can login with valid credentials in order to access the application.</a:t>
            </a:r>
            <a:br>
              <a:rPr lang="en-IN" sz="2400" i="1" dirty="0">
                <a:solidFill>
                  <a:schemeClr val="bg1"/>
                </a:solidFill>
              </a:rPr>
            </a:br>
            <a:r>
              <a:rPr lang="en-IN" sz="2400" i="1" dirty="0">
                <a:solidFill>
                  <a:schemeClr val="bg1"/>
                </a:solidFill>
              </a:rPr>
              <a:t>5.A traveller can access this module to get the future price prediction of individual</a:t>
            </a:r>
            <a:br>
              <a:rPr lang="en-IN" sz="2400" i="1" dirty="0">
                <a:solidFill>
                  <a:schemeClr val="bg1"/>
                </a:solidFill>
              </a:rPr>
            </a:br>
            <a:r>
              <a:rPr lang="en-IN" sz="2400" i="1" dirty="0">
                <a:solidFill>
                  <a:schemeClr val="bg1"/>
                </a:solidFill>
              </a:rPr>
              <a:t>airlines.</a:t>
            </a:r>
            <a:br>
              <a:rPr lang="en-IN" sz="2400" i="1" dirty="0">
                <a:solidFill>
                  <a:schemeClr val="bg1"/>
                </a:solidFill>
              </a:rPr>
            </a:br>
            <a:br>
              <a:rPr lang="en-IN" sz="2400" i="1" dirty="0"/>
            </a:br>
            <a:br>
              <a:rPr lang="en-IN" sz="2400" i="1" dirty="0"/>
            </a:br>
            <a:br>
              <a:rPr lang="en-IN" sz="2400" i="1" dirty="0"/>
            </a:br>
            <a:r>
              <a:rPr lang="en-IN" sz="2400" i="1" dirty="0"/>
              <a:t> </a:t>
            </a:r>
            <a:br>
              <a:rPr lang="en-IN" sz="2400" i="1" dirty="0"/>
            </a:br>
            <a:endParaRPr lang="en-US" sz="2400" i="1" dirty="0"/>
          </a:p>
        </p:txBody>
      </p:sp>
    </p:spTree>
    <p:extLst>
      <p:ext uri="{BB962C8B-B14F-4D97-AF65-F5344CB8AC3E}">
        <p14:creationId xmlns:p14="http://schemas.microsoft.com/office/powerpoint/2010/main" val="272808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950842" y="5664200"/>
            <a:ext cx="9144000" cy="2387600"/>
          </a:xfrm>
        </p:spPr>
        <p:txBody>
          <a:bodyPr>
            <a:noAutofit/>
          </a:bodyPr>
          <a:lstStyle/>
          <a:p>
            <a:pPr algn="l"/>
            <a:r>
              <a:rPr lang="en-IN" sz="2800" b="1" dirty="0">
                <a:solidFill>
                  <a:srgbClr val="FFFF00"/>
                </a:solidFill>
              </a:rPr>
              <a:t>Advantages &amp;Disadvantages of optimizing flight booking decisions through machine learning price predictions</a:t>
            </a:r>
            <a:br>
              <a:rPr lang="en-IN" sz="2800" b="1" dirty="0">
                <a:solidFill>
                  <a:schemeClr val="tx2">
                    <a:lumMod val="75000"/>
                  </a:schemeClr>
                </a:solidFill>
              </a:rPr>
            </a:br>
            <a:br>
              <a:rPr lang="en-IN" sz="2800" b="1" dirty="0">
                <a:solidFill>
                  <a:schemeClr val="tx2">
                    <a:lumMod val="75000"/>
                  </a:schemeClr>
                </a:solidFill>
              </a:rPr>
            </a:br>
            <a:r>
              <a:rPr lang="en-IN" sz="2800" b="1" dirty="0">
                <a:solidFill>
                  <a:srgbClr val="92D050"/>
                </a:solidFill>
              </a:rPr>
              <a:t>DISADVANTAGES:</a:t>
            </a:r>
            <a:br>
              <a:rPr lang="en-IN" sz="2800" b="1" dirty="0">
                <a:solidFill>
                  <a:schemeClr val="tx2">
                    <a:lumMod val="75000"/>
                  </a:schemeClr>
                </a:solidFill>
              </a:rPr>
            </a:br>
            <a:br>
              <a:rPr lang="en-IN" sz="2400" dirty="0"/>
            </a:br>
            <a:r>
              <a:rPr lang="en-IN" sz="2400" dirty="0">
                <a:solidFill>
                  <a:schemeClr val="bg1"/>
                </a:solidFill>
              </a:rPr>
              <a:t>1.Improper data will result in incorrect fare predictions .</a:t>
            </a:r>
            <a:br>
              <a:rPr lang="en-IN" sz="2400" dirty="0">
                <a:solidFill>
                  <a:schemeClr val="bg1"/>
                </a:solidFill>
              </a:rPr>
            </a:br>
            <a:br>
              <a:rPr lang="en-IN" sz="2400" dirty="0">
                <a:solidFill>
                  <a:schemeClr val="bg1"/>
                </a:solidFill>
              </a:rPr>
            </a:br>
            <a:r>
              <a:rPr lang="en-IN" sz="2400" dirty="0">
                <a:solidFill>
                  <a:schemeClr val="bg1"/>
                </a:solidFill>
              </a:rPr>
              <a:t>2.It need active internet connection.</a:t>
            </a:r>
            <a:br>
              <a:rPr lang="en-IN" sz="2400" dirty="0">
                <a:solidFill>
                  <a:schemeClr val="bg1"/>
                </a:solidFill>
              </a:rPr>
            </a:br>
            <a:br>
              <a:rPr lang="en-IN" sz="2400" dirty="0">
                <a:solidFill>
                  <a:schemeClr val="bg1"/>
                </a:solidFill>
              </a:rPr>
            </a:br>
            <a:r>
              <a:rPr lang="en-IN" sz="2400" dirty="0">
                <a:solidFill>
                  <a:schemeClr val="bg1"/>
                </a:solidFill>
              </a:rPr>
              <a:t>3.It is based on historical data.</a:t>
            </a:r>
            <a:br>
              <a:rPr lang="en-IN" sz="2400" dirty="0">
                <a:solidFill>
                  <a:schemeClr val="bg1"/>
                </a:solidFill>
              </a:rPr>
            </a:br>
            <a:br>
              <a:rPr lang="en-IN" sz="2400" dirty="0">
                <a:solidFill>
                  <a:schemeClr val="bg1"/>
                </a:solidFill>
              </a:rPr>
            </a:br>
            <a:r>
              <a:rPr lang="en-IN" sz="2400" dirty="0">
                <a:solidFill>
                  <a:schemeClr val="bg1"/>
                </a:solidFill>
              </a:rPr>
              <a:t>4.Flight price prediction apps are not suitable for business travel.</a:t>
            </a:r>
            <a:br>
              <a:rPr lang="en-IN" sz="2400" dirty="0">
                <a:solidFill>
                  <a:schemeClr val="bg1"/>
                </a:solidFill>
              </a:rPr>
            </a:br>
            <a:br>
              <a:rPr lang="en-IN" sz="2400" dirty="0">
                <a:solidFill>
                  <a:schemeClr val="bg1"/>
                </a:solidFill>
              </a:rPr>
            </a:br>
            <a:r>
              <a:rPr lang="en-IN" sz="2400" dirty="0">
                <a:solidFill>
                  <a:schemeClr val="bg1"/>
                </a:solidFill>
              </a:rPr>
              <a:t>5.Result has shown </a:t>
            </a:r>
            <a:r>
              <a:rPr lang="en-IN" sz="2400" dirty="0" err="1">
                <a:solidFill>
                  <a:schemeClr val="bg1"/>
                </a:solidFill>
              </a:rPr>
              <a:t>LightGBM</a:t>
            </a:r>
            <a:r>
              <a:rPr lang="en-IN" sz="2400" dirty="0">
                <a:solidFill>
                  <a:schemeClr val="bg1"/>
                </a:solidFill>
              </a:rPr>
              <a:t> regressor outperforms other conventional</a:t>
            </a:r>
            <a:br>
              <a:rPr lang="en-IN" sz="2400" dirty="0">
                <a:solidFill>
                  <a:schemeClr val="bg1"/>
                </a:solidFill>
              </a:rPr>
            </a:br>
            <a:r>
              <a:rPr lang="en-IN" sz="2400" dirty="0">
                <a:solidFill>
                  <a:schemeClr val="bg1"/>
                </a:solidFill>
              </a:rPr>
              <a:t>regressors with extensive experiment  on a large real world dataset.</a:t>
            </a:r>
            <a:br>
              <a:rPr lang="en-IN" sz="2400" dirty="0">
                <a:solidFill>
                  <a:schemeClr val="bg1"/>
                </a:solidFill>
              </a:rPr>
            </a:br>
            <a:br>
              <a:rPr lang="en-IN" sz="2400" dirty="0">
                <a:solidFill>
                  <a:schemeClr val="bg1"/>
                </a:solidFill>
              </a:rPr>
            </a:br>
            <a:r>
              <a:rPr lang="en-IN" sz="2400" dirty="0">
                <a:solidFill>
                  <a:schemeClr val="bg1"/>
                </a:solidFill>
              </a:rPr>
              <a:t>6.Flight delays only irritate air passengers and disrupt their schedules.</a:t>
            </a:r>
            <a:br>
              <a:rPr lang="en-IN" sz="2400" dirty="0">
                <a:solidFill>
                  <a:schemeClr val="bg1"/>
                </a:solidFill>
              </a:rPr>
            </a:br>
            <a:br>
              <a:rPr lang="en-IN" sz="2400" dirty="0"/>
            </a:br>
            <a:br>
              <a:rPr lang="en-IN" sz="2400" dirty="0"/>
            </a:br>
            <a:br>
              <a:rPr lang="en-IN" sz="2400" dirty="0"/>
            </a:br>
            <a:r>
              <a:rPr lang="en-IN" sz="2400" dirty="0"/>
              <a:t> </a:t>
            </a:r>
            <a:br>
              <a:rPr lang="en-IN" sz="2400" dirty="0"/>
            </a:br>
            <a:endParaRPr lang="en-US" sz="2400" dirty="0"/>
          </a:p>
        </p:txBody>
      </p:sp>
    </p:spTree>
    <p:extLst>
      <p:ext uri="{BB962C8B-B14F-4D97-AF65-F5344CB8AC3E}">
        <p14:creationId xmlns:p14="http://schemas.microsoft.com/office/powerpoint/2010/main" val="231604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8BB0-A8DE-4A34-9BDA-B9721D0A2EE4}"/>
              </a:ext>
            </a:extLst>
          </p:cNvPr>
          <p:cNvSpPr>
            <a:spLocks noGrp="1"/>
          </p:cNvSpPr>
          <p:nvPr>
            <p:ph type="ctrTitle"/>
          </p:nvPr>
        </p:nvSpPr>
        <p:spPr>
          <a:xfrm>
            <a:off x="622180" y="6274467"/>
            <a:ext cx="9144000" cy="1167065"/>
          </a:xfrm>
        </p:spPr>
        <p:txBody>
          <a:bodyPr>
            <a:normAutofit fontScale="90000"/>
          </a:bodyPr>
          <a:lstStyle/>
          <a:p>
            <a:pPr algn="l"/>
            <a:r>
              <a:rPr lang="en-IN" sz="3200" b="1" dirty="0">
                <a:solidFill>
                  <a:srgbClr val="FFFF00"/>
                </a:solidFill>
              </a:rPr>
              <a:t>4. MACHINE LEARNING TECHNIQUES</a:t>
            </a:r>
            <a:br>
              <a:rPr lang="en-IN" sz="3200" dirty="0"/>
            </a:br>
            <a:r>
              <a:rPr lang="en-IN" sz="3100" dirty="0">
                <a:solidFill>
                  <a:schemeClr val="bg1">
                    <a:lumMod val="95000"/>
                  </a:schemeClr>
                </a:solidFill>
              </a:rPr>
              <a:t>Various conventional machine learning algorithms are used</a:t>
            </a:r>
            <a:br>
              <a:rPr lang="en-IN" sz="3100" dirty="0">
                <a:solidFill>
                  <a:schemeClr val="bg1">
                    <a:lumMod val="95000"/>
                  </a:schemeClr>
                </a:solidFill>
              </a:rPr>
            </a:br>
            <a:r>
              <a:rPr lang="en-IN" sz="3100" dirty="0">
                <a:solidFill>
                  <a:schemeClr val="bg1">
                    <a:lumMod val="95000"/>
                  </a:schemeClr>
                </a:solidFill>
              </a:rPr>
              <a:t>for creating a model for flight fare prediction which is ANN,</a:t>
            </a:r>
            <a:br>
              <a:rPr lang="en-IN" sz="3100" dirty="0">
                <a:solidFill>
                  <a:schemeClr val="bg1">
                    <a:lumMod val="95000"/>
                  </a:schemeClr>
                </a:solidFill>
              </a:rPr>
            </a:br>
            <a:r>
              <a:rPr lang="en-IN" sz="3100" dirty="0">
                <a:solidFill>
                  <a:schemeClr val="bg1">
                    <a:lumMod val="95000"/>
                  </a:schemeClr>
                </a:solidFill>
              </a:rPr>
              <a:t>LR, DT and  RF. These loads of machine learning techniques</a:t>
            </a:r>
            <a:br>
              <a:rPr lang="en-IN" sz="3100" dirty="0">
                <a:solidFill>
                  <a:schemeClr val="bg1">
                    <a:lumMod val="95000"/>
                  </a:schemeClr>
                </a:solidFill>
              </a:rPr>
            </a:br>
            <a:r>
              <a:rPr lang="en-IN" sz="3100" dirty="0">
                <a:solidFill>
                  <a:schemeClr val="bg1">
                    <a:lumMod val="95000"/>
                  </a:schemeClr>
                </a:solidFill>
              </a:rPr>
              <a:t>are executed using the sci-kit-learn library available in python.</a:t>
            </a:r>
            <a:br>
              <a:rPr lang="en-IN" sz="3100" dirty="0">
                <a:solidFill>
                  <a:schemeClr val="bg1">
                    <a:lumMod val="95000"/>
                  </a:schemeClr>
                </a:solidFill>
              </a:rPr>
            </a:br>
            <a:r>
              <a:rPr lang="en-IN" sz="3100" dirty="0">
                <a:solidFill>
                  <a:schemeClr val="bg1">
                    <a:lumMod val="95000"/>
                  </a:schemeClr>
                </a:solidFill>
              </a:rPr>
              <a:t> </a:t>
            </a:r>
            <a:br>
              <a:rPr lang="en-IN" sz="3100" dirty="0">
                <a:solidFill>
                  <a:schemeClr val="bg1">
                    <a:lumMod val="95000"/>
                  </a:schemeClr>
                </a:solidFill>
              </a:rPr>
            </a:br>
            <a:r>
              <a:rPr lang="en-US" sz="3100" b="1" dirty="0">
                <a:solidFill>
                  <a:schemeClr val="tx2">
                    <a:lumMod val="75000"/>
                  </a:schemeClr>
                </a:solidFill>
                <a:latin typeface="Bahnschrift SemiBold" panose="020B0502040204020203" pitchFamily="34" charset="0"/>
              </a:rPr>
              <a:t> </a:t>
            </a:r>
            <a:r>
              <a:rPr lang="en-US" sz="3100" b="1" dirty="0">
                <a:solidFill>
                  <a:srgbClr val="FFFF00"/>
                </a:solidFill>
                <a:latin typeface="Bahnschrift SemiBold" panose="020B0502040204020203" pitchFamily="34" charset="0"/>
              </a:rPr>
              <a:t>WE  GET BENIFITS FORM THIS DEWELOPMENT &amp; BUSINESS INPACT</a:t>
            </a:r>
            <a:br>
              <a:rPr lang="en-US" sz="3100" dirty="0"/>
            </a:br>
            <a:r>
              <a:rPr lang="en-US" sz="3100" dirty="0">
                <a:solidFill>
                  <a:schemeClr val="bg1">
                    <a:lumMod val="95000"/>
                  </a:schemeClr>
                </a:solidFill>
              </a:rPr>
              <a:t>We are learned through the flight  price prediction project</a:t>
            </a:r>
            <a:br>
              <a:rPr lang="en-US" sz="3100" dirty="0">
                <a:solidFill>
                  <a:schemeClr val="bg1">
                    <a:lumMod val="95000"/>
                  </a:schemeClr>
                </a:solidFill>
              </a:rPr>
            </a:br>
            <a:r>
              <a:rPr lang="en-US" sz="3100" dirty="0">
                <a:solidFill>
                  <a:schemeClr val="bg1">
                    <a:lumMod val="95000"/>
                  </a:schemeClr>
                </a:solidFill>
              </a:rPr>
              <a:t>is savings of time by using this method.</a:t>
            </a:r>
            <a:br>
              <a:rPr lang="en-US" sz="3100" dirty="0">
                <a:solidFill>
                  <a:schemeClr val="bg1">
                    <a:lumMod val="95000"/>
                  </a:schemeClr>
                </a:solidFill>
              </a:rPr>
            </a:br>
            <a:r>
              <a:rPr lang="en-US" sz="3100" dirty="0">
                <a:solidFill>
                  <a:schemeClr val="bg1">
                    <a:lumMod val="95000"/>
                  </a:schemeClr>
                </a:solidFill>
              </a:rPr>
              <a:t>When we try to use this machine learning it will solve our problem.</a:t>
            </a:r>
            <a:br>
              <a:rPr lang="en-US" sz="3100" dirty="0">
                <a:solidFill>
                  <a:schemeClr val="bg1">
                    <a:lumMod val="95000"/>
                  </a:schemeClr>
                </a:solidFill>
              </a:rPr>
            </a:br>
            <a:br>
              <a:rPr lang="en-US" sz="3100" dirty="0"/>
            </a:br>
            <a:r>
              <a:rPr lang="en-US" sz="3100" dirty="0">
                <a:solidFill>
                  <a:schemeClr val="bg1">
                    <a:lumMod val="95000"/>
                  </a:schemeClr>
                </a:solidFill>
              </a:rPr>
              <a:t>We can known flight broadcasting time through the this app</a:t>
            </a:r>
            <a:br>
              <a:rPr lang="en-US" sz="3100" dirty="0">
                <a:solidFill>
                  <a:schemeClr val="bg1">
                    <a:lumMod val="95000"/>
                  </a:schemeClr>
                </a:solidFill>
              </a:rPr>
            </a:br>
            <a:r>
              <a:rPr lang="en-US" sz="3100" dirty="0">
                <a:solidFill>
                  <a:schemeClr val="bg1">
                    <a:lumMod val="95000"/>
                  </a:schemeClr>
                </a:solidFill>
              </a:rPr>
              <a:t>if any delay is ha[pend in the flight broadcasting we get the correct information in this app.  </a:t>
            </a:r>
            <a:br>
              <a:rPr lang="en-US" sz="3100" dirty="0">
                <a:solidFill>
                  <a:schemeClr val="bg1">
                    <a:lumMod val="95000"/>
                  </a:schemeClr>
                </a:solidFill>
              </a:rPr>
            </a:br>
            <a:br>
              <a:rPr lang="en-US" sz="3100" dirty="0">
                <a:solidFill>
                  <a:schemeClr val="bg1">
                    <a:lumMod val="95000"/>
                  </a:schemeClr>
                </a:solidFill>
              </a:rPr>
            </a:br>
            <a:br>
              <a:rPr lang="en-IN" sz="3600" dirty="0">
                <a:solidFill>
                  <a:schemeClr val="bg1">
                    <a:lumMod val="95000"/>
                  </a:schemeClr>
                </a:solidFill>
              </a:rPr>
            </a:br>
            <a:endParaRPr lang="en-US" sz="3600" dirty="0">
              <a:solidFill>
                <a:schemeClr val="bg1">
                  <a:lumMod val="95000"/>
                </a:schemeClr>
              </a:solidFill>
            </a:endParaRPr>
          </a:p>
        </p:txBody>
      </p:sp>
    </p:spTree>
    <p:extLst>
      <p:ext uri="{BB962C8B-B14F-4D97-AF65-F5344CB8AC3E}">
        <p14:creationId xmlns:p14="http://schemas.microsoft.com/office/powerpoint/2010/main" val="296166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49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SemiBold</vt:lpstr>
      <vt:lpstr>Caladea</vt:lpstr>
      <vt:lpstr>Calibri</vt:lpstr>
      <vt:lpstr>Calibri Light</vt:lpstr>
      <vt:lpstr>Wingdings</vt:lpstr>
      <vt:lpstr>Office Theme</vt:lpstr>
      <vt:lpstr>RAJESHWARI VEDACHALAM GOVT. ARTS COLLEGE   DEPARTMENT OF COMPUTER APPLICATION  PROJECT NAME : Optimizing Flight Booking                         Decisions through Machine learning   Price Predictions.  TEAM MEMBERS NAMES    TEAM LEADER- R. Preethi   K . Rithika   E . Swetha  S . Abirami  </vt:lpstr>
      <vt:lpstr>Optimizing Flight Booking Decisions through Machine learning Price Predictions INDRODUCTION:</vt:lpstr>
      <vt:lpstr>Empathy Map :  we explain in the empathy map, how the customer will think ,says feels and does about the project like this,</vt:lpstr>
      <vt:lpstr> DATA PREPARATION  1.DATA USED  Data was used from Kaggle which is a freely available platform for data scientists and machine learning enthusiasts.  2.DATA PREPARATION  Before starting data preparation let is have a glimpse of data first. Dataframe . head()   3. DATA ANALYSIS  The  procedure of extracting information from given raw data is called data analysis.  </vt:lpstr>
      <vt:lpstr>Advantages &amp;Disadvantages of optimizing flight booking decisions through machine learning price predictions  ADVANTAGES:   1. The prediction will help a traveller to decide a specific  airline as per his/her budget. 2. Airline corporations are using complex strategies and methods to assign airfare prices in a dynamic fashion . 3. Due to the high complexity of the pricing models applied by the airlines. 4.User can login with valid credentials in order to access the application. 5.A traveller can access this module to get the future price prediction of individual airlines.      </vt:lpstr>
      <vt:lpstr>Advantages &amp;Disadvantages of optimizing flight booking decisions through machine learning price predictions  DISADVANTAGES:  1.Improper data will result in incorrect fare predictions .  2.It need active internet connection.  3.It is based on historical data.  4.Flight price prediction apps are not suitable for business travel.  5.Result has shown LightGBM regressor outperforms other conventional regressors with extensive experiment  on a large real world dataset.  6.Flight delays only irritate air passengers and disrupt their schedules.      </vt:lpstr>
      <vt:lpstr>4. MACHINE LEARNING TECHNIQUES Various conventional machine learning algorithms are used for creating a model for flight fare prediction which is ANN, LR, DT and  RF. These loads of machine learning techniques are executed using the sci-kit-learn library available in python.    WE  GET BENIFITS FORM THIS DEWELOPMENT &amp; BUSINESS INPACT We are learned through the flight  price prediction project is savings of time by using this method. When we try to use this machine learning it will solve our problem.  We can known flight broadcasting time through the this app if any delay is ha[pend in the flight broadcasting we get the correct information in this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Flight Decisions through Machine learning Price Predictions</dc:title>
  <dc:creator>ELCOT</dc:creator>
  <cp:lastModifiedBy>ELCOT</cp:lastModifiedBy>
  <cp:revision>26</cp:revision>
  <dcterms:created xsi:type="dcterms:W3CDTF">2023-04-08T12:33:41Z</dcterms:created>
  <dcterms:modified xsi:type="dcterms:W3CDTF">2023-04-12T05:54:20Z</dcterms:modified>
</cp:coreProperties>
</file>