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
  </p:notesMasterIdLst>
  <p:sldIdLst>
    <p:sldId id="257" r:id="rId3"/>
    <p:sldId id="348" r:id="rId4"/>
    <p:sldId id="258" r:id="rId5"/>
    <p:sldId id="259" r:id="rId6"/>
    <p:sldId id="349" r:id="rId7"/>
    <p:sldId id="261" r:id="rId8"/>
    <p:sldId id="262" r:id="rId9"/>
    <p:sldId id="34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0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203232"/>
                </a:solidFill>
                <a:latin typeface="Arial"/>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AAA52E85-46BB-478F-9B90-F5E3374B36EC}"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noRot="1" noChangeAspect="1"/>
          </p:cNvSpPr>
          <p:nvPr>
            <p:ph type="sldImg"/>
          </p:nvPr>
        </p:nvSpPr>
        <p:spPr>
          <a:xfrm>
            <a:off x="685800" y="1143000"/>
            <a:ext cx="5486400" cy="3086100"/>
          </a:xfrm>
          <a:prstGeom prst="rect">
            <a:avLst/>
          </a:prstGeom>
        </p:spPr>
      </p:sp>
      <p:sp>
        <p:nvSpPr>
          <p:cNvPr id="14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57CC6F23-8E84-4016-97B1-94C1094E9B29}" type="slidenum">
              <a:rPr lang="en-GB" sz="1200" b="0" strike="noStrike" spc="-1">
                <a:latin typeface="Times New Roman"/>
              </a:rPr>
              <a:t>3</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CC74A4D-E600-4B52-BF69-B8B2F0EE1375}" type="slidenum">
              <a:rPr lang="en-GB" sz="1200" b="0" strike="noStrike" spc="-1">
                <a:latin typeface="Times New Roman"/>
              </a:rPr>
              <a:t>6</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7</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p:nvPr>
        </p:nvSpPr>
        <p:spPr>
          <a:xfrm>
            <a:off x="965160" y="790920"/>
            <a:ext cx="7176600" cy="230400"/>
          </a:xfrm>
          <a:prstGeom prst="rect">
            <a:avLst/>
          </a:prstGeom>
        </p:spPr>
        <p:txBody>
          <a:bodyPr lIns="0" tIns="0" rIns="0" bIns="0">
            <a:noAutofit/>
          </a:bodyPr>
          <a:lstStyle/>
          <a:p>
            <a:pPr>
              <a:lnSpc>
                <a:spcPct val="100000"/>
              </a:lnSpc>
            </a:pPr>
            <a:r>
              <a:rPr lang="en-GB" sz="1500" b="0" strike="noStrike" spc="-1">
                <a:solidFill>
                  <a:srgbClr val="B3B9B9"/>
                </a:solidFill>
                <a:latin typeface="Arial"/>
              </a:rPr>
              <a:t>PRESENTATION TITLE (ADD VIA INSERT, HEADER &amp; FOOTER)</a:t>
            </a:r>
            <a:endParaRPr lang="en-US" sz="1500" b="0" strike="noStrike" spc="-1">
              <a:latin typeface="Times New Roman"/>
            </a:endParaRPr>
          </a:p>
        </p:txBody>
      </p:sp>
      <p:sp>
        <p:nvSpPr>
          <p:cNvPr id="7" name="PlaceHolder 2"/>
          <p:cNvSpPr>
            <a:spLocks noGrp="1"/>
          </p:cNvSpPr>
          <p:nvPr>
            <p:ph type="sldNum"/>
          </p:nvPr>
        </p:nvSpPr>
        <p:spPr>
          <a:xfrm>
            <a:off x="10616400" y="790920"/>
            <a:ext cx="622440" cy="230400"/>
          </a:xfrm>
          <a:prstGeom prst="rect">
            <a:avLst/>
          </a:prstGeom>
        </p:spPr>
        <p:txBody>
          <a:bodyPr lIns="0" tIns="0" rIns="0" bIns="0">
            <a:noAutofit/>
          </a:bodyPr>
          <a:lstStyle/>
          <a:p>
            <a:pPr algn="r">
              <a:lnSpc>
                <a:spcPct val="100000"/>
              </a:lnSpc>
            </a:pPr>
            <a:fld id="{8C5CF792-EC3F-4960-8972-785816571BAA}" type="slidenum">
              <a:rPr lang="en-GB" sz="1500" b="1" strike="noStrike" spc="-1">
                <a:solidFill>
                  <a:srgbClr val="B3B9B9"/>
                </a:solidFill>
                <a:latin typeface="Arial"/>
              </a:rPr>
              <a:t>‹#›</a:t>
            </a:fld>
            <a:endParaRPr lang="en-US" sz="1500" b="0" strike="noStrike" spc="-1">
              <a:latin typeface="Times New Roman"/>
            </a:endParaRPr>
          </a:p>
        </p:txBody>
      </p:sp>
      <p:sp>
        <p:nvSpPr>
          <p:cNvPr id="2" name="PlaceHolder 3"/>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203232"/>
                </a:solidFill>
                <a:latin typeface="Arial"/>
              </a:rPr>
              <a:t>Click to edit master title</a:t>
            </a:r>
            <a:endParaRPr lang="en-US" sz="7500" b="0" strike="noStrike" spc="-1">
              <a:solidFill>
                <a:srgbClr val="203232"/>
              </a:solidFill>
              <a:latin typeface="Arial"/>
            </a:endParaRPr>
          </a:p>
        </p:txBody>
      </p:sp>
      <p:sp>
        <p:nvSpPr>
          <p:cNvPr id="3" name="CustomShape 4"/>
          <p:cNvSpPr/>
          <p:nvPr/>
        </p:nvSpPr>
        <p:spPr>
          <a:xfrm>
            <a:off x="0" y="0"/>
            <a:ext cx="12191760" cy="14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 name="Picture 10"/>
          <p:cNvPicPr/>
          <p:nvPr/>
        </p:nvPicPr>
        <p:blipFill>
          <a:blip r:embed="rId14"/>
          <a:stretch/>
        </p:blipFill>
        <p:spPr>
          <a:xfrm>
            <a:off x="954000" y="5517360"/>
            <a:ext cx="2244600" cy="39672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C5FB5"/>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FFFFFF"/>
                </a:solidFill>
                <a:latin typeface="Arial"/>
              </a:rPr>
              <a:t>Click to edit master title</a:t>
            </a:r>
            <a:endParaRPr lang="en-US" sz="7500" b="0" strike="noStrike" spc="-1">
              <a:solidFill>
                <a:srgbClr val="203232"/>
              </a:solidFill>
              <a:latin typeface="Arial"/>
            </a:endParaRPr>
          </a:p>
        </p:txBody>
      </p:sp>
      <p:sp>
        <p:nvSpPr>
          <p:cNvPr id="43" name="PlaceHolder 2"/>
          <p:cNvSpPr>
            <a:spLocks noGrp="1"/>
          </p:cNvSpPr>
          <p:nvPr>
            <p:ph type="ftr"/>
          </p:nvPr>
        </p:nvSpPr>
        <p:spPr>
          <a:xfrm>
            <a:off x="965160" y="779760"/>
            <a:ext cx="7176600" cy="230400"/>
          </a:xfrm>
          <a:prstGeom prst="rect">
            <a:avLst/>
          </a:prstGeom>
        </p:spPr>
        <p:txBody>
          <a:bodyPr lIns="0" tIns="0" rIns="0" bIns="0">
            <a:noAutofit/>
          </a:bodyPr>
          <a:lstStyle/>
          <a:p>
            <a:pPr>
              <a:lnSpc>
                <a:spcPct val="100000"/>
              </a:lnSpc>
            </a:pPr>
            <a:r>
              <a:rPr lang="en-GB" sz="1500" b="0" strike="noStrike" spc="-1">
                <a:solidFill>
                  <a:srgbClr val="FFFFFF"/>
                </a:solidFill>
                <a:latin typeface="Arial"/>
              </a:rPr>
              <a:t>PRESENTATION TITLE (ADD VIA INSERT, HEADER &amp; FOOTER)</a:t>
            </a:r>
            <a:endParaRPr lang="en-US" sz="1500" b="0" strike="noStrike" spc="-1">
              <a:latin typeface="Times New Roman"/>
            </a:endParaRPr>
          </a:p>
        </p:txBody>
      </p:sp>
      <p:sp>
        <p:nvSpPr>
          <p:cNvPr id="44" name="PlaceHolder 3"/>
          <p:cNvSpPr>
            <a:spLocks noGrp="1"/>
          </p:cNvSpPr>
          <p:nvPr>
            <p:ph type="sldNum"/>
          </p:nvPr>
        </p:nvSpPr>
        <p:spPr>
          <a:xfrm>
            <a:off x="10616400" y="779760"/>
            <a:ext cx="622440" cy="230400"/>
          </a:xfrm>
          <a:prstGeom prst="rect">
            <a:avLst/>
          </a:prstGeom>
        </p:spPr>
        <p:txBody>
          <a:bodyPr lIns="0" tIns="0" rIns="0" bIns="0">
            <a:noAutofit/>
          </a:bodyPr>
          <a:lstStyle/>
          <a:p>
            <a:pPr algn="r">
              <a:lnSpc>
                <a:spcPct val="100000"/>
              </a:lnSpc>
            </a:pPr>
            <a:fld id="{876E94C7-478D-41B1-83CB-4B08D116676D}" type="slidenum">
              <a:rPr lang="en-GB" sz="1500" b="1" strike="noStrike" spc="-1">
                <a:solidFill>
                  <a:srgbClr val="FFFFFF"/>
                </a:solidFill>
                <a:latin typeface="Arial"/>
              </a:rPr>
              <a:t>‹#›</a:t>
            </a:fld>
            <a:endParaRPr lang="en-US" sz="1500" b="0" strike="noStrike" spc="-1">
              <a:latin typeface="Times New Roman"/>
            </a:endParaRPr>
          </a:p>
        </p:txBody>
      </p:sp>
      <p:pic>
        <p:nvPicPr>
          <p:cNvPr id="45" name="Picture 7" descr="A picture containing drawing&#10;&#10;Description automatically generated"/>
          <p:cNvPicPr/>
          <p:nvPr/>
        </p:nvPicPr>
        <p:blipFill>
          <a:blip r:embed="rId14"/>
          <a:stretch/>
        </p:blipFill>
        <p:spPr>
          <a:xfrm>
            <a:off x="954000" y="5511600"/>
            <a:ext cx="2242440" cy="397440"/>
          </a:xfrm>
          <a:prstGeom prst="rect">
            <a:avLst/>
          </a:prstGeom>
          <a:ln>
            <a:noFill/>
          </a:ln>
        </p:spPr>
      </p:pic>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3" name="TextShape 1"/>
          <p:cNvSpPr txBox="1"/>
          <p:nvPr/>
        </p:nvSpPr>
        <p:spPr>
          <a:xfrm>
            <a:off x="954000" y="2579760"/>
            <a:ext cx="10030680" cy="2159640"/>
          </a:xfrm>
          <a:prstGeom prst="rect">
            <a:avLst/>
          </a:prstGeom>
          <a:noFill/>
          <a:ln>
            <a:noFill/>
          </a:ln>
        </p:spPr>
        <p:txBody>
          <a:bodyPr lIns="0" tIns="0" rIns="0" bIns="0">
            <a:normAutofit fontScale="25000" lnSpcReduction="20000"/>
          </a:bodyPr>
          <a:lstStyle/>
          <a:p>
            <a:pPr>
              <a:lnSpc>
                <a:spcPts val="7999"/>
              </a:lnSpc>
            </a:pPr>
            <a:r>
              <a:rPr lang="en-US" sz="11200" b="1" spc="-202" dirty="0">
                <a:solidFill>
                  <a:srgbClr val="FFFFFF"/>
                </a:solidFill>
              </a:rPr>
              <a:t>Visualization  and  Analysis -</a:t>
            </a:r>
            <a:endParaRPr lang="en-US" sz="11200" b="1" spc="-202" dirty="0">
              <a:solidFill>
                <a:srgbClr val="FFFFFF"/>
              </a:solidFill>
              <a:latin typeface="Arial"/>
            </a:endParaRPr>
          </a:p>
          <a:p>
            <a:pPr>
              <a:lnSpc>
                <a:spcPts val="7999"/>
              </a:lnSpc>
            </a:pPr>
            <a:r>
              <a:rPr lang="en-US" sz="9600" b="1" strike="noStrike" spc="-202" dirty="0">
                <a:solidFill>
                  <a:srgbClr val="FFFFFF"/>
                </a:solidFill>
                <a:latin typeface="Arial"/>
              </a:rPr>
              <a:t>Tutorial Presentation for Feedback</a:t>
            </a:r>
            <a:br>
              <a:rPr dirty="0"/>
            </a:br>
            <a:r>
              <a:rPr lang="en-US" sz="8000" b="1" strike="noStrike" spc="-202" dirty="0">
                <a:solidFill>
                  <a:srgbClr val="FFFFFF"/>
                </a:solidFill>
                <a:latin typeface="Arial"/>
              </a:rPr>
              <a:t>Date: </a:t>
            </a:r>
            <a:r>
              <a:rPr lang="en-US" sz="8000" b="1" spc="-202" dirty="0">
                <a:solidFill>
                  <a:srgbClr val="FFFFFF"/>
                </a:solidFill>
                <a:latin typeface="Arial"/>
              </a:rPr>
              <a:t>25/11/2024</a:t>
            </a:r>
            <a:endParaRPr lang="en-US" sz="2200" b="0" strike="noStrike" spc="-1" dirty="0">
              <a:solidFill>
                <a:srgbClr val="203232"/>
              </a:solidFill>
              <a:latin typeface="Arial"/>
            </a:endParaRPr>
          </a:p>
        </p:txBody>
      </p:sp>
      <p:sp>
        <p:nvSpPr>
          <p:cNvPr id="94" name="TextShape 2"/>
          <p:cNvSpPr txBox="1"/>
          <p:nvPr/>
        </p:nvSpPr>
        <p:spPr>
          <a:xfrm>
            <a:off x="954000" y="1890000"/>
            <a:ext cx="10367592" cy="372433"/>
          </a:xfrm>
          <a:prstGeom prst="rect">
            <a:avLst/>
          </a:prstGeom>
          <a:noFill/>
          <a:ln>
            <a:noFill/>
          </a:ln>
        </p:spPr>
        <p:txBody>
          <a:bodyPr lIns="0" tIns="0" rIns="0" bIns="0">
            <a:noAutofit/>
          </a:bodyPr>
          <a:lstStyle/>
          <a:p>
            <a:pPr>
              <a:lnSpc>
                <a:spcPts val="2880"/>
              </a:lnSpc>
              <a:spcAft>
                <a:spcPts val="992"/>
              </a:spcAft>
              <a:tabLst>
                <a:tab pos="0" algn="l"/>
              </a:tabLst>
            </a:pPr>
            <a:r>
              <a:rPr lang="en-US" sz="2000" b="1" strike="noStrike" spc="-100" dirty="0">
                <a:solidFill>
                  <a:srgbClr val="FFFFFF"/>
                </a:solidFill>
                <a:latin typeface="Arial"/>
              </a:rPr>
              <a:t>Group Id:   A115                                                        Name of Student Presenting :</a:t>
            </a:r>
            <a:r>
              <a:rPr lang="en-US" sz="2000" b="1" spc="-100" dirty="0">
                <a:solidFill>
                  <a:srgbClr val="FFFFFF"/>
                </a:solidFill>
                <a:latin typeface="Arial"/>
              </a:rPr>
              <a:t> Sai Golla</a:t>
            </a:r>
            <a:endParaRPr lang="en-US" sz="2000" b="0" strike="noStrike" spc="-1" dirty="0">
              <a:latin typeface="Arial"/>
            </a:endParaRPr>
          </a:p>
        </p:txBody>
      </p:sp>
      <p:sp>
        <p:nvSpPr>
          <p:cNvPr id="95" name="TextShape 3"/>
          <p:cNvSpPr txBox="1"/>
          <p:nvPr/>
        </p:nvSpPr>
        <p:spPr>
          <a:xfrm>
            <a:off x="965160" y="274320"/>
            <a:ext cx="10455120" cy="735840"/>
          </a:xfrm>
          <a:prstGeom prst="rect">
            <a:avLst/>
          </a:prstGeom>
          <a:noFill/>
          <a:ln>
            <a:noFill/>
          </a:ln>
        </p:spPr>
        <p:txBody>
          <a:bodyPr lIns="0" tIns="0" rIns="0" bIns="0">
            <a:noAutofit/>
          </a:bodyPr>
          <a:lstStyle/>
          <a:p>
            <a:pPr>
              <a:lnSpc>
                <a:spcPct val="100000"/>
              </a:lnSpc>
            </a:pPr>
            <a:r>
              <a:rPr lang="en-GB" sz="1500" b="0" strike="noStrike" spc="-1" dirty="0">
                <a:solidFill>
                  <a:srgbClr val="FFFFFF"/>
                </a:solidFill>
                <a:latin typeface="Arial"/>
              </a:rPr>
              <a:t>7COM1079-2022  Student Group No: A115                   Names of Student Attendees  (all group should attend to </a:t>
            </a:r>
            <a:r>
              <a:rPr lang="en-GB" sz="1500" spc="-1" dirty="0">
                <a:solidFill>
                  <a:srgbClr val="FFFFFF"/>
                </a:solidFill>
                <a:latin typeface="Arial"/>
              </a:rPr>
              <a:t>g</a:t>
            </a:r>
            <a:r>
              <a:rPr lang="en-GB" sz="1500" b="0" strike="noStrike" spc="-1" dirty="0">
                <a:solidFill>
                  <a:srgbClr val="FFFFFF"/>
                </a:solidFill>
                <a:latin typeface="Arial"/>
              </a:rPr>
              <a:t>et feedback): </a:t>
            </a:r>
            <a:endParaRPr lang="en-US" sz="1500" b="0" strike="noStrike" spc="-1" dirty="0">
              <a:latin typeface="Times New Roman"/>
            </a:endParaRPr>
          </a:p>
        </p:txBody>
      </p:sp>
      <p:sp>
        <p:nvSpPr>
          <p:cNvPr id="96" name="TextShape 4"/>
          <p:cNvSpPr txBox="1"/>
          <p:nvPr/>
        </p:nvSpPr>
        <p:spPr>
          <a:xfrm>
            <a:off x="10616400" y="779760"/>
            <a:ext cx="622440" cy="230400"/>
          </a:xfrm>
          <a:prstGeom prst="rect">
            <a:avLst/>
          </a:prstGeom>
          <a:noFill/>
          <a:ln>
            <a:noFill/>
          </a:ln>
        </p:spPr>
        <p:txBody>
          <a:bodyPr lIns="0" tIns="0" rIns="0" bIns="0">
            <a:noAutofit/>
          </a:bodyPr>
          <a:lstStyle/>
          <a:p>
            <a:pPr algn="r">
              <a:lnSpc>
                <a:spcPct val="100000"/>
              </a:lnSpc>
            </a:pPr>
            <a:fld id="{39862FD3-A2AB-4AF5-B4D3-06BF4857842D}" type="slidenum">
              <a:rPr lang="en-GB" sz="1500" b="1" strike="noStrike" spc="-1">
                <a:solidFill>
                  <a:srgbClr val="FFFFFF"/>
                </a:solidFill>
                <a:latin typeface="Arial"/>
              </a:rPr>
              <a:t>1</a:t>
            </a:fld>
            <a:endParaRPr lang="en-US" sz="15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D61E70-BC4F-372E-D812-BEA6378BB561}"/>
              </a:ext>
            </a:extLst>
          </p:cNvPr>
          <p:cNvSpPr txBox="1"/>
          <p:nvPr/>
        </p:nvSpPr>
        <p:spPr>
          <a:xfrm>
            <a:off x="3220872" y="1480782"/>
            <a:ext cx="5192768" cy="707886"/>
          </a:xfrm>
          <a:prstGeom prst="rect">
            <a:avLst/>
          </a:prstGeom>
          <a:noFill/>
        </p:spPr>
        <p:txBody>
          <a:bodyPr wrap="none" rtlCol="0">
            <a:spAutoFit/>
          </a:bodyPr>
          <a:lstStyle/>
          <a:p>
            <a:r>
              <a:rPr lang="en-GB" sz="4000" b="1" dirty="0"/>
              <a:t>Part 1 : Visualization</a:t>
            </a:r>
          </a:p>
        </p:txBody>
      </p:sp>
      <p:sp>
        <p:nvSpPr>
          <p:cNvPr id="3" name="TextBox 2">
            <a:extLst>
              <a:ext uri="{FF2B5EF4-FFF2-40B4-BE49-F238E27FC236}">
                <a16:creationId xmlns:a16="http://schemas.microsoft.com/office/drawing/2014/main" id="{77F5E248-3C76-5A46-084E-743515EFAB0B}"/>
              </a:ext>
            </a:extLst>
          </p:cNvPr>
          <p:cNvSpPr txBox="1"/>
          <p:nvPr/>
        </p:nvSpPr>
        <p:spPr>
          <a:xfrm>
            <a:off x="1228299" y="2900149"/>
            <a:ext cx="11564203" cy="584775"/>
          </a:xfrm>
          <a:prstGeom prst="rect">
            <a:avLst/>
          </a:prstGeom>
          <a:noFill/>
        </p:spPr>
        <p:txBody>
          <a:bodyPr wrap="square" rtlCol="0">
            <a:spAutoFit/>
          </a:bodyPr>
          <a:lstStyle/>
          <a:p>
            <a:r>
              <a:rPr lang="en-US" sz="3200" dirty="0">
                <a:latin typeface="Abadi Extra Light" panose="020B0204020104020204" pitchFamily="34" charset="0"/>
              </a:rPr>
              <a:t>Significant difference in BMI between different age groups</a:t>
            </a:r>
            <a:endParaRPr lang="en-GB" sz="3200" dirty="0">
              <a:latin typeface="Abadi Extra Light" panose="020B0204020104020204" pitchFamily="34" charset="0"/>
            </a:endParaRPr>
          </a:p>
        </p:txBody>
      </p:sp>
    </p:spTree>
    <p:extLst>
      <p:ext uri="{BB962C8B-B14F-4D97-AF65-F5344CB8AC3E}">
        <p14:creationId xmlns:p14="http://schemas.microsoft.com/office/powerpoint/2010/main" val="139163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17560" y="813960"/>
            <a:ext cx="10109880" cy="587520"/>
          </a:xfrm>
          <a:prstGeom prst="rect">
            <a:avLst/>
          </a:prstGeom>
          <a:noFill/>
          <a:ln>
            <a:noFill/>
          </a:ln>
        </p:spPr>
        <p:txBody>
          <a:bodyPr lIns="0" tIns="0" rIns="0" bIns="0">
            <a:noAutofit/>
          </a:bodyPr>
          <a:lstStyle/>
          <a:p>
            <a:pPr>
              <a:lnSpc>
                <a:spcPts val="2880"/>
              </a:lnSpc>
              <a:spcAft>
                <a:spcPts val="992"/>
              </a:spcAft>
              <a:tabLst>
                <a:tab pos="0" algn="l"/>
              </a:tabLst>
            </a:pPr>
            <a:r>
              <a:rPr lang="en-US" sz="2400" b="0" strike="noStrike" spc="-100" dirty="0">
                <a:solidFill>
                  <a:srgbClr val="203232"/>
                </a:solidFill>
                <a:latin typeface="Calibri"/>
              </a:rPr>
              <a:t>We are using the dataset</a:t>
            </a:r>
            <a:r>
              <a:rPr lang="en-US" sz="2400" b="0" strike="noStrike" spc="-100" dirty="0">
                <a:solidFill>
                  <a:srgbClr val="FF0000"/>
                </a:solidFill>
                <a:latin typeface="Calibri"/>
              </a:rPr>
              <a:t>   (replace this text with your Kaggle K number and csv file name.) </a:t>
            </a:r>
            <a:r>
              <a:rPr lang="en-US" sz="2400" b="0" strike="noStrike" spc="-100" dirty="0">
                <a:solidFill>
                  <a:srgbClr val="203232"/>
                </a:solidFill>
                <a:latin typeface="Calibri"/>
              </a:rPr>
              <a:t> to answer our Research question  </a:t>
            </a:r>
            <a:r>
              <a:rPr lang="en-US" sz="2400" b="0" strike="noStrike" spc="-100" dirty="0">
                <a:solidFill>
                  <a:srgbClr val="FF0000"/>
                </a:solidFill>
                <a:latin typeface="Calibri"/>
              </a:rPr>
              <a:t> (replace this text with your RQ ……    starting, “Is there a ….       ”</a:t>
            </a:r>
            <a:r>
              <a:rPr lang="en-US" sz="2400" b="0" strike="noStrike" spc="-100" dirty="0">
                <a:solidFill>
                  <a:srgbClr val="203232"/>
                </a:solidFill>
                <a:latin typeface="Calibri"/>
              </a:rPr>
              <a:t> </a:t>
            </a:r>
            <a:r>
              <a:rPr lang="en-US" sz="2400" b="1" strike="noStrike" spc="-100" baseline="30000" dirty="0">
                <a:solidFill>
                  <a:srgbClr val="203232"/>
                </a:solidFill>
                <a:latin typeface="Calibri"/>
              </a:rPr>
              <a:t>1</a:t>
            </a:r>
            <a:endParaRPr lang="en-US" sz="2400" b="0" strike="noStrike" spc="-1" dirty="0">
              <a:latin typeface="Arial"/>
            </a:endParaRPr>
          </a:p>
          <a:p>
            <a:pPr>
              <a:lnSpc>
                <a:spcPts val="2880"/>
              </a:lnSpc>
              <a:spcAft>
                <a:spcPts val="992"/>
              </a:spcAft>
              <a:tabLst>
                <a:tab pos="0" algn="l"/>
              </a:tabLst>
            </a:pPr>
            <a:br>
              <a:rPr lang="en-US" dirty="0"/>
            </a:br>
            <a:endParaRPr lang="en-US" sz="2400" b="0" strike="noStrike" spc="-1" dirty="0">
              <a:latin typeface="Arial"/>
            </a:endParaRPr>
          </a:p>
        </p:txBody>
      </p:sp>
      <p:sp>
        <p:nvSpPr>
          <p:cNvPr id="98" name="TextShape 2"/>
          <p:cNvSpPr txBox="1"/>
          <p:nvPr/>
        </p:nvSpPr>
        <p:spPr>
          <a:xfrm>
            <a:off x="965160" y="401400"/>
            <a:ext cx="9129240" cy="230400"/>
          </a:xfrm>
          <a:prstGeom prst="rect">
            <a:avLst/>
          </a:prstGeom>
          <a:noFill/>
          <a:ln>
            <a:noFill/>
          </a:ln>
        </p:spPr>
        <p:txBody>
          <a:bodyPr lIns="0" tIns="0" rIns="0" bIns="0">
            <a:noAutofit/>
          </a:bodyPr>
          <a:lstStyle/>
          <a:p>
            <a:pPr>
              <a:lnSpc>
                <a:spcPct val="100000"/>
              </a:lnSpc>
            </a:pPr>
            <a:r>
              <a:rPr lang="en-GB" sz="1500" b="0" strike="noStrike" spc="-1" dirty="0">
                <a:solidFill>
                  <a:srgbClr val="B3B9B9"/>
                </a:solidFill>
                <a:latin typeface="Arial"/>
              </a:rPr>
              <a:t>7COM1079-2022  Student Group ID: A115</a:t>
            </a:r>
            <a:endParaRPr lang="en-US" sz="1500" b="0" strike="noStrike" spc="-1" dirty="0">
              <a:latin typeface="Times New Roman"/>
            </a:endParaRPr>
          </a:p>
        </p:txBody>
      </p:sp>
      <p:sp>
        <p:nvSpPr>
          <p:cNvPr id="99" name="TextShape 3"/>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4930DA13-7524-4AF3-9B3D-EE4DE692AE5C}" type="slidenum">
              <a:rPr lang="en-GB" sz="1500" b="1" strike="noStrike" spc="-1">
                <a:solidFill>
                  <a:srgbClr val="B3B9B9"/>
                </a:solidFill>
                <a:latin typeface="Arial"/>
              </a:rPr>
              <a:t>3</a:t>
            </a:fld>
            <a:endParaRPr lang="en-US" sz="1500" b="0" strike="noStrike" spc="-1" dirty="0">
              <a:latin typeface="Times New Roman"/>
            </a:endParaRPr>
          </a:p>
        </p:txBody>
      </p:sp>
      <p:sp>
        <p:nvSpPr>
          <p:cNvPr id="103" name="CustomShape 7"/>
          <p:cNvSpPr/>
          <p:nvPr/>
        </p:nvSpPr>
        <p:spPr>
          <a:xfrm>
            <a:off x="5372640" y="2414520"/>
            <a:ext cx="631080" cy="360"/>
          </a:xfrm>
          <a:custGeom>
            <a:avLst/>
            <a:gdLst/>
            <a:ahLst/>
            <a:cxnLst/>
            <a:rect l="l" t="t" r="r" b="b"/>
            <a:pathLst>
              <a:path w="21600" h="21600">
                <a:moveTo>
                  <a:pt x="0" y="0"/>
                </a:moveTo>
                <a:lnTo>
                  <a:pt x="21600" y="21600"/>
                </a:lnTo>
              </a:path>
            </a:pathLst>
          </a:custGeom>
          <a:noFill/>
          <a:ln w="38160">
            <a:solidFill>
              <a:schemeClr val="dk1"/>
            </a:solidFill>
            <a:round/>
            <a:tailEnd type="arrow" w="med" len="med"/>
          </a:ln>
        </p:spPr>
        <p:style>
          <a:lnRef idx="0">
            <a:scrgbClr r="0" g="0" b="0"/>
          </a:lnRef>
          <a:fillRef idx="0">
            <a:scrgbClr r="0" g="0" b="0"/>
          </a:fillRef>
          <a:effectRef idx="0">
            <a:scrgbClr r="0" g="0" b="0"/>
          </a:effectRef>
          <a:fontRef idx="minor"/>
        </p:style>
        <p:txBody>
          <a:bodyPr/>
          <a:lstStyle/>
          <a:p>
            <a:endParaRPr lang="en-GB"/>
          </a:p>
        </p:txBody>
      </p:sp>
      <p:graphicFrame>
        <p:nvGraphicFramePr>
          <p:cNvPr id="2" name="Table 1">
            <a:extLst>
              <a:ext uri="{FF2B5EF4-FFF2-40B4-BE49-F238E27FC236}">
                <a16:creationId xmlns:a16="http://schemas.microsoft.com/office/drawing/2014/main" id="{E1B63AE5-503D-583A-1FDB-F8BD274313EE}"/>
              </a:ext>
            </a:extLst>
          </p:cNvPr>
          <p:cNvGraphicFramePr>
            <a:graphicFrameLocks noGrp="1"/>
          </p:cNvGraphicFramePr>
          <p:nvPr>
            <p:extLst>
              <p:ext uri="{D42A27DB-BD31-4B8C-83A1-F6EECF244321}">
                <p14:modId xmlns:p14="http://schemas.microsoft.com/office/powerpoint/2010/main" val="3220356591"/>
              </p:ext>
            </p:extLst>
          </p:nvPr>
        </p:nvGraphicFramePr>
        <p:xfrm>
          <a:off x="1383731" y="1912620"/>
          <a:ext cx="8128000" cy="30327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281318624"/>
                    </a:ext>
                  </a:extLst>
                </a:gridCol>
                <a:gridCol w="1625600">
                  <a:extLst>
                    <a:ext uri="{9D8B030D-6E8A-4147-A177-3AD203B41FA5}">
                      <a16:colId xmlns:a16="http://schemas.microsoft.com/office/drawing/2014/main" val="2603677795"/>
                    </a:ext>
                  </a:extLst>
                </a:gridCol>
                <a:gridCol w="1625600">
                  <a:extLst>
                    <a:ext uri="{9D8B030D-6E8A-4147-A177-3AD203B41FA5}">
                      <a16:colId xmlns:a16="http://schemas.microsoft.com/office/drawing/2014/main" val="2577137584"/>
                    </a:ext>
                  </a:extLst>
                </a:gridCol>
                <a:gridCol w="1625600">
                  <a:extLst>
                    <a:ext uri="{9D8B030D-6E8A-4147-A177-3AD203B41FA5}">
                      <a16:colId xmlns:a16="http://schemas.microsoft.com/office/drawing/2014/main" val="634861787"/>
                    </a:ext>
                  </a:extLst>
                </a:gridCol>
                <a:gridCol w="1625600">
                  <a:extLst>
                    <a:ext uri="{9D8B030D-6E8A-4147-A177-3AD203B41FA5}">
                      <a16:colId xmlns:a16="http://schemas.microsoft.com/office/drawing/2014/main" val="2018156795"/>
                    </a:ext>
                  </a:extLst>
                </a:gridCol>
              </a:tblGrid>
              <a:tr h="370840">
                <a:tc>
                  <a:txBody>
                    <a:bodyPr/>
                    <a:lstStyle/>
                    <a:p>
                      <a:r>
                        <a:rPr lang="en-GB" dirty="0"/>
                        <a:t>Age</a:t>
                      </a:r>
                    </a:p>
                  </a:txBody>
                  <a:tcPr anchor="ctr"/>
                </a:tc>
                <a:tc>
                  <a:txBody>
                    <a:bodyPr/>
                    <a:lstStyle/>
                    <a:p>
                      <a:r>
                        <a:rPr lang="en-GB"/>
                        <a:t>Height</a:t>
                      </a:r>
                    </a:p>
                  </a:txBody>
                  <a:tcPr anchor="ctr"/>
                </a:tc>
                <a:tc>
                  <a:txBody>
                    <a:bodyPr/>
                    <a:lstStyle/>
                    <a:p>
                      <a:r>
                        <a:rPr lang="en-GB"/>
                        <a:t>Weight</a:t>
                      </a:r>
                    </a:p>
                  </a:txBody>
                  <a:tcPr anchor="ctr"/>
                </a:tc>
                <a:tc>
                  <a:txBody>
                    <a:bodyPr/>
                    <a:lstStyle/>
                    <a:p>
                      <a:r>
                        <a:rPr lang="en-GB"/>
                        <a:t>Bmi</a:t>
                      </a:r>
                    </a:p>
                  </a:txBody>
                  <a:tcPr anchor="ctr"/>
                </a:tc>
                <a:tc>
                  <a:txBody>
                    <a:bodyPr/>
                    <a:lstStyle/>
                    <a:p>
                      <a:r>
                        <a:rPr lang="en-GB"/>
                        <a:t>BmiClass</a:t>
                      </a:r>
                    </a:p>
                  </a:txBody>
                  <a:tcPr anchor="ctr"/>
                </a:tc>
                <a:extLst>
                  <a:ext uri="{0D108BD9-81ED-4DB2-BD59-A6C34878D82A}">
                    <a16:rowId xmlns:a16="http://schemas.microsoft.com/office/drawing/2014/main" val="2230954054"/>
                  </a:ext>
                </a:extLst>
              </a:tr>
              <a:tr h="370840">
                <a:tc>
                  <a:txBody>
                    <a:bodyPr/>
                    <a:lstStyle/>
                    <a:p>
                      <a:r>
                        <a:rPr lang="en-GB" dirty="0"/>
                        <a:t>61</a:t>
                      </a:r>
                    </a:p>
                  </a:txBody>
                  <a:tcPr anchor="ctr"/>
                </a:tc>
                <a:tc>
                  <a:txBody>
                    <a:bodyPr/>
                    <a:lstStyle/>
                    <a:p>
                      <a:r>
                        <a:rPr lang="en-GB"/>
                        <a:t>1.85</a:t>
                      </a:r>
                    </a:p>
                  </a:txBody>
                  <a:tcPr anchor="ctr"/>
                </a:tc>
                <a:tc>
                  <a:txBody>
                    <a:bodyPr/>
                    <a:lstStyle/>
                    <a:p>
                      <a:r>
                        <a:rPr lang="en-GB"/>
                        <a:t>109.30</a:t>
                      </a:r>
                    </a:p>
                  </a:txBody>
                  <a:tcPr anchor="ctr"/>
                </a:tc>
                <a:tc>
                  <a:txBody>
                    <a:bodyPr/>
                    <a:lstStyle/>
                    <a:p>
                      <a:r>
                        <a:rPr lang="en-GB"/>
                        <a:t>31.935720</a:t>
                      </a:r>
                    </a:p>
                  </a:txBody>
                  <a:tcPr anchor="ctr"/>
                </a:tc>
                <a:tc>
                  <a:txBody>
                    <a:bodyPr/>
                    <a:lstStyle/>
                    <a:p>
                      <a:r>
                        <a:rPr lang="en-GB"/>
                        <a:t>Obese Class 1</a:t>
                      </a:r>
                    </a:p>
                  </a:txBody>
                  <a:tcPr anchor="ctr"/>
                </a:tc>
                <a:extLst>
                  <a:ext uri="{0D108BD9-81ED-4DB2-BD59-A6C34878D82A}">
                    <a16:rowId xmlns:a16="http://schemas.microsoft.com/office/drawing/2014/main" val="605973240"/>
                  </a:ext>
                </a:extLst>
              </a:tr>
              <a:tr h="370840">
                <a:tc>
                  <a:txBody>
                    <a:bodyPr/>
                    <a:lstStyle/>
                    <a:p>
                      <a:r>
                        <a:rPr lang="en-GB" dirty="0"/>
                        <a:t>60</a:t>
                      </a:r>
                    </a:p>
                  </a:txBody>
                  <a:tcPr anchor="ctr"/>
                </a:tc>
                <a:tc>
                  <a:txBody>
                    <a:bodyPr/>
                    <a:lstStyle/>
                    <a:p>
                      <a:r>
                        <a:rPr lang="en-GB" dirty="0"/>
                        <a:t>1.71</a:t>
                      </a:r>
                    </a:p>
                  </a:txBody>
                  <a:tcPr anchor="ctr"/>
                </a:tc>
                <a:tc>
                  <a:txBody>
                    <a:bodyPr/>
                    <a:lstStyle/>
                    <a:p>
                      <a:r>
                        <a:rPr lang="en-GB"/>
                        <a:t>79.02</a:t>
                      </a:r>
                    </a:p>
                  </a:txBody>
                  <a:tcPr anchor="ctr"/>
                </a:tc>
                <a:tc>
                  <a:txBody>
                    <a:bodyPr/>
                    <a:lstStyle/>
                    <a:p>
                      <a:r>
                        <a:rPr lang="en-GB"/>
                        <a:t>27.023700</a:t>
                      </a:r>
                    </a:p>
                  </a:txBody>
                  <a:tcPr anchor="ctr"/>
                </a:tc>
                <a:tc>
                  <a:txBody>
                    <a:bodyPr/>
                    <a:lstStyle/>
                    <a:p>
                      <a:r>
                        <a:rPr lang="en-GB"/>
                        <a:t>Overweight</a:t>
                      </a:r>
                    </a:p>
                  </a:txBody>
                  <a:tcPr anchor="ctr"/>
                </a:tc>
                <a:extLst>
                  <a:ext uri="{0D108BD9-81ED-4DB2-BD59-A6C34878D82A}">
                    <a16:rowId xmlns:a16="http://schemas.microsoft.com/office/drawing/2014/main" val="3503573487"/>
                  </a:ext>
                </a:extLst>
              </a:tr>
              <a:tr h="370840">
                <a:tc>
                  <a:txBody>
                    <a:bodyPr/>
                    <a:lstStyle/>
                    <a:p>
                      <a:r>
                        <a:rPr lang="en-GB"/>
                        <a:t>60</a:t>
                      </a:r>
                    </a:p>
                  </a:txBody>
                  <a:tcPr anchor="ctr"/>
                </a:tc>
                <a:tc>
                  <a:txBody>
                    <a:bodyPr/>
                    <a:lstStyle/>
                    <a:p>
                      <a:r>
                        <a:rPr lang="en-GB" dirty="0"/>
                        <a:t>1.55</a:t>
                      </a:r>
                    </a:p>
                  </a:txBody>
                  <a:tcPr anchor="ctr"/>
                </a:tc>
                <a:tc>
                  <a:txBody>
                    <a:bodyPr/>
                    <a:lstStyle/>
                    <a:p>
                      <a:r>
                        <a:rPr lang="en-GB"/>
                        <a:t>74.70</a:t>
                      </a:r>
                    </a:p>
                  </a:txBody>
                  <a:tcPr anchor="ctr"/>
                </a:tc>
                <a:tc>
                  <a:txBody>
                    <a:bodyPr/>
                    <a:lstStyle/>
                    <a:p>
                      <a:r>
                        <a:rPr lang="en-GB"/>
                        <a:t>31.092612</a:t>
                      </a:r>
                    </a:p>
                  </a:txBody>
                  <a:tcPr anchor="ctr"/>
                </a:tc>
                <a:tc>
                  <a:txBody>
                    <a:bodyPr/>
                    <a:lstStyle/>
                    <a:p>
                      <a:r>
                        <a:rPr lang="en-GB"/>
                        <a:t>Obese Class 1</a:t>
                      </a:r>
                    </a:p>
                  </a:txBody>
                  <a:tcPr anchor="ctr"/>
                </a:tc>
                <a:extLst>
                  <a:ext uri="{0D108BD9-81ED-4DB2-BD59-A6C34878D82A}">
                    <a16:rowId xmlns:a16="http://schemas.microsoft.com/office/drawing/2014/main" val="3449004923"/>
                  </a:ext>
                </a:extLst>
              </a:tr>
              <a:tr h="370840">
                <a:tc>
                  <a:txBody>
                    <a:bodyPr/>
                    <a:lstStyle/>
                    <a:p>
                      <a:r>
                        <a:rPr lang="en-GB"/>
                        <a:t>60</a:t>
                      </a:r>
                    </a:p>
                  </a:txBody>
                  <a:tcPr anchor="ctr"/>
                </a:tc>
                <a:tc>
                  <a:txBody>
                    <a:bodyPr/>
                    <a:lstStyle/>
                    <a:p>
                      <a:r>
                        <a:rPr lang="en-GB"/>
                        <a:t>1.46</a:t>
                      </a:r>
                    </a:p>
                  </a:txBody>
                  <a:tcPr anchor="ctr"/>
                </a:tc>
                <a:tc>
                  <a:txBody>
                    <a:bodyPr/>
                    <a:lstStyle/>
                    <a:p>
                      <a:r>
                        <a:rPr lang="en-GB" dirty="0"/>
                        <a:t>35.90</a:t>
                      </a:r>
                    </a:p>
                  </a:txBody>
                  <a:tcPr anchor="ctr"/>
                </a:tc>
                <a:tc>
                  <a:txBody>
                    <a:bodyPr/>
                    <a:lstStyle/>
                    <a:p>
                      <a:r>
                        <a:rPr lang="en-GB" dirty="0"/>
                        <a:t>16.841809</a:t>
                      </a:r>
                    </a:p>
                  </a:txBody>
                  <a:tcPr anchor="ctr"/>
                </a:tc>
                <a:tc>
                  <a:txBody>
                    <a:bodyPr/>
                    <a:lstStyle/>
                    <a:p>
                      <a:r>
                        <a:rPr lang="en-GB" dirty="0"/>
                        <a:t>Underweight</a:t>
                      </a:r>
                    </a:p>
                  </a:txBody>
                  <a:tcPr anchor="ctr"/>
                </a:tc>
                <a:extLst>
                  <a:ext uri="{0D108BD9-81ED-4DB2-BD59-A6C34878D82A}">
                    <a16:rowId xmlns:a16="http://schemas.microsoft.com/office/drawing/2014/main" val="956929051"/>
                  </a:ext>
                </a:extLst>
              </a:tr>
              <a:tr h="370840">
                <a:tc>
                  <a:txBody>
                    <a:bodyPr/>
                    <a:lstStyle/>
                    <a:p>
                      <a:r>
                        <a:rPr lang="en-GB"/>
                        <a:t>60</a:t>
                      </a:r>
                    </a:p>
                  </a:txBody>
                  <a:tcPr anchor="ctr"/>
                </a:tc>
                <a:tc>
                  <a:txBody>
                    <a:bodyPr/>
                    <a:lstStyle/>
                    <a:p>
                      <a:r>
                        <a:rPr lang="en-GB"/>
                        <a:t>1.58</a:t>
                      </a:r>
                    </a:p>
                  </a:txBody>
                  <a:tcPr anchor="ctr"/>
                </a:tc>
                <a:tc>
                  <a:txBody>
                    <a:bodyPr/>
                    <a:lstStyle/>
                    <a:p>
                      <a:r>
                        <a:rPr lang="en-GB"/>
                        <a:t>97.10</a:t>
                      </a:r>
                    </a:p>
                  </a:txBody>
                  <a:tcPr anchor="ctr"/>
                </a:tc>
                <a:tc>
                  <a:txBody>
                    <a:bodyPr/>
                    <a:lstStyle/>
                    <a:p>
                      <a:r>
                        <a:rPr lang="en-GB"/>
                        <a:t>38.896010</a:t>
                      </a:r>
                    </a:p>
                  </a:txBody>
                  <a:tcPr anchor="ctr"/>
                </a:tc>
                <a:tc>
                  <a:txBody>
                    <a:bodyPr/>
                    <a:lstStyle/>
                    <a:p>
                      <a:r>
                        <a:rPr lang="en-GB" dirty="0"/>
                        <a:t>Obese Class 2</a:t>
                      </a:r>
                    </a:p>
                  </a:txBody>
                  <a:tcPr anchor="ctr"/>
                </a:tc>
                <a:extLst>
                  <a:ext uri="{0D108BD9-81ED-4DB2-BD59-A6C34878D82A}">
                    <a16:rowId xmlns:a16="http://schemas.microsoft.com/office/drawing/2014/main" val="32128278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 name="CustomShape 1"/>
          <p:cNvSpPr/>
          <p:nvPr/>
        </p:nvSpPr>
        <p:spPr>
          <a:xfrm>
            <a:off x="135887" y="2077458"/>
            <a:ext cx="5485057" cy="3086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9"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endParaRPr lang="en-US" sz="3200" b="0" strike="noStrike" spc="-1" dirty="0">
              <a:latin typeface="Arial"/>
            </a:endParaRPr>
          </a:p>
        </p:txBody>
      </p:sp>
      <p:sp>
        <p:nvSpPr>
          <p:cNvPr id="110"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29CEFF96-2F62-4B45-8A43-FC60A0A96C7C}" type="slidenum">
              <a:rPr lang="en-US" sz="1100" b="1" strike="noStrike" spc="-1">
                <a:solidFill>
                  <a:srgbClr val="7DABAB"/>
                </a:solidFill>
                <a:latin typeface="Arial"/>
              </a:rPr>
              <a:t>4</a:t>
            </a:fld>
            <a:endParaRPr lang="en-US" sz="1100" b="0" strike="noStrike" spc="-1">
              <a:latin typeface="Times New Roman"/>
            </a:endParaRPr>
          </a:p>
        </p:txBody>
      </p:sp>
      <p:pic>
        <p:nvPicPr>
          <p:cNvPr id="1026" name="Picture 2" descr="Output image">
            <a:extLst>
              <a:ext uri="{FF2B5EF4-FFF2-40B4-BE49-F238E27FC236}">
                <a16:creationId xmlns:a16="http://schemas.microsoft.com/office/drawing/2014/main" id="{3A6FA4AE-ED3B-41D7-6F99-A5C81AD60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887" y="422720"/>
            <a:ext cx="7426299" cy="47415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D806-738F-132D-4861-AE1514D14CE7}"/>
              </a:ext>
            </a:extLst>
          </p:cNvPr>
          <p:cNvSpPr>
            <a:spLocks noGrp="1"/>
          </p:cNvSpPr>
          <p:nvPr>
            <p:ph type="title"/>
          </p:nvPr>
        </p:nvSpPr>
        <p:spPr>
          <a:xfrm>
            <a:off x="548665" y="1706277"/>
            <a:ext cx="12542292" cy="2542110"/>
          </a:xfrm>
        </p:spPr>
        <p:txBody>
          <a:bodyPr/>
          <a:lstStyle/>
          <a:p>
            <a:r>
              <a:rPr lang="en-GB" sz="4000" dirty="0"/>
              <a:t>PART 2 : Analysis (building on your Visualization)</a:t>
            </a:r>
          </a:p>
        </p:txBody>
      </p:sp>
    </p:spTree>
    <p:extLst>
      <p:ext uri="{BB962C8B-B14F-4D97-AF65-F5344CB8AC3E}">
        <p14:creationId xmlns:p14="http://schemas.microsoft.com/office/powerpoint/2010/main" val="93331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7"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8"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9"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30" name="TextShape 5"/>
          <p:cNvSpPr txBox="1"/>
          <p:nvPr/>
        </p:nvSpPr>
        <p:spPr>
          <a:xfrm>
            <a:off x="385920" y="118753"/>
            <a:ext cx="7534922" cy="1383887"/>
          </a:xfrm>
          <a:prstGeom prst="rect">
            <a:avLst/>
          </a:prstGeom>
          <a:noFill/>
          <a:ln>
            <a:noFill/>
          </a:ln>
        </p:spPr>
        <p:txBody>
          <a:bodyPr anchor="ctr">
            <a:normAutofit fontScale="40000" lnSpcReduction="20000"/>
          </a:bodyPr>
          <a:lstStyle/>
          <a:p>
            <a:pPr>
              <a:lnSpc>
                <a:spcPct val="110000"/>
              </a:lnSpc>
            </a:pPr>
            <a:r>
              <a:rPr lang="en-US" sz="4000" b="0" strike="noStrike" dirty="0">
                <a:solidFill>
                  <a:srgbClr val="FFFFFF"/>
                </a:solidFill>
                <a:latin typeface="Arial"/>
              </a:rPr>
              <a:t>Here is a table (matrix/cross tabulation) showing our dependent variable as rows, and our independent variable as columns.  We have at least two values for both variables that are independent of each other (no overlap).  </a:t>
            </a:r>
          </a:p>
          <a:p>
            <a:pPr>
              <a:lnSpc>
                <a:spcPct val="110000"/>
              </a:lnSpc>
            </a:pPr>
            <a:r>
              <a:rPr lang="en-US" sz="4000" b="0" strike="noStrike" dirty="0">
                <a:solidFill>
                  <a:srgbClr val="FFFFFF"/>
                </a:solidFill>
                <a:latin typeface="Arial"/>
              </a:rPr>
              <a:t>For example:</a:t>
            </a:r>
            <a:br>
              <a:rPr dirty="0"/>
            </a:br>
            <a:endParaRPr lang="en-US" sz="2400" b="0" strike="noStrike" spc="-1" dirty="0">
              <a:solidFill>
                <a:srgbClr val="203232"/>
              </a:solidFill>
              <a:latin typeface="Arial"/>
            </a:endParaRPr>
          </a:p>
        </p:txBody>
      </p:sp>
      <p:sp>
        <p:nvSpPr>
          <p:cNvPr id="131" name="TextShape 6"/>
          <p:cNvSpPr txBox="1"/>
          <p:nvPr/>
        </p:nvSpPr>
        <p:spPr>
          <a:xfrm>
            <a:off x="8370720" y="350280"/>
            <a:ext cx="3233160" cy="873360"/>
          </a:xfrm>
          <a:prstGeom prst="rect">
            <a:avLst/>
          </a:prstGeom>
          <a:noFill/>
          <a:ln>
            <a:noFill/>
          </a:ln>
        </p:spPr>
        <p:txBody>
          <a:bodyPr anchor="ctr">
            <a:noAutofit/>
          </a:bodyPr>
          <a:lstStyle/>
          <a:p>
            <a:pPr>
              <a:lnSpc>
                <a:spcPct val="90000"/>
              </a:lnSpc>
              <a:spcBef>
                <a:spcPts val="1001"/>
              </a:spcBef>
              <a:spcAft>
                <a:spcPts val="992"/>
              </a:spcAft>
              <a:tabLst>
                <a:tab pos="0" algn="l"/>
              </a:tabLst>
            </a:pPr>
            <a:r>
              <a:rPr lang="en-US" sz="3200" b="1" strike="noStrike" spc="-100">
                <a:solidFill>
                  <a:srgbClr val="FFFFFF"/>
                </a:solidFill>
                <a:latin typeface="Arial"/>
              </a:rPr>
              <a:t>Our RQ is about differences in proportions</a:t>
            </a:r>
            <a:endParaRPr lang="en-US" sz="3200" b="0" strike="noStrike" spc="-1">
              <a:latin typeface="Arial"/>
            </a:endParaRPr>
          </a:p>
        </p:txBody>
      </p:sp>
      <p:sp>
        <p:nvSpPr>
          <p:cNvPr id="132"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5783AF93-FAFA-4E86-B9B0-359A2F820963}" type="slidenum">
              <a:rPr lang="en-US" sz="1100" b="1" strike="noStrike" spc="-1">
                <a:solidFill>
                  <a:srgbClr val="7DABAB"/>
                </a:solidFill>
                <a:latin typeface="Arial"/>
              </a:rPr>
              <a:t>6</a:t>
            </a:fld>
            <a:endParaRPr lang="en-US" sz="1100" b="0" strike="noStrike" spc="-1">
              <a:latin typeface="Times New Roman"/>
            </a:endParaRPr>
          </a:p>
        </p:txBody>
      </p:sp>
      <p:graphicFrame>
        <p:nvGraphicFramePr>
          <p:cNvPr id="3" name="Table 2">
            <a:extLst>
              <a:ext uri="{FF2B5EF4-FFF2-40B4-BE49-F238E27FC236}">
                <a16:creationId xmlns:a16="http://schemas.microsoft.com/office/drawing/2014/main" id="{7FE1DEFE-3A84-6C49-4DF9-55F5667C83B0}"/>
              </a:ext>
            </a:extLst>
          </p:cNvPr>
          <p:cNvGraphicFramePr>
            <a:graphicFrameLocks noGrp="1"/>
          </p:cNvGraphicFramePr>
          <p:nvPr>
            <p:extLst>
              <p:ext uri="{D42A27DB-BD31-4B8C-83A1-F6EECF244321}">
                <p14:modId xmlns:p14="http://schemas.microsoft.com/office/powerpoint/2010/main" val="1239503371"/>
              </p:ext>
            </p:extLst>
          </p:nvPr>
        </p:nvGraphicFramePr>
        <p:xfrm>
          <a:off x="807493" y="2023766"/>
          <a:ext cx="10233548" cy="3134360"/>
        </p:xfrm>
        <a:graphic>
          <a:graphicData uri="http://schemas.openxmlformats.org/drawingml/2006/table">
            <a:tbl>
              <a:tblPr firstRow="1" bandRow="1">
                <a:tableStyleId>{5C22544A-7EE6-4342-B048-85BDC9FD1C3A}</a:tableStyleId>
              </a:tblPr>
              <a:tblGrid>
                <a:gridCol w="2558387">
                  <a:extLst>
                    <a:ext uri="{9D8B030D-6E8A-4147-A177-3AD203B41FA5}">
                      <a16:colId xmlns:a16="http://schemas.microsoft.com/office/drawing/2014/main" val="2193636893"/>
                    </a:ext>
                  </a:extLst>
                </a:gridCol>
                <a:gridCol w="2558387">
                  <a:extLst>
                    <a:ext uri="{9D8B030D-6E8A-4147-A177-3AD203B41FA5}">
                      <a16:colId xmlns:a16="http://schemas.microsoft.com/office/drawing/2014/main" val="3110938635"/>
                    </a:ext>
                  </a:extLst>
                </a:gridCol>
                <a:gridCol w="2558387">
                  <a:extLst>
                    <a:ext uri="{9D8B030D-6E8A-4147-A177-3AD203B41FA5}">
                      <a16:colId xmlns:a16="http://schemas.microsoft.com/office/drawing/2014/main" val="2248335083"/>
                    </a:ext>
                  </a:extLst>
                </a:gridCol>
                <a:gridCol w="2558387">
                  <a:extLst>
                    <a:ext uri="{9D8B030D-6E8A-4147-A177-3AD203B41FA5}">
                      <a16:colId xmlns:a16="http://schemas.microsoft.com/office/drawing/2014/main" val="3712628144"/>
                    </a:ext>
                  </a:extLst>
                </a:gridCol>
              </a:tblGrid>
              <a:tr h="370840">
                <a:tc>
                  <a:txBody>
                    <a:bodyPr/>
                    <a:lstStyle/>
                    <a:p>
                      <a:r>
                        <a:rPr lang="en-US" dirty="0"/>
                        <a:t>BMI Class			</a:t>
                      </a:r>
                      <a:endParaRPr lang="en-GB" dirty="0"/>
                    </a:p>
                  </a:txBody>
                  <a:tcPr/>
                </a:tc>
                <a:tc>
                  <a:txBody>
                    <a:bodyPr/>
                    <a:lstStyle/>
                    <a:p>
                      <a:r>
                        <a:rPr lang="en-US" dirty="0"/>
                        <a:t>15-30</a:t>
                      </a:r>
                      <a:endParaRPr lang="en-GB" dirty="0"/>
                    </a:p>
                  </a:txBody>
                  <a:tcPr/>
                </a:tc>
                <a:tc>
                  <a:txBody>
                    <a:bodyPr/>
                    <a:lstStyle/>
                    <a:p>
                      <a:r>
                        <a:rPr lang="en-US" dirty="0"/>
                        <a:t>31-45</a:t>
                      </a:r>
                      <a:endParaRPr lang="en-GB" dirty="0"/>
                    </a:p>
                  </a:txBody>
                  <a:tcPr/>
                </a:tc>
                <a:tc>
                  <a:txBody>
                    <a:bodyPr/>
                    <a:lstStyle/>
                    <a:p>
                      <a:r>
                        <a:rPr lang="en-US" dirty="0"/>
                        <a:t>46-61</a:t>
                      </a:r>
                      <a:endParaRPr lang="en-GB" dirty="0"/>
                    </a:p>
                  </a:txBody>
                  <a:tcPr/>
                </a:tc>
                <a:extLst>
                  <a:ext uri="{0D108BD9-81ED-4DB2-BD59-A6C34878D82A}">
                    <a16:rowId xmlns:a16="http://schemas.microsoft.com/office/drawing/2014/main" val="4292872485"/>
                  </a:ext>
                </a:extLst>
              </a:tr>
              <a:tr h="370840">
                <a:tc>
                  <a:txBody>
                    <a:bodyPr/>
                    <a:lstStyle/>
                    <a:p>
                      <a:r>
                        <a:rPr lang="en-GB" dirty="0"/>
                        <a:t>Normal Weight			</a:t>
                      </a:r>
                    </a:p>
                  </a:txBody>
                  <a:tcPr/>
                </a:tc>
                <a:tc>
                  <a:txBody>
                    <a:bodyPr/>
                    <a:lstStyle/>
                    <a:p>
                      <a:r>
                        <a:rPr lang="en-GB" dirty="0"/>
                        <a:t>224</a:t>
                      </a:r>
                    </a:p>
                  </a:txBody>
                  <a:tcPr/>
                </a:tc>
                <a:tc>
                  <a:txBody>
                    <a:bodyPr/>
                    <a:lstStyle/>
                    <a:p>
                      <a:r>
                        <a:rPr lang="en-GB" dirty="0"/>
                        <a:t>95</a:t>
                      </a:r>
                    </a:p>
                  </a:txBody>
                  <a:tcPr/>
                </a:tc>
                <a:tc>
                  <a:txBody>
                    <a:bodyPr/>
                    <a:lstStyle/>
                    <a:p>
                      <a:r>
                        <a:rPr lang="en-GB" dirty="0"/>
                        <a:t>16</a:t>
                      </a:r>
                    </a:p>
                  </a:txBody>
                  <a:tcPr/>
                </a:tc>
                <a:extLst>
                  <a:ext uri="{0D108BD9-81ED-4DB2-BD59-A6C34878D82A}">
                    <a16:rowId xmlns:a16="http://schemas.microsoft.com/office/drawing/2014/main" val="3614536918"/>
                  </a:ext>
                </a:extLst>
              </a:tr>
              <a:tr h="370840">
                <a:tc>
                  <a:txBody>
                    <a:bodyPr/>
                    <a:lstStyle/>
                    <a:p>
                      <a:r>
                        <a:rPr lang="en-GB" dirty="0"/>
                        <a:t>Obese Class 1</a:t>
                      </a:r>
                    </a:p>
                  </a:txBody>
                  <a:tcPr/>
                </a:tc>
                <a:tc>
                  <a:txBody>
                    <a:bodyPr/>
                    <a:lstStyle/>
                    <a:p>
                      <a:r>
                        <a:rPr lang="en-GB" dirty="0"/>
                        <a:t>6</a:t>
                      </a:r>
                    </a:p>
                  </a:txBody>
                  <a:tcPr/>
                </a:tc>
                <a:tc>
                  <a:txBody>
                    <a:bodyPr/>
                    <a:lstStyle/>
                    <a:p>
                      <a:r>
                        <a:rPr lang="en-GB" dirty="0"/>
                        <a:t>2</a:t>
                      </a:r>
                    </a:p>
                  </a:txBody>
                  <a:tcPr/>
                </a:tc>
                <a:tc>
                  <a:txBody>
                    <a:bodyPr/>
                    <a:lstStyle/>
                    <a:p>
                      <a:r>
                        <a:rPr lang="en-GB" dirty="0"/>
                        <a:t>11</a:t>
                      </a:r>
                    </a:p>
                  </a:txBody>
                  <a:tcPr/>
                </a:tc>
                <a:extLst>
                  <a:ext uri="{0D108BD9-81ED-4DB2-BD59-A6C34878D82A}">
                    <a16:rowId xmlns:a16="http://schemas.microsoft.com/office/drawing/2014/main" val="628507873"/>
                  </a:ext>
                </a:extLst>
              </a:tr>
              <a:tr h="370840">
                <a:tc>
                  <a:txBody>
                    <a:bodyPr/>
                    <a:lstStyle/>
                    <a:p>
                      <a:r>
                        <a:rPr lang="en-GB" dirty="0"/>
                        <a:t>Obese Class 2</a:t>
                      </a:r>
                    </a:p>
                  </a:txBody>
                  <a:tcPr/>
                </a:tc>
                <a:tc>
                  <a:txBody>
                    <a:bodyPr/>
                    <a:lstStyle/>
                    <a:p>
                      <a:r>
                        <a:rPr lang="en-GB" dirty="0"/>
                        <a:t>25</a:t>
                      </a:r>
                    </a:p>
                  </a:txBody>
                  <a:tcPr/>
                </a:tc>
                <a:tc>
                  <a:txBody>
                    <a:bodyPr/>
                    <a:lstStyle/>
                    <a:p>
                      <a:r>
                        <a:rPr lang="en-GB" dirty="0"/>
                        <a:t>15</a:t>
                      </a:r>
                    </a:p>
                  </a:txBody>
                  <a:tcPr/>
                </a:tc>
                <a:tc>
                  <a:txBody>
                    <a:bodyPr/>
                    <a:lstStyle/>
                    <a:p>
                      <a:r>
                        <a:rPr lang="en-GB" dirty="0"/>
                        <a:t>13</a:t>
                      </a:r>
                    </a:p>
                  </a:txBody>
                  <a:tcPr/>
                </a:tc>
                <a:extLst>
                  <a:ext uri="{0D108BD9-81ED-4DB2-BD59-A6C34878D82A}">
                    <a16:rowId xmlns:a16="http://schemas.microsoft.com/office/drawing/2014/main" val="3917762778"/>
                  </a:ext>
                </a:extLst>
              </a:tr>
              <a:tr h="370840">
                <a:tc>
                  <a:txBody>
                    <a:bodyPr/>
                    <a:lstStyle/>
                    <a:p>
                      <a:r>
                        <a:rPr lang="en-GB" dirty="0"/>
                        <a:t>Obese Class 3</a:t>
                      </a:r>
                    </a:p>
                  </a:txBody>
                  <a:tcPr/>
                </a:tc>
                <a:tc>
                  <a:txBody>
                    <a:bodyPr/>
                    <a:lstStyle/>
                    <a:p>
                      <a:r>
                        <a:rPr lang="en-GB" dirty="0"/>
                        <a:t>38</a:t>
                      </a:r>
                    </a:p>
                  </a:txBody>
                  <a:tcPr/>
                </a:tc>
                <a:tc>
                  <a:txBody>
                    <a:bodyPr/>
                    <a:lstStyle/>
                    <a:p>
                      <a:r>
                        <a:rPr lang="en-GB" dirty="0"/>
                        <a:t>15</a:t>
                      </a:r>
                    </a:p>
                  </a:txBody>
                  <a:tcPr/>
                </a:tc>
                <a:tc>
                  <a:txBody>
                    <a:bodyPr/>
                    <a:lstStyle/>
                    <a:p>
                      <a:r>
                        <a:rPr lang="en-GB" dirty="0"/>
                        <a:t>8</a:t>
                      </a:r>
                    </a:p>
                  </a:txBody>
                  <a:tcPr/>
                </a:tc>
                <a:extLst>
                  <a:ext uri="{0D108BD9-81ED-4DB2-BD59-A6C34878D82A}">
                    <a16:rowId xmlns:a16="http://schemas.microsoft.com/office/drawing/2014/main" val="2164580333"/>
                  </a:ext>
                </a:extLst>
              </a:tr>
              <a:tr h="370840">
                <a:tc>
                  <a:txBody>
                    <a:bodyPr/>
                    <a:lstStyle/>
                    <a:p>
                      <a:r>
                        <a:rPr lang="en-GB" dirty="0"/>
                        <a:t>Overweight</a:t>
                      </a:r>
                    </a:p>
                  </a:txBody>
                  <a:tcPr/>
                </a:tc>
                <a:tc>
                  <a:txBody>
                    <a:bodyPr/>
                    <a:lstStyle/>
                    <a:p>
                      <a:r>
                        <a:rPr lang="en-GB" dirty="0"/>
                        <a:t>41</a:t>
                      </a:r>
                    </a:p>
                  </a:txBody>
                  <a:tcPr/>
                </a:tc>
                <a:tc>
                  <a:txBody>
                    <a:bodyPr/>
                    <a:lstStyle/>
                    <a:p>
                      <a:r>
                        <a:rPr lang="en-GB" dirty="0"/>
                        <a:t>73</a:t>
                      </a:r>
                    </a:p>
                  </a:txBody>
                  <a:tcPr/>
                </a:tc>
                <a:tc>
                  <a:txBody>
                    <a:bodyPr/>
                    <a:lstStyle/>
                    <a:p>
                      <a:r>
                        <a:rPr lang="en-GB" dirty="0"/>
                        <a:t>52</a:t>
                      </a:r>
                    </a:p>
                  </a:txBody>
                  <a:tcPr/>
                </a:tc>
                <a:extLst>
                  <a:ext uri="{0D108BD9-81ED-4DB2-BD59-A6C34878D82A}">
                    <a16:rowId xmlns:a16="http://schemas.microsoft.com/office/drawing/2014/main" val="1350952343"/>
                  </a:ext>
                </a:extLst>
              </a:tr>
              <a:tr h="370840">
                <a:tc>
                  <a:txBody>
                    <a:bodyPr/>
                    <a:lstStyle/>
                    <a:p>
                      <a:r>
                        <a:rPr lang="en-GB" dirty="0"/>
                        <a:t>Underweight</a:t>
                      </a:r>
                    </a:p>
                  </a:txBody>
                  <a:tcPr/>
                </a:tc>
                <a:tc>
                  <a:txBody>
                    <a:bodyPr/>
                    <a:lstStyle/>
                    <a:p>
                      <a:r>
                        <a:rPr lang="en-GB" dirty="0"/>
                        <a:t>54</a:t>
                      </a:r>
                    </a:p>
                  </a:txBody>
                  <a:tcPr/>
                </a:tc>
                <a:tc>
                  <a:txBody>
                    <a:bodyPr/>
                    <a:lstStyle/>
                    <a:p>
                      <a:r>
                        <a:rPr lang="en-GB" dirty="0"/>
                        <a:t>22</a:t>
                      </a:r>
                    </a:p>
                  </a:txBody>
                  <a:tcPr/>
                </a:tc>
                <a:tc>
                  <a:txBody>
                    <a:bodyPr/>
                    <a:lstStyle/>
                    <a:p>
                      <a:r>
                        <a:rPr lang="en-GB" dirty="0"/>
                        <a:t>19</a:t>
                      </a:r>
                    </a:p>
                  </a:txBody>
                  <a:tcPr/>
                </a:tc>
                <a:extLst>
                  <a:ext uri="{0D108BD9-81ED-4DB2-BD59-A6C34878D82A}">
                    <a16:rowId xmlns:a16="http://schemas.microsoft.com/office/drawing/2014/main" val="213790041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7</a:t>
            </a:fld>
            <a:endParaRPr lang="en-US" sz="1500" b="0" strike="noStrike" spc="-1">
              <a:latin typeface="Times New Roman"/>
            </a:endParaRPr>
          </a:p>
        </p:txBody>
      </p:sp>
      <p:sp>
        <p:nvSpPr>
          <p:cNvPr id="137" name="TextShape 3"/>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Arial"/>
              </a:rPr>
              <a:t>R Script (For ALL types of test) – The Analysis</a:t>
            </a:r>
            <a:endParaRPr lang="en-US" sz="3600" b="1"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2" name="TextBox 1">
            <a:extLst>
              <a:ext uri="{FF2B5EF4-FFF2-40B4-BE49-F238E27FC236}">
                <a16:creationId xmlns:a16="http://schemas.microsoft.com/office/drawing/2014/main" id="{58BC67A1-346D-734F-321E-2098D1481674}"/>
              </a:ext>
            </a:extLst>
          </p:cNvPr>
          <p:cNvSpPr txBox="1"/>
          <p:nvPr/>
        </p:nvSpPr>
        <p:spPr>
          <a:xfrm>
            <a:off x="701458" y="1671663"/>
            <a:ext cx="11066988" cy="646331"/>
          </a:xfrm>
          <a:prstGeom prst="rect">
            <a:avLst/>
          </a:prstGeom>
          <a:solidFill>
            <a:schemeClr val="bg1"/>
          </a:solidFill>
        </p:spPr>
        <p:txBody>
          <a:bodyPr wrap="square" rtlCol="0">
            <a:spAutoFit/>
          </a:bodyPr>
          <a:lstStyle/>
          <a:p>
            <a:endParaRPr lang="en-GB" sz="3600" dirty="0"/>
          </a:p>
        </p:txBody>
      </p:sp>
      <p:pic>
        <p:nvPicPr>
          <p:cNvPr id="4" name="Picture 3">
            <a:extLst>
              <a:ext uri="{FF2B5EF4-FFF2-40B4-BE49-F238E27FC236}">
                <a16:creationId xmlns:a16="http://schemas.microsoft.com/office/drawing/2014/main" id="{E0EAC210-402E-730C-79FF-B6E23DD83D83}"/>
              </a:ext>
            </a:extLst>
          </p:cNvPr>
          <p:cNvPicPr>
            <a:picLocks noChangeAspect="1"/>
          </p:cNvPicPr>
          <p:nvPr/>
        </p:nvPicPr>
        <p:blipFill>
          <a:blip r:embed="rId3"/>
          <a:stretch>
            <a:fillRect/>
          </a:stretch>
        </p:blipFill>
        <p:spPr>
          <a:xfrm>
            <a:off x="952918" y="1671662"/>
            <a:ext cx="8407057" cy="3016343"/>
          </a:xfrm>
          <a:prstGeom prst="rect">
            <a:avLst/>
          </a:prstGeom>
        </p:spPr>
      </p:pic>
      <p:sp>
        <p:nvSpPr>
          <p:cNvPr id="10" name="Rectangle 4">
            <a:extLst>
              <a:ext uri="{FF2B5EF4-FFF2-40B4-BE49-F238E27FC236}">
                <a16:creationId xmlns:a16="http://schemas.microsoft.com/office/drawing/2014/main" id="{1C75BD35-9370-0134-0C6E-DAB2E38879B4}"/>
              </a:ext>
            </a:extLst>
          </p:cNvPr>
          <p:cNvSpPr>
            <a:spLocks noChangeArrowheads="1"/>
          </p:cNvSpPr>
          <p:nvPr/>
        </p:nvSpPr>
        <p:spPr bwMode="auto">
          <a:xfrm rot="10800000" flipV="1">
            <a:off x="952919" y="4813621"/>
            <a:ext cx="61824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Chi-Square Statistic</a:t>
            </a:r>
            <a:r>
              <a:rPr kumimoji="0" lang="en-US" altLang="en-US" sz="1600" b="0" i="0" u="none" strike="noStrike" cap="none" normalizeH="0" baseline="0" dirty="0">
                <a:ln>
                  <a:noFill/>
                </a:ln>
                <a:solidFill>
                  <a:schemeClr val="tx1"/>
                </a:solidFill>
                <a:effectLst/>
                <a:latin typeface="Arial" panose="020B0604020202020204" pitchFamily="34" charset="0"/>
              </a:rPr>
              <a:t>: 129.39, </a:t>
            </a:r>
            <a:r>
              <a:rPr kumimoji="0" lang="en-US" altLang="en-US" sz="1600" b="1" i="0" u="none" strike="noStrike" cap="none" normalizeH="0" baseline="0" dirty="0">
                <a:ln>
                  <a:noFill/>
                </a:ln>
                <a:solidFill>
                  <a:schemeClr val="tx1"/>
                </a:solidFill>
                <a:effectLst/>
                <a:latin typeface="Arial" panose="020B0604020202020204" pitchFamily="34" charset="0"/>
              </a:rPr>
              <a:t>Degrees of Freedom</a:t>
            </a:r>
            <a:r>
              <a:rPr kumimoji="0" lang="en-US" altLang="en-US" sz="1600" b="0" i="0" u="none" strike="noStrike" cap="none" normalizeH="0" baseline="0" dirty="0">
                <a:ln>
                  <a:noFill/>
                </a:ln>
                <a:solidFill>
                  <a:schemeClr val="tx1"/>
                </a:solidFill>
                <a:effectLst/>
                <a:latin typeface="Arial" panose="020B0604020202020204" pitchFamily="34" charset="0"/>
              </a:rPr>
              <a:t>: 10, </a:t>
            </a:r>
            <a:r>
              <a:rPr kumimoji="0" lang="en-US" altLang="en-US" sz="1600" b="1" i="0" u="none" strike="noStrike" cap="none" normalizeH="0" baseline="0" dirty="0">
                <a:ln>
                  <a:noFill/>
                </a:ln>
                <a:solidFill>
                  <a:schemeClr val="tx1"/>
                </a:solidFill>
                <a:effectLst/>
                <a:latin typeface="Arial" panose="020B0604020202020204" pitchFamily="34" charset="0"/>
              </a:rPr>
              <a:t>P-Value</a:t>
            </a:r>
            <a:r>
              <a:rPr kumimoji="0" lang="en-US" altLang="en-US" sz="1600" b="0" i="0" u="none" strike="noStrike" cap="none" normalizeH="0" baseline="0" dirty="0">
                <a:ln>
                  <a:noFill/>
                </a:ln>
                <a:solidFill>
                  <a:schemeClr val="tx1"/>
                </a:solidFill>
                <a:effectLst/>
                <a:latin typeface="Arial" panose="020B0604020202020204" pitchFamily="34" charset="0"/>
              </a:rPr>
              <a:t>: 6.23×10−236.23 \times 10^{-23}6.23×10−23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065D83-0479-7704-85F9-F23510AC7ECC}"/>
              </a:ext>
            </a:extLst>
          </p:cNvPr>
          <p:cNvSpPr txBox="1"/>
          <p:nvPr/>
        </p:nvSpPr>
        <p:spPr>
          <a:xfrm>
            <a:off x="830807" y="620972"/>
            <a:ext cx="10809027" cy="584775"/>
          </a:xfrm>
          <a:prstGeom prst="rect">
            <a:avLst/>
          </a:prstGeom>
          <a:noFill/>
        </p:spPr>
        <p:txBody>
          <a:bodyPr wrap="square">
            <a:spAutoFit/>
          </a:bodyPr>
          <a:lstStyle/>
          <a:p>
            <a:pPr>
              <a:lnSpc>
                <a:spcPct val="100000"/>
              </a:lnSpc>
              <a:spcAft>
                <a:spcPts val="992"/>
              </a:spcAft>
              <a:tabLst>
                <a:tab pos="0" algn="l"/>
              </a:tabLst>
            </a:pPr>
            <a:r>
              <a:rPr lang="en-GB" sz="3200" b="1" strike="noStrike" spc="-100" dirty="0">
                <a:solidFill>
                  <a:srgbClr val="203232"/>
                </a:solidFill>
                <a:latin typeface="Arial"/>
              </a:rPr>
              <a:t>Results  (For ALL types of test) – The Analysis</a:t>
            </a:r>
            <a:endParaRPr lang="en-US" sz="3200" b="1" strike="noStrike" spc="-1" dirty="0">
              <a:latin typeface="Arial"/>
            </a:endParaRPr>
          </a:p>
        </p:txBody>
      </p:sp>
      <p:sp>
        <p:nvSpPr>
          <p:cNvPr id="7" name="TextBox 6">
            <a:extLst>
              <a:ext uri="{FF2B5EF4-FFF2-40B4-BE49-F238E27FC236}">
                <a16:creationId xmlns:a16="http://schemas.microsoft.com/office/drawing/2014/main" id="{4EB3896A-85B6-3226-D841-0E7DAC9B3EBA}"/>
              </a:ext>
            </a:extLst>
          </p:cNvPr>
          <p:cNvSpPr txBox="1"/>
          <p:nvPr/>
        </p:nvSpPr>
        <p:spPr>
          <a:xfrm>
            <a:off x="830807" y="1592955"/>
            <a:ext cx="9855390" cy="3323987"/>
          </a:xfrm>
          <a:prstGeom prst="rect">
            <a:avLst/>
          </a:prstGeom>
          <a:noFill/>
        </p:spPr>
        <p:txBody>
          <a:bodyPr wrap="square">
            <a:spAutoFit/>
          </a:bodyPr>
          <a:lstStyle/>
          <a:p>
            <a:pPr>
              <a:buFont typeface="Arial" panose="020B0604020202020204" pitchFamily="34" charset="0"/>
              <a:buChar char="•"/>
            </a:pPr>
            <a:r>
              <a:rPr lang="en-US" sz="2400" dirty="0"/>
              <a:t> p-value is less than </a:t>
            </a:r>
            <a:r>
              <a:rPr lang="en-US" sz="2400" b="1" dirty="0"/>
              <a:t>0.05</a:t>
            </a:r>
            <a:r>
              <a:rPr lang="en-US" sz="2400" dirty="0"/>
              <a:t>, </a:t>
            </a:r>
          </a:p>
          <a:p>
            <a:pPr>
              <a:buFont typeface="Arial" panose="020B0604020202020204" pitchFamily="34" charset="0"/>
              <a:buChar char="•"/>
            </a:pPr>
            <a:r>
              <a:rPr lang="en-US" sz="2400" dirty="0"/>
              <a:t> The result is  statistically significant.</a:t>
            </a:r>
          </a:p>
          <a:p>
            <a:pPr>
              <a:buFont typeface="Arial" panose="020B0604020202020204" pitchFamily="34" charset="0"/>
              <a:buChar char="•"/>
            </a:pPr>
            <a:r>
              <a:rPr lang="en-US" sz="2400" dirty="0"/>
              <a:t> We reject the null hypothesis</a:t>
            </a:r>
          </a:p>
          <a:p>
            <a:pPr>
              <a:buFont typeface="Arial" panose="020B0604020202020204" pitchFamily="34" charset="0"/>
              <a:buChar char="•"/>
            </a:pPr>
            <a:r>
              <a:rPr lang="en-US" sz="2400" dirty="0"/>
              <a:t> Younger individuals are more likely to fall into the "Normal Weight" and "Underweight" categories and Older age groups show higher proportions in the "Overweight" and "Obese" categories.</a:t>
            </a:r>
          </a:p>
          <a:p>
            <a:pPr>
              <a:buFont typeface="Arial" panose="020B0604020202020204" pitchFamily="34" charset="0"/>
              <a:buChar char="•"/>
            </a:pPr>
            <a:r>
              <a:rPr lang="en-US" sz="2400" dirty="0"/>
              <a:t> Therefore, understanding how age influences BMI distribution and can inform targeted public health interventions or awareness programs.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974649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10633</TotalTime>
  <Words>382</Words>
  <Application>Microsoft Office PowerPoint</Application>
  <PresentationFormat>Widescreen</PresentationFormat>
  <Paragraphs>88</Paragraphs>
  <Slides>8</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Abadi Extra Light</vt:lpstr>
      <vt:lpstr>Arial</vt:lpstr>
      <vt:lpstr>Calibri</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PART 2 : Analysis (building on your Visualization)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Joanne Harwood</dc:creator>
  <dc:description/>
  <cp:lastModifiedBy>Preethi Telaganeni [Student-PECS]</cp:lastModifiedBy>
  <cp:revision>161</cp:revision>
  <dcterms:created xsi:type="dcterms:W3CDTF">2019-10-01T08:37:56Z</dcterms:created>
  <dcterms:modified xsi:type="dcterms:W3CDTF">2024-11-25T15:25:03Z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0x01010026DBA85F447B164191BB36C258697B67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7</vt:i4>
  </property>
</Properties>
</file>