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DM Sans"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50" d="100"/>
          <a:sy n="50" d="100"/>
        </p:scale>
        <p:origin x="274"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 5</a:t>
            </a:r>
            <a:r>
              <a:rPr lang="en-US" baseline="0" dirty="0"/>
              <a:t> categories by aggregate “popularity” 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SCORE</c:v>
                </c:pt>
              </c:strCache>
            </c:strRef>
          </c:tx>
          <c:spPr>
            <a:solidFill>
              <a:schemeClr val="accent1"/>
            </a:solidFill>
            <a:ln>
              <a:noFill/>
            </a:ln>
            <a:effectLst/>
          </c:spPr>
          <c:invertIfNegative val="0"/>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Sheet1!$A$2:$A$6</c:f>
              <c:strCache>
                <c:ptCount val="5"/>
                <c:pt idx="0">
                  <c:v>ANIMALS</c:v>
                </c:pt>
                <c:pt idx="1">
                  <c:v>SCIENCE</c:v>
                </c:pt>
                <c:pt idx="2">
                  <c:v>HEALTH EATING </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2602-4D86-8A34-469E2CDB6FF5}"/>
            </c:ext>
          </c:extLst>
        </c:ser>
        <c:dLbls>
          <c:showLegendKey val="0"/>
          <c:showVal val="0"/>
          <c:showCatName val="0"/>
          <c:showSerName val="0"/>
          <c:showPercent val="0"/>
          <c:showBubbleSize val="0"/>
        </c:dLbls>
        <c:gapWidth val="150"/>
        <c:overlap val="-25"/>
        <c:axId val="2105754959"/>
        <c:axId val="2105761679"/>
      </c:barChart>
      <c:catAx>
        <c:axId val="21057549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761679"/>
        <c:crosses val="autoZero"/>
        <c:auto val="1"/>
        <c:lblAlgn val="ctr"/>
        <c:lblOffset val="100"/>
        <c:noMultiLvlLbl val="0"/>
      </c:catAx>
      <c:valAx>
        <c:axId val="2105761679"/>
        <c:scaling>
          <c:orientation val="minMax"/>
        </c:scaling>
        <c:delete val="1"/>
        <c:axPos val="b"/>
        <c:numFmt formatCode="General" sourceLinked="1"/>
        <c:majorTickMark val="none"/>
        <c:minorTickMark val="none"/>
        <c:tickLblPos val="nextTo"/>
        <c:crossAx val="21057549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Popularity percentage share from top 5 categories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AGGEGATE POPULATION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AF-4A65-89FA-68000D47B5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AF-4A65-89FA-68000D47B5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6AF-4A65-89FA-68000D47B5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6AF-4A65-89FA-68000D47B5F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6AF-4A65-89FA-68000D47B5FF}"/>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4E5A-4FAB-A4B1-36B80C5BFC4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52400" y="824284"/>
            <a:ext cx="11049000" cy="10110415"/>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545989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[Social buzz]</a:t>
            </a:r>
          </a:p>
          <a:p>
            <a:pPr algn="ctr">
              <a:lnSpc>
                <a:spcPts val="11059"/>
              </a:lnSpc>
            </a:pPr>
            <a:r>
              <a:rPr lang="en-US" sz="4400" spc="-105" dirty="0">
                <a:solidFill>
                  <a:srgbClr val="FFFFFF"/>
                </a:solidFill>
                <a:latin typeface="Times New Roman" panose="02020603050405020304" pitchFamily="18" charset="0"/>
                <a:cs typeface="Times New Roman" panose="02020603050405020304" pitchFamily="18" charset="0"/>
              </a:rPr>
              <a:t>content analysis </a:t>
            </a:r>
            <a:r>
              <a:rPr lang="en-US" sz="3600" spc="-105" dirty="0">
                <a:solidFill>
                  <a:srgbClr val="FFFFFF"/>
                </a:solidFill>
                <a:latin typeface="Times New Roman" panose="02020603050405020304" pitchFamily="18" charset="0"/>
                <a:cs typeface="Times New Roman" panose="02020603050405020304" pitchFamily="18" charset="0"/>
              </a:rPr>
              <a:t>BY</a:t>
            </a:r>
          </a:p>
          <a:p>
            <a:pPr algn="ctr">
              <a:lnSpc>
                <a:spcPts val="11059"/>
              </a:lnSpc>
            </a:pPr>
            <a:r>
              <a:rPr lang="en-US" sz="3600" spc="-105" dirty="0">
                <a:solidFill>
                  <a:srgbClr val="FFFFFF"/>
                </a:solidFill>
                <a:latin typeface="Times New Roman" panose="02020603050405020304" pitchFamily="18" charset="0"/>
                <a:cs typeface="Times New Roman" panose="02020603050405020304" pitchFamily="18" charset="0"/>
              </a:rPr>
              <a:t> Preethi A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80849447-8266-B067-EBB7-27CED761E5AF}"/>
              </a:ext>
            </a:extLst>
          </p:cNvPr>
          <p:cNvSpPr txBox="1"/>
          <p:nvPr/>
        </p:nvSpPr>
        <p:spPr>
          <a:xfrm>
            <a:off x="11110689" y="968134"/>
            <a:ext cx="6415311" cy="7294305"/>
          </a:xfrm>
          <a:prstGeom prst="rect">
            <a:avLst/>
          </a:prstGeom>
          <a:noFill/>
        </p:spPr>
        <p:txBody>
          <a:bodyPr wrap="square" rtlCol="0">
            <a:spAutoFit/>
          </a:bodyPr>
          <a:lstStyle/>
          <a:p>
            <a:pPr>
              <a:buNone/>
            </a:pPr>
            <a:r>
              <a:rPr lang="en-US" b="1" dirty="0"/>
              <a:t>ANALYSIS</a:t>
            </a:r>
          </a:p>
          <a:p>
            <a:pPr>
              <a:buNone/>
            </a:pPr>
            <a:br>
              <a:rPr lang="en-US" dirty="0"/>
            </a:br>
            <a:r>
              <a:rPr lang="en-US" dirty="0"/>
              <a:t>Content related to animals and science tops the charts, highlighting a strong audience preference for authentic and fact-based material.</a:t>
            </a:r>
          </a:p>
          <a:p>
            <a:pPr>
              <a:buNone/>
            </a:pPr>
            <a:endParaRPr lang="en-US" dirty="0"/>
          </a:p>
          <a:p>
            <a:pPr>
              <a:buNone/>
            </a:pPr>
            <a:endParaRPr lang="en-US" dirty="0"/>
          </a:p>
          <a:p>
            <a:pPr>
              <a:buNone/>
            </a:pPr>
            <a:endParaRPr lang="en-US" dirty="0"/>
          </a:p>
          <a:p>
            <a:pPr>
              <a:buNone/>
            </a:pPr>
            <a:endParaRPr lang="en-US" dirty="0"/>
          </a:p>
          <a:p>
            <a:pPr>
              <a:buNone/>
            </a:pPr>
            <a:r>
              <a:rPr lang="en-US" b="1" dirty="0"/>
              <a:t>INSIGHT</a:t>
            </a:r>
          </a:p>
          <a:p>
            <a:pPr>
              <a:buNone/>
            </a:pPr>
            <a:br>
              <a:rPr lang="en-US" dirty="0"/>
            </a:br>
            <a:r>
              <a:rPr lang="en-US" dirty="0"/>
              <a:t>Food consistently appears among the top content themes, with "Healthy Eating" standing out as the most popular. This trend points to an opportunity—developing campaigns around this theme and collaborating with health-focused brands could significantly boost audience interaction.</a:t>
            </a:r>
          </a:p>
          <a:p>
            <a:pPr>
              <a:buNone/>
            </a:pPr>
            <a:endParaRPr lang="en-US" dirty="0"/>
          </a:p>
          <a:p>
            <a:pPr>
              <a:buNone/>
            </a:pPr>
            <a:endParaRPr lang="en-US" dirty="0"/>
          </a:p>
          <a:p>
            <a:pPr>
              <a:buNone/>
            </a:pPr>
            <a:endParaRPr lang="en-US" dirty="0"/>
          </a:p>
          <a:p>
            <a:pPr>
              <a:buNone/>
            </a:pPr>
            <a:endParaRPr lang="en-US" dirty="0"/>
          </a:p>
          <a:p>
            <a:r>
              <a:rPr lang="en-US" b="1" dirty="0"/>
              <a:t>NEXT STEPS</a:t>
            </a:r>
          </a:p>
          <a:p>
            <a:br>
              <a:rPr lang="en-US" dirty="0"/>
            </a:br>
            <a:r>
              <a:rPr lang="en-US" dirty="0"/>
              <a:t>The current analysis has offered useful findings, but the next step is to scale these insights using real-time data tools. This will provide continuous, in-depth business intelligence. We can help you make that transition smoothly.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latin typeface="Times New Roman" panose="02020603050405020304" pitchFamily="18" charset="0"/>
                  <a:cs typeface="Times New Roman" panose="02020603050405020304" pitchFamily="18"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882760" y="2005584"/>
            <a:ext cx="11406419" cy="6275832"/>
          </a:xfrm>
          <a:prstGeom prst="rect">
            <a:avLst/>
          </a:prstGeom>
          <a:solidFill>
            <a:schemeClr val="bg1"/>
          </a:solidFill>
        </p:spPr>
        <p:txBody>
          <a:bodyPr/>
          <a:lstStyle/>
          <a:p>
            <a:r>
              <a:rPr lang="en-IN" dirty="0"/>
              <a:t>                                                                     </a:t>
            </a:r>
            <a:r>
              <a:rPr lang="en-US" sz="3600" b="0" i="0" dirty="0">
                <a:solidFill>
                  <a:srgbClr val="3F3F3F"/>
                </a:solidFill>
                <a:effectLst/>
                <a:latin typeface="DM Sans" panose="020F0502020204030204" pitchFamily="2" charset="0"/>
              </a:rPr>
              <a:t>The client has reached a massive                          </a:t>
            </a:r>
          </a:p>
          <a:p>
            <a:r>
              <a:rPr lang="en-US" sz="3600" dirty="0">
                <a:solidFill>
                  <a:srgbClr val="3F3F3F"/>
                </a:solidFill>
                <a:latin typeface="DM Sans" panose="020F0502020204030204" pitchFamily="2" charset="0"/>
              </a:rPr>
              <a:t>                             </a:t>
            </a:r>
            <a:r>
              <a:rPr lang="en-US" sz="3600" b="0" i="0" dirty="0">
                <a:solidFill>
                  <a:srgbClr val="3F3F3F"/>
                </a:solidFill>
                <a:effectLst/>
                <a:latin typeface="DM Sans" panose="020F0502020204030204" pitchFamily="2" charset="0"/>
              </a:rPr>
              <a:t>scale within recent years and does    </a:t>
            </a:r>
          </a:p>
          <a:p>
            <a:r>
              <a:rPr lang="en-US" sz="3600" dirty="0">
                <a:solidFill>
                  <a:srgbClr val="3F3F3F"/>
                </a:solidFill>
                <a:latin typeface="DM Sans" panose="020F0502020204030204" pitchFamily="2" charset="0"/>
              </a:rPr>
              <a:t>                             </a:t>
            </a:r>
            <a:r>
              <a:rPr lang="en-US" sz="3600" b="0" i="0" dirty="0">
                <a:solidFill>
                  <a:srgbClr val="3F3F3F"/>
                </a:solidFill>
                <a:effectLst/>
                <a:latin typeface="DM Sans" panose="020F0502020204030204" pitchFamily="2" charset="0"/>
              </a:rPr>
              <a:t>not have the resources internally to           </a:t>
            </a:r>
          </a:p>
          <a:p>
            <a:r>
              <a:rPr lang="en-US" sz="3600" dirty="0">
                <a:solidFill>
                  <a:srgbClr val="3F3F3F"/>
                </a:solidFill>
                <a:latin typeface="DM Sans" panose="020F0502020204030204" pitchFamily="2" charset="0"/>
              </a:rPr>
              <a:t>                              </a:t>
            </a:r>
            <a:r>
              <a:rPr lang="en-US" sz="3600" b="0" i="0" dirty="0">
                <a:solidFill>
                  <a:srgbClr val="3F3F3F"/>
                </a:solidFill>
                <a:effectLst/>
                <a:latin typeface="DM Sans" panose="020F0502020204030204" pitchFamily="2" charset="0"/>
              </a:rPr>
              <a:t>handle it.</a:t>
            </a:r>
            <a:r>
              <a:rPr lang="en-US" sz="3600" dirty="0">
                <a:solidFill>
                  <a:srgbClr val="3F3F3F"/>
                </a:solidFill>
                <a:latin typeface="DM Sans" panose="020F0502020204030204" pitchFamily="2" charset="0"/>
              </a:rPr>
              <a:t> client</a:t>
            </a:r>
            <a:r>
              <a:rPr lang="en-US" sz="3600" b="0" i="0" dirty="0">
                <a:solidFill>
                  <a:srgbClr val="3F3F3F"/>
                </a:solidFill>
                <a:effectLst/>
                <a:latin typeface="DM Sans" panose="020F0502020204030204" pitchFamily="2" charset="0"/>
              </a:rPr>
              <a:t> want Audit of big         </a:t>
            </a:r>
          </a:p>
          <a:p>
            <a:r>
              <a:rPr lang="en-US" sz="3600" b="0" i="0" dirty="0">
                <a:solidFill>
                  <a:srgbClr val="3F3F3F"/>
                </a:solidFill>
                <a:effectLst/>
                <a:latin typeface="DM Sans" panose="020F0502020204030204" pitchFamily="2" charset="0"/>
              </a:rPr>
              <a:t>                            data practice, recommendations for                                                                     </a:t>
            </a:r>
            <a:r>
              <a:rPr lang="en-US" sz="3600" dirty="0">
                <a:solidFill>
                  <a:srgbClr val="3F3F3F"/>
                </a:solidFill>
                <a:latin typeface="DM Sans" panose="020F0502020204030204" pitchFamily="2" charset="0"/>
              </a:rPr>
              <a:t>           </a:t>
            </a:r>
            <a:r>
              <a:rPr lang="en-US" sz="3600" b="0" i="0" dirty="0">
                <a:solidFill>
                  <a:srgbClr val="3F3F3F"/>
                </a:solidFill>
                <a:effectLst/>
                <a:latin typeface="DM Sans" panose="020F0502020204030204" pitchFamily="2" charset="0"/>
              </a:rPr>
              <a:t>a                            IPO,  analysis of popular content              A                          My work is Analysis of sample data      s                           sets with visualizations to      understand          </a:t>
            </a:r>
            <a:r>
              <a:rPr lang="en-US" sz="3600" b="0" i="0" dirty="0" err="1">
                <a:solidFill>
                  <a:srgbClr val="3F3F3F"/>
                </a:solidFill>
                <a:effectLst/>
                <a:latin typeface="DM Sans" panose="020F0502020204030204" pitchFamily="2" charset="0"/>
              </a:rPr>
              <a:t>understand</a:t>
            </a:r>
            <a:r>
              <a:rPr lang="en-US" sz="3600" b="0" i="0" dirty="0">
                <a:solidFill>
                  <a:srgbClr val="3F3F3F"/>
                </a:solidFill>
                <a:effectLst/>
                <a:latin typeface="DM Sans" panose="020F0502020204030204" pitchFamily="2" charset="0"/>
              </a:rPr>
              <a:t> the popularity of              different c            different content categories.</a:t>
            </a:r>
            <a:endParaRPr lang="en-IN" sz="36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828801" y="1485901"/>
            <a:ext cx="6453903" cy="6665769"/>
          </a:xfrm>
          <a:prstGeom prst="rect">
            <a:avLst/>
          </a:prstGeom>
        </p:spPr>
      </p:pic>
      <p:sp>
        <p:nvSpPr>
          <p:cNvPr id="33" name="TextBox 33"/>
          <p:cNvSpPr txBox="1"/>
          <p:nvPr/>
        </p:nvSpPr>
        <p:spPr>
          <a:xfrm>
            <a:off x="2920150" y="3429625"/>
            <a:ext cx="4748480" cy="2462213"/>
          </a:xfrm>
          <a:prstGeom prst="rect">
            <a:avLst/>
          </a:prstGeom>
        </p:spPr>
        <p:txBody>
          <a:bodyPr wrap="square"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38100"/>
            <a:ext cx="9964482" cy="10287000"/>
          </a:xfrm>
          <a:prstGeom prst="rect">
            <a:avLst/>
          </a:prstGeom>
          <a:solidFill>
            <a:srgbClr val="A100FF"/>
          </a:solidFill>
          <a:ln>
            <a:solidFill>
              <a:srgbClr val="A100FF"/>
            </a:solidFill>
          </a:ln>
        </p:spPr>
        <p:txBody>
          <a:bodyPr/>
          <a:lstStyle/>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sz="3200" dirty="0"/>
          </a:p>
          <a:p>
            <a:r>
              <a:rPr lang="en-AU" sz="3200" dirty="0"/>
              <a:t>            *  Problem for data analyst team is : Analysis of popular content through visualisation &amp; understanding the popularity of different content  categories .</a:t>
            </a:r>
          </a:p>
          <a:p>
            <a:r>
              <a:rPr lang="en-AU" sz="3200" dirty="0"/>
              <a:t>           </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dirty="0"/>
            </a:p>
            <a:p>
              <a:endParaRPr lang="en-IN" dirty="0"/>
            </a:p>
            <a:p>
              <a:endParaRPr lang="en-IN" dirty="0"/>
            </a:p>
            <a:p>
              <a:r>
                <a:rPr lang="en-IN" dirty="0"/>
                <a:t>  </a:t>
              </a:r>
              <a:r>
                <a:rPr lang="en-IN" sz="2000" dirty="0"/>
                <a:t>Andrew Fleming</a:t>
              </a:r>
            </a:p>
            <a:p>
              <a:r>
                <a:rPr lang="en-IN" sz="2000" dirty="0"/>
                <a:t>Chief technology </a:t>
              </a:r>
            </a:p>
            <a:p>
              <a:r>
                <a:rPr lang="en-IN" sz="2000" dirty="0"/>
                <a:t>      architect</a:t>
              </a:r>
              <a:r>
                <a:rPr lang="en-IN" dirty="0"/>
                <a:t>              </a:t>
              </a: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r>
                <a:rPr lang="en-AU" dirty="0"/>
                <a:t>    </a:t>
              </a:r>
            </a:p>
            <a:p>
              <a:endParaRPr lang="en-AU" dirty="0"/>
            </a:p>
            <a:p>
              <a:endParaRPr lang="en-AU" dirty="0"/>
            </a:p>
            <a:p>
              <a:r>
                <a:rPr lang="en-AU" dirty="0"/>
                <a:t>   Marcus </a:t>
              </a:r>
              <a:r>
                <a:rPr lang="en-AU" dirty="0" err="1"/>
                <a:t>Rompton</a:t>
              </a:r>
              <a:r>
                <a:rPr lang="en-AU" dirty="0"/>
                <a:t> </a:t>
              </a:r>
            </a:p>
            <a:p>
              <a:r>
                <a:rPr lang="en-AU" dirty="0"/>
                <a:t>      Senior Principle </a:t>
              </a:r>
            </a:p>
          </p:txBody>
        </p:sp>
      </p:grpSp>
      <p:grpSp>
        <p:nvGrpSpPr>
          <p:cNvPr id="23" name="Group 23"/>
          <p:cNvGrpSpPr>
            <a:grpSpLocks noChangeAspect="1"/>
          </p:cNvGrpSpPr>
          <p:nvPr/>
        </p:nvGrpSpPr>
        <p:grpSpPr>
          <a:xfrm>
            <a:off x="14478000" y="1058428"/>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a:p>
              <a:endParaRPr lang="en-AU" dirty="0"/>
            </a:p>
            <a:p>
              <a:endParaRPr lang="en-AU" dirty="0"/>
            </a:p>
            <a:p>
              <a:r>
                <a:rPr lang="en-AU" sz="2000" dirty="0"/>
                <a:t>         Preethi  A  K</a:t>
              </a:r>
            </a:p>
            <a:p>
              <a:r>
                <a:rPr lang="en-AU" sz="2000" dirty="0"/>
                <a:t>        Data Analyst </a:t>
              </a:r>
            </a:p>
          </p:txBody>
        </p:sp>
      </p:grpSp>
      <p:grpSp>
        <p:nvGrpSpPr>
          <p:cNvPr id="28" name="Group 28"/>
          <p:cNvGrpSpPr>
            <a:grpSpLocks noChangeAspect="1"/>
          </p:cNvGrpSpPr>
          <p:nvPr/>
        </p:nvGrpSpPr>
        <p:grpSpPr>
          <a:xfrm>
            <a:off x="14684763" y="4095684"/>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4" name="Oval 33">
            <a:extLst>
              <a:ext uri="{FF2B5EF4-FFF2-40B4-BE49-F238E27FC236}">
                <a16:creationId xmlns:a16="http://schemas.microsoft.com/office/drawing/2014/main" id="{0D21C225-0CF2-DEFD-D430-F3C3B5FBBF0E}"/>
              </a:ext>
            </a:extLst>
          </p:cNvPr>
          <p:cNvSpPr/>
          <p:nvPr/>
        </p:nvSpPr>
        <p:spPr>
          <a:xfrm>
            <a:off x="14935200" y="7194917"/>
            <a:ext cx="2253799" cy="2233182"/>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895164" y="1081567"/>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a:extLst>
              <a:ext uri="{FF2B5EF4-FFF2-40B4-BE49-F238E27FC236}">
                <a16:creationId xmlns:a16="http://schemas.microsoft.com/office/drawing/2014/main" id="{96082D3B-21B1-EB99-B987-E27ECC0514E3}"/>
              </a:ext>
            </a:extLst>
          </p:cNvPr>
          <p:cNvSpPr/>
          <p:nvPr/>
        </p:nvSpPr>
        <p:spPr>
          <a:xfrm>
            <a:off x="5309989" y="972167"/>
            <a:ext cx="3821068" cy="1015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Understanding problem </a:t>
            </a:r>
          </a:p>
        </p:txBody>
      </p:sp>
      <p:sp>
        <p:nvSpPr>
          <p:cNvPr id="40" name="Rectangle 39">
            <a:extLst>
              <a:ext uri="{FF2B5EF4-FFF2-40B4-BE49-F238E27FC236}">
                <a16:creationId xmlns:a16="http://schemas.microsoft.com/office/drawing/2014/main" id="{A53B158F-A6C1-0B70-9902-6E71681E7A4D}"/>
              </a:ext>
            </a:extLst>
          </p:cNvPr>
          <p:cNvSpPr/>
          <p:nvPr/>
        </p:nvSpPr>
        <p:spPr>
          <a:xfrm>
            <a:off x="6713043" y="2399537"/>
            <a:ext cx="3821068" cy="1015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cleaning </a:t>
            </a:r>
          </a:p>
        </p:txBody>
      </p:sp>
      <p:sp>
        <p:nvSpPr>
          <p:cNvPr id="41" name="Rectangle 40">
            <a:extLst>
              <a:ext uri="{FF2B5EF4-FFF2-40B4-BE49-F238E27FC236}">
                <a16:creationId xmlns:a16="http://schemas.microsoft.com/office/drawing/2014/main" id="{716C6B81-7BBE-80DB-E863-04C257872B38}"/>
              </a:ext>
            </a:extLst>
          </p:cNvPr>
          <p:cNvSpPr/>
          <p:nvPr/>
        </p:nvSpPr>
        <p:spPr>
          <a:xfrm>
            <a:off x="12078556" y="7413209"/>
            <a:ext cx="3821068" cy="1015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Decision making </a:t>
            </a:r>
          </a:p>
        </p:txBody>
      </p:sp>
      <p:sp>
        <p:nvSpPr>
          <p:cNvPr id="42" name="Rectangle 41">
            <a:extLst>
              <a:ext uri="{FF2B5EF4-FFF2-40B4-BE49-F238E27FC236}">
                <a16:creationId xmlns:a16="http://schemas.microsoft.com/office/drawing/2014/main" id="{F9449C1E-4125-D5BC-A97C-C8237FF4AABC}"/>
              </a:ext>
            </a:extLst>
          </p:cNvPr>
          <p:cNvSpPr/>
          <p:nvPr/>
        </p:nvSpPr>
        <p:spPr>
          <a:xfrm>
            <a:off x="9827099" y="5560679"/>
            <a:ext cx="3821068" cy="1015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Insights </a:t>
            </a:r>
          </a:p>
        </p:txBody>
      </p:sp>
      <p:sp>
        <p:nvSpPr>
          <p:cNvPr id="43" name="Rectangle 42">
            <a:extLst>
              <a:ext uri="{FF2B5EF4-FFF2-40B4-BE49-F238E27FC236}">
                <a16:creationId xmlns:a16="http://schemas.microsoft.com/office/drawing/2014/main" id="{2BD8EB19-6FFA-28D8-948C-62F5F3D4680A}"/>
              </a:ext>
            </a:extLst>
          </p:cNvPr>
          <p:cNvSpPr/>
          <p:nvPr/>
        </p:nvSpPr>
        <p:spPr>
          <a:xfrm>
            <a:off x="7891585" y="4122939"/>
            <a:ext cx="3821068" cy="1015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visualisation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51893780-EEB4-2C60-7F78-00759AEA1E70}"/>
              </a:ext>
            </a:extLst>
          </p:cNvPr>
          <p:cNvSpPr txBox="1"/>
          <p:nvPr/>
        </p:nvSpPr>
        <p:spPr>
          <a:xfrm>
            <a:off x="2285009" y="5391360"/>
            <a:ext cx="1904999" cy="830997"/>
          </a:xfrm>
          <a:prstGeom prst="rect">
            <a:avLst/>
          </a:prstGeom>
          <a:noFill/>
        </p:spPr>
        <p:txBody>
          <a:bodyPr wrap="square" rtlCol="0">
            <a:spAutoFit/>
          </a:bodyPr>
          <a:lstStyle/>
          <a:p>
            <a:pPr algn="ctr"/>
            <a:r>
              <a:rPr lang="en-IN" sz="2400" dirty="0"/>
              <a:t>UNIQUE CATEGORIES </a:t>
            </a:r>
          </a:p>
        </p:txBody>
      </p:sp>
      <p:sp>
        <p:nvSpPr>
          <p:cNvPr id="19" name="TextBox 18">
            <a:extLst>
              <a:ext uri="{FF2B5EF4-FFF2-40B4-BE49-F238E27FC236}">
                <a16:creationId xmlns:a16="http://schemas.microsoft.com/office/drawing/2014/main" id="{2005F695-9BE6-8D3D-A1FA-9B278EE731FA}"/>
              </a:ext>
            </a:extLst>
          </p:cNvPr>
          <p:cNvSpPr txBox="1"/>
          <p:nvPr/>
        </p:nvSpPr>
        <p:spPr>
          <a:xfrm>
            <a:off x="2514600" y="3543300"/>
            <a:ext cx="1905000" cy="1446550"/>
          </a:xfrm>
          <a:prstGeom prst="rect">
            <a:avLst/>
          </a:prstGeom>
          <a:noFill/>
        </p:spPr>
        <p:txBody>
          <a:bodyPr wrap="square" rtlCol="0">
            <a:spAutoFit/>
          </a:bodyPr>
          <a:lstStyle/>
          <a:p>
            <a:r>
              <a:rPr lang="en-IN" sz="8800" dirty="0"/>
              <a:t>16</a:t>
            </a:r>
          </a:p>
        </p:txBody>
      </p:sp>
      <p:sp>
        <p:nvSpPr>
          <p:cNvPr id="21" name="TextBox 20">
            <a:extLst>
              <a:ext uri="{FF2B5EF4-FFF2-40B4-BE49-F238E27FC236}">
                <a16:creationId xmlns:a16="http://schemas.microsoft.com/office/drawing/2014/main" id="{857747AF-E67D-1F31-9384-8BEC7A974131}"/>
              </a:ext>
            </a:extLst>
          </p:cNvPr>
          <p:cNvSpPr txBox="1"/>
          <p:nvPr/>
        </p:nvSpPr>
        <p:spPr>
          <a:xfrm>
            <a:off x="7385014" y="5273646"/>
            <a:ext cx="2859388" cy="830997"/>
          </a:xfrm>
          <a:prstGeom prst="rect">
            <a:avLst/>
          </a:prstGeom>
          <a:noFill/>
        </p:spPr>
        <p:txBody>
          <a:bodyPr wrap="square" rtlCol="0">
            <a:spAutoFit/>
          </a:bodyPr>
          <a:lstStyle/>
          <a:p>
            <a:pPr algn="ctr"/>
            <a:r>
              <a:rPr lang="en-IN" sz="2400" dirty="0"/>
              <a:t>REACTIONS TO “ANIMAL” POSTS</a:t>
            </a:r>
          </a:p>
        </p:txBody>
      </p:sp>
      <p:sp>
        <p:nvSpPr>
          <p:cNvPr id="24" name="TextBox 23">
            <a:extLst>
              <a:ext uri="{FF2B5EF4-FFF2-40B4-BE49-F238E27FC236}">
                <a16:creationId xmlns:a16="http://schemas.microsoft.com/office/drawing/2014/main" id="{57441A7B-29E8-06CD-EECD-1FEFF85B43D9}"/>
              </a:ext>
            </a:extLst>
          </p:cNvPr>
          <p:cNvSpPr txBox="1"/>
          <p:nvPr/>
        </p:nvSpPr>
        <p:spPr>
          <a:xfrm>
            <a:off x="7733971" y="3596613"/>
            <a:ext cx="3141000" cy="1323439"/>
          </a:xfrm>
          <a:prstGeom prst="rect">
            <a:avLst/>
          </a:prstGeom>
          <a:noFill/>
        </p:spPr>
        <p:txBody>
          <a:bodyPr wrap="square" rtlCol="0">
            <a:spAutoFit/>
          </a:bodyPr>
          <a:lstStyle/>
          <a:p>
            <a:r>
              <a:rPr lang="en-IN" sz="8000" dirty="0"/>
              <a:t>1897</a:t>
            </a:r>
          </a:p>
        </p:txBody>
      </p:sp>
      <p:sp>
        <p:nvSpPr>
          <p:cNvPr id="26" name="TextBox 25">
            <a:extLst>
              <a:ext uri="{FF2B5EF4-FFF2-40B4-BE49-F238E27FC236}">
                <a16:creationId xmlns:a16="http://schemas.microsoft.com/office/drawing/2014/main" id="{4B868529-2C7C-24C0-3BED-F11FE3BD6F5C}"/>
              </a:ext>
            </a:extLst>
          </p:cNvPr>
          <p:cNvSpPr txBox="1"/>
          <p:nvPr/>
        </p:nvSpPr>
        <p:spPr>
          <a:xfrm>
            <a:off x="11836843" y="3502449"/>
            <a:ext cx="4864340" cy="1323439"/>
          </a:xfrm>
          <a:prstGeom prst="rect">
            <a:avLst/>
          </a:prstGeom>
          <a:noFill/>
        </p:spPr>
        <p:txBody>
          <a:bodyPr wrap="square" rtlCol="0">
            <a:spAutoFit/>
          </a:bodyPr>
          <a:lstStyle/>
          <a:p>
            <a:r>
              <a:rPr lang="en-IN" sz="8000" dirty="0"/>
              <a:t>JANUARY</a:t>
            </a:r>
          </a:p>
        </p:txBody>
      </p:sp>
      <p:sp>
        <p:nvSpPr>
          <p:cNvPr id="29" name="TextBox 28">
            <a:extLst>
              <a:ext uri="{FF2B5EF4-FFF2-40B4-BE49-F238E27FC236}">
                <a16:creationId xmlns:a16="http://schemas.microsoft.com/office/drawing/2014/main" id="{97C34263-B8BD-D8AC-28B3-21C8D5F4C6D4}"/>
              </a:ext>
            </a:extLst>
          </p:cNvPr>
          <p:cNvSpPr txBox="1"/>
          <p:nvPr/>
        </p:nvSpPr>
        <p:spPr>
          <a:xfrm>
            <a:off x="13087839" y="5237600"/>
            <a:ext cx="2168903" cy="830997"/>
          </a:xfrm>
          <a:prstGeom prst="rect">
            <a:avLst/>
          </a:prstGeom>
          <a:noFill/>
        </p:spPr>
        <p:txBody>
          <a:bodyPr wrap="square" rtlCol="0">
            <a:spAutoFit/>
          </a:bodyPr>
          <a:lstStyle/>
          <a:p>
            <a:pPr algn="ctr"/>
            <a:r>
              <a:rPr lang="en-IN" sz="2400" dirty="0"/>
              <a:t>MONTH WITH MOST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750855" y="77348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sz="2800">
                  <a:latin typeface="Times New Roman" panose="02020603050405020304" pitchFamily="18" charset="0"/>
                  <a:cs typeface="Times New Roman" panose="02020603050405020304" pitchFamily="18" charset="0"/>
                </a:endParaRPr>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228600" y="-1079500"/>
            <a:ext cx="2386482" cy="10287000"/>
          </a:xfrm>
          <a:prstGeom prst="rect">
            <a:avLst/>
          </a:prstGeom>
          <a:solidFill>
            <a:srgbClr val="A100FF"/>
          </a:solidFill>
        </p:spPr>
        <p:txBody>
          <a:bodyPr/>
          <a:lstStyle/>
          <a:p>
            <a:endParaRPr lang="en-IN" sz="2800">
              <a:latin typeface="Times New Roman" panose="02020603050405020304" pitchFamily="18" charset="0"/>
              <a:cs typeface="Times New Roman" panose="02020603050405020304" pitchFamily="18" charset="0"/>
            </a:endParaRPr>
          </a:p>
        </p:txBody>
      </p:sp>
      <p:grpSp>
        <p:nvGrpSpPr>
          <p:cNvPr id="23" name="Group 23"/>
          <p:cNvGrpSpPr/>
          <p:nvPr/>
        </p:nvGrpSpPr>
        <p:grpSpPr>
          <a:xfrm>
            <a:off x="16286646" y="-27646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sz="2800">
                  <a:latin typeface="Times New Roman" panose="02020603050405020304" pitchFamily="18" charset="0"/>
                  <a:cs typeface="Times New Roman" panose="02020603050405020304" pitchFamily="18" charset="0"/>
                </a:endParaRPr>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5B7976FE-DDA6-807D-F05E-A56B98DAE532}"/>
              </a:ext>
            </a:extLst>
          </p:cNvPr>
          <p:cNvGraphicFramePr/>
          <p:nvPr>
            <p:extLst>
              <p:ext uri="{D42A27DB-BD31-4B8C-83A1-F6EECF244321}">
                <p14:modId xmlns:p14="http://schemas.microsoft.com/office/powerpoint/2010/main" val="4236726717"/>
              </p:ext>
            </p:extLst>
          </p:nvPr>
        </p:nvGraphicFramePr>
        <p:xfrm>
          <a:off x="2819400" y="0"/>
          <a:ext cx="12192000" cy="81280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aphicFrame>
        <p:nvGraphicFramePr>
          <p:cNvPr id="29" name="Chart 28">
            <a:extLst>
              <a:ext uri="{FF2B5EF4-FFF2-40B4-BE49-F238E27FC236}">
                <a16:creationId xmlns:a16="http://schemas.microsoft.com/office/drawing/2014/main" id="{55ECC256-22B4-DB24-DB11-B0DCE24ADBD3}"/>
              </a:ext>
            </a:extLst>
          </p:cNvPr>
          <p:cNvGraphicFramePr/>
          <p:nvPr>
            <p:extLst>
              <p:ext uri="{D42A27DB-BD31-4B8C-83A1-F6EECF244321}">
                <p14:modId xmlns:p14="http://schemas.microsoft.com/office/powerpoint/2010/main" val="1991544911"/>
              </p:ext>
            </p:extLst>
          </p:nvPr>
        </p:nvGraphicFramePr>
        <p:xfrm>
          <a:off x="3743484" y="1376212"/>
          <a:ext cx="11353800" cy="7035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330</Words>
  <Application>Microsoft Office PowerPoint</Application>
  <PresentationFormat>Custom</PresentationFormat>
  <Paragraphs>115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Graphik Regular</vt:lpstr>
      <vt:lpstr>DM Sans</vt:lpstr>
      <vt:lpstr>Times New Roman</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Preethi Gowda</cp:lastModifiedBy>
  <cp:revision>10</cp:revision>
  <dcterms:created xsi:type="dcterms:W3CDTF">2006-08-16T00:00:00Z</dcterms:created>
  <dcterms:modified xsi:type="dcterms:W3CDTF">2025-05-05T17:27:56Z</dcterms:modified>
  <dc:identifier>DAEhDyfaYKE</dc:identifier>
</cp:coreProperties>
</file>