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 id="27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3DF9C-F3CB-4984-A2DC-3B9AC7C5F3FF}" v="2" dt="2023-04-10T02:39:08.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ae51cda1e5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ae51cda1e5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ae51cda1e5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ae51cda1e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ae51cda1e5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ae51cda1e5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ae51cda1e5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ae51cda1e5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ae51cda1e5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ae51cda1e5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ae51cda1e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ae51cda1e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e51cda1e5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e51cda1e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e51cda1e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e51cda1e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ae51cda1e5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ae51cda1e5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ae51cda1e5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ae51cda1e5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ae51cda1e5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ae51cda1e5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ae51cda1e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ae51cda1e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altexsoft.com/blog/business/price-forecasting-machine-learning-based-approaches-applied-to-electricity-flights-hotels-real-estate-and-stock-pric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370425"/>
            <a:ext cx="5361300" cy="2206800"/>
          </a:xfrm>
          <a:prstGeom prst="rect">
            <a:avLst/>
          </a:prstGeom>
          <a:solidFill>
            <a:srgbClr val="EFEFEF"/>
          </a:solidFill>
          <a:ln w="762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7000"/>
              </a:lnSpc>
              <a:spcBef>
                <a:spcPts val="0"/>
              </a:spcBef>
              <a:spcAft>
                <a:spcPts val="0"/>
              </a:spcAft>
              <a:buNone/>
            </a:pPr>
            <a:endParaRPr sz="4800" b="1" dirty="0">
              <a:solidFill>
                <a:schemeClr val="accent3"/>
              </a:solidFill>
              <a:latin typeface="Calibri"/>
              <a:ea typeface="Calibri"/>
              <a:cs typeface="Calibri"/>
              <a:sym typeface="Calibri"/>
            </a:endParaRPr>
          </a:p>
          <a:p>
            <a:pPr marL="0" lvl="0" indent="0" algn="ctr" rtl="0">
              <a:lnSpc>
                <a:spcPct val="115000"/>
              </a:lnSpc>
              <a:spcBef>
                <a:spcPts val="800"/>
              </a:spcBef>
              <a:spcAft>
                <a:spcPts val="0"/>
              </a:spcAft>
              <a:buNone/>
            </a:pPr>
            <a:r>
              <a:rPr lang="en" sz="4700" b="1" dirty="0">
                <a:solidFill>
                  <a:schemeClr val="accent1">
                    <a:lumMod val="50000"/>
                  </a:schemeClr>
                </a:solidFill>
                <a:latin typeface="Calibri"/>
                <a:ea typeface="Calibri"/>
                <a:cs typeface="Calibri"/>
                <a:sym typeface="Calibri"/>
              </a:rPr>
              <a:t>Diamond Price  Prediction</a:t>
            </a:r>
            <a:endParaRPr sz="4700" b="1" dirty="0">
              <a:solidFill>
                <a:schemeClr val="accent1">
                  <a:lumMod val="50000"/>
                </a:schemeClr>
              </a:solidFill>
              <a:latin typeface="Calibri"/>
              <a:ea typeface="Calibri"/>
              <a:cs typeface="Calibri"/>
              <a:sym typeface="Calibri"/>
            </a:endParaRPr>
          </a:p>
          <a:p>
            <a:pPr marL="0" lvl="0" indent="0" algn="ctr" rtl="0">
              <a:spcBef>
                <a:spcPts val="800"/>
              </a:spcBef>
              <a:spcAft>
                <a:spcPts val="0"/>
              </a:spcAft>
              <a:buNone/>
            </a:pPr>
            <a:endParaRPr dirty="0"/>
          </a:p>
        </p:txBody>
      </p:sp>
      <p:pic>
        <p:nvPicPr>
          <p:cNvPr id="129" name="Google Shape;129;p13"/>
          <p:cNvPicPr preferRelativeResize="0"/>
          <p:nvPr/>
        </p:nvPicPr>
        <p:blipFill>
          <a:blip r:embed="rId3">
            <a:alphaModFix/>
          </a:blip>
          <a:stretch>
            <a:fillRect/>
          </a:stretch>
        </p:blipFill>
        <p:spPr>
          <a:xfrm>
            <a:off x="7220000" y="3733225"/>
            <a:ext cx="1529575" cy="1134424"/>
          </a:xfrm>
          <a:prstGeom prst="rect">
            <a:avLst/>
          </a:prstGeom>
          <a:noFill/>
          <a:ln>
            <a:noFill/>
          </a:ln>
        </p:spPr>
      </p:pic>
      <p:sp>
        <p:nvSpPr>
          <p:cNvPr id="2" name="TextBox 1">
            <a:extLst>
              <a:ext uri="{FF2B5EF4-FFF2-40B4-BE49-F238E27FC236}">
                <a16:creationId xmlns:a16="http://schemas.microsoft.com/office/drawing/2014/main" id="{A4282B7E-2FDB-CFC8-9055-87227433092C}"/>
              </a:ext>
            </a:extLst>
          </p:cNvPr>
          <p:cNvSpPr txBox="1"/>
          <p:nvPr/>
        </p:nvSpPr>
        <p:spPr>
          <a:xfrm>
            <a:off x="3245088" y="687519"/>
            <a:ext cx="2653823" cy="584775"/>
          </a:xfrm>
          <a:prstGeom prst="rect">
            <a:avLst/>
          </a:prstGeom>
          <a:noFill/>
        </p:spPr>
        <p:txBody>
          <a:bodyPr wrap="square" rtlCol="0">
            <a:spAutoFit/>
          </a:bodyPr>
          <a:lstStyle/>
          <a:p>
            <a:r>
              <a:rPr lang="en-IN" sz="3200" b="1" dirty="0">
                <a:solidFill>
                  <a:schemeClr val="accent5"/>
                </a:solidFill>
              </a:rPr>
              <a:t>GROUP- 8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AND SIMULATIONS</a:t>
            </a:r>
            <a:endParaRPr/>
          </a:p>
        </p:txBody>
      </p:sp>
      <p:sp>
        <p:nvSpPr>
          <p:cNvPr id="197" name="Google Shape;197;p23"/>
          <p:cNvSpPr txBox="1">
            <a:spLocks noGrp="1"/>
          </p:cNvSpPr>
          <p:nvPr>
            <p:ph type="body" idx="1"/>
          </p:nvPr>
        </p:nvSpPr>
        <p:spPr>
          <a:xfrm>
            <a:off x="747800" y="1626340"/>
            <a:ext cx="7505700" cy="24480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400" dirty="0">
                <a:solidFill>
                  <a:srgbClr val="000000"/>
                </a:solidFill>
                <a:latin typeface="Times New Roman"/>
                <a:ea typeface="Times New Roman"/>
                <a:cs typeface="Times New Roman"/>
                <a:sym typeface="Times New Roman"/>
              </a:rPr>
              <a:t>Following are the results of various experiments done.</a:t>
            </a:r>
            <a:endParaRPr sz="1400" dirty="0">
              <a:solidFill>
                <a:srgbClr val="000000"/>
              </a:solidFill>
              <a:latin typeface="Times New Roman"/>
              <a:ea typeface="Times New Roman"/>
              <a:cs typeface="Times New Roman"/>
              <a:sym typeface="Times New Roman"/>
            </a:endParaRPr>
          </a:p>
          <a:p>
            <a:pPr marL="0" lvl="0" indent="0" algn="l" rtl="0">
              <a:lnSpc>
                <a:spcPct val="150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Linear regression:                Decision Tree Regression:              K-Neighbours Regression:   </a:t>
            </a:r>
            <a:r>
              <a:rPr lang="en" sz="1400" b="1" dirty="0">
                <a:solidFill>
                  <a:srgbClr val="000000"/>
                </a:solidFill>
              </a:rPr>
              <a:t>                        </a:t>
            </a:r>
            <a:endParaRPr sz="1400" b="1" dirty="0">
              <a:solidFill>
                <a:srgbClr val="000000"/>
              </a:solidFill>
            </a:endParaRPr>
          </a:p>
          <a:p>
            <a:pPr marL="0" lvl="0" indent="0" algn="l" rtl="0">
              <a:spcBef>
                <a:spcPts val="1200"/>
              </a:spcBef>
              <a:spcAft>
                <a:spcPts val="0"/>
              </a:spcAft>
              <a:buNone/>
            </a:pPr>
            <a:r>
              <a:rPr lang="en" sz="1400" b="1" dirty="0">
                <a:solidFill>
                  <a:srgbClr val="000000"/>
                </a:solidFill>
              </a:rPr>
              <a:t>                                                                    </a:t>
            </a:r>
            <a:endParaRPr sz="1400" b="1" dirty="0">
              <a:solidFill>
                <a:srgbClr val="000000"/>
              </a:solidFill>
            </a:endParaRPr>
          </a:p>
          <a:p>
            <a:pPr marL="0" lvl="0" indent="0" algn="l" rtl="0">
              <a:spcBef>
                <a:spcPts val="1200"/>
              </a:spcBef>
              <a:spcAft>
                <a:spcPts val="0"/>
              </a:spcAft>
              <a:buNone/>
            </a:pPr>
            <a:endParaRPr sz="1400" dirty="0">
              <a:solidFill>
                <a:srgbClr val="000000"/>
              </a:solidFill>
            </a:endParaRPr>
          </a:p>
          <a:p>
            <a:pPr marL="0" lvl="0" indent="0" algn="l" rtl="0">
              <a:spcBef>
                <a:spcPts val="1200"/>
              </a:spcBef>
              <a:spcAft>
                <a:spcPts val="0"/>
              </a:spcAft>
              <a:buNone/>
            </a:pPr>
            <a:r>
              <a:rPr lang="en" sz="1400" dirty="0">
                <a:solidFill>
                  <a:srgbClr val="000000"/>
                </a:solidFill>
              </a:rPr>
              <a:t>     </a:t>
            </a:r>
            <a:endParaRPr sz="1400" dirty="0">
              <a:solidFill>
                <a:srgbClr val="000000"/>
              </a:solidFill>
            </a:endParaRPr>
          </a:p>
          <a:p>
            <a:pPr marL="0" lvl="0" indent="0" algn="l" rtl="0">
              <a:spcBef>
                <a:spcPts val="1200"/>
              </a:spcBef>
              <a:spcAft>
                <a:spcPts val="0"/>
              </a:spcAft>
              <a:buNone/>
            </a:pPr>
            <a:endParaRPr sz="1400" dirty="0">
              <a:solidFill>
                <a:srgbClr val="000000"/>
              </a:solidFill>
            </a:endParaRPr>
          </a:p>
          <a:p>
            <a:pPr marL="0" lvl="0" indent="0" algn="l" rtl="0">
              <a:spcBef>
                <a:spcPts val="1200"/>
              </a:spcBef>
              <a:spcAft>
                <a:spcPts val="1200"/>
              </a:spcAft>
              <a:buNone/>
            </a:pPr>
            <a:endParaRPr dirty="0"/>
          </a:p>
        </p:txBody>
      </p:sp>
      <p:pic>
        <p:nvPicPr>
          <p:cNvPr id="198" name="Google Shape;198;p23" descr="page10image733435024"/>
          <p:cNvPicPr preferRelativeResize="0"/>
          <p:nvPr/>
        </p:nvPicPr>
        <p:blipFill>
          <a:blip r:embed="rId3">
            <a:alphaModFix/>
          </a:blip>
          <a:stretch>
            <a:fillRect/>
          </a:stretch>
        </p:blipFill>
        <p:spPr>
          <a:xfrm>
            <a:off x="747800" y="3096881"/>
            <a:ext cx="1834515" cy="1091498"/>
          </a:xfrm>
          <a:prstGeom prst="rect">
            <a:avLst/>
          </a:prstGeom>
          <a:noFill/>
          <a:ln>
            <a:noFill/>
          </a:ln>
        </p:spPr>
      </p:pic>
      <p:pic>
        <p:nvPicPr>
          <p:cNvPr id="199" name="Google Shape;199;p23" descr="page11image488525344"/>
          <p:cNvPicPr preferRelativeResize="0"/>
          <p:nvPr/>
        </p:nvPicPr>
        <p:blipFill>
          <a:blip r:embed="rId4">
            <a:alphaModFix/>
          </a:blip>
          <a:stretch>
            <a:fillRect/>
          </a:stretch>
        </p:blipFill>
        <p:spPr>
          <a:xfrm>
            <a:off x="3100156" y="3096881"/>
            <a:ext cx="1828800" cy="1085850"/>
          </a:xfrm>
          <a:prstGeom prst="rect">
            <a:avLst/>
          </a:prstGeom>
          <a:noFill/>
          <a:ln>
            <a:noFill/>
          </a:ln>
        </p:spPr>
      </p:pic>
      <p:pic>
        <p:nvPicPr>
          <p:cNvPr id="200" name="Google Shape;200;p23" descr="page11image480743328"/>
          <p:cNvPicPr preferRelativeResize="0"/>
          <p:nvPr/>
        </p:nvPicPr>
        <p:blipFill>
          <a:blip r:embed="rId5">
            <a:alphaModFix/>
          </a:blip>
          <a:stretch>
            <a:fillRect/>
          </a:stretch>
        </p:blipFill>
        <p:spPr>
          <a:xfrm>
            <a:off x="5232475" y="3091231"/>
            <a:ext cx="3341327" cy="109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body" idx="1"/>
          </p:nvPr>
        </p:nvSpPr>
        <p:spPr>
          <a:xfrm>
            <a:off x="526150" y="605125"/>
            <a:ext cx="7505700" cy="38337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400" b="1">
                <a:solidFill>
                  <a:srgbClr val="000000"/>
                </a:solidFill>
                <a:latin typeface="Times New Roman"/>
                <a:ea typeface="Times New Roman"/>
                <a:cs typeface="Times New Roman"/>
                <a:sym typeface="Times New Roman"/>
              </a:rPr>
              <a:t>Comparison of all models:         </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206" name="Google Shape;206;p24" descr="page11image480882048"/>
          <p:cNvPicPr preferRelativeResize="0"/>
          <p:nvPr/>
        </p:nvPicPr>
        <p:blipFill>
          <a:blip r:embed="rId3">
            <a:alphaModFix/>
          </a:blip>
          <a:stretch>
            <a:fillRect/>
          </a:stretch>
        </p:blipFill>
        <p:spPr>
          <a:xfrm>
            <a:off x="526150" y="1549500"/>
            <a:ext cx="2472680" cy="1780384"/>
          </a:xfrm>
          <a:prstGeom prst="rect">
            <a:avLst/>
          </a:prstGeom>
          <a:noFill/>
          <a:ln>
            <a:noFill/>
          </a:ln>
        </p:spPr>
      </p:pic>
      <p:pic>
        <p:nvPicPr>
          <p:cNvPr id="207" name="Google Shape;207;p24" descr="page12image1526319296"/>
          <p:cNvPicPr preferRelativeResize="0"/>
          <p:nvPr/>
        </p:nvPicPr>
        <p:blipFill>
          <a:blip r:embed="rId4">
            <a:alphaModFix/>
          </a:blip>
          <a:stretch>
            <a:fillRect/>
          </a:stretch>
        </p:blipFill>
        <p:spPr>
          <a:xfrm>
            <a:off x="4352625" y="1539813"/>
            <a:ext cx="2557195" cy="17997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5"/>
          <p:cNvSpPr txBox="1">
            <a:spLocks noGrp="1"/>
          </p:cNvSpPr>
          <p:nvPr>
            <p:ph type="title"/>
          </p:nvPr>
        </p:nvSpPr>
        <p:spPr>
          <a:xfrm>
            <a:off x="819150" y="448225"/>
            <a:ext cx="7505700" cy="70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13" name="Google Shape;213;p25"/>
          <p:cNvSpPr txBox="1">
            <a:spLocks noGrp="1"/>
          </p:cNvSpPr>
          <p:nvPr>
            <p:ph type="body" idx="1"/>
          </p:nvPr>
        </p:nvSpPr>
        <p:spPr>
          <a:xfrm>
            <a:off x="819150" y="1019725"/>
            <a:ext cx="7505700" cy="3419100"/>
          </a:xfrm>
          <a:prstGeom prst="rect">
            <a:avLst/>
          </a:prstGeom>
        </p:spPr>
        <p:txBody>
          <a:bodyPr spcFirstLastPara="1" wrap="square" lIns="91425" tIns="91425" rIns="91425" bIns="91425" anchor="t" anchorCtr="0">
            <a:noAutofit/>
          </a:bodyPr>
          <a:lstStyle/>
          <a:p>
            <a:pPr marL="0" indent="0" algn="just">
              <a:buNone/>
            </a:pPr>
            <a:r>
              <a:rPr lang="en" sz="1200" dirty="0">
                <a:solidFill>
                  <a:srgbClr val="000000"/>
                </a:solidFill>
                <a:latin typeface="Times New Roman"/>
                <a:cs typeface="Times New Roman"/>
                <a:sym typeface="Times New Roman"/>
              </a:rPr>
              <a:t>[1] https://www.kaggle.com/datasets/shivam2503/diamonds </a:t>
            </a:r>
          </a:p>
          <a:p>
            <a:pPr marL="0" indent="0" algn="just">
              <a:buNone/>
            </a:pPr>
            <a:endParaRPr sz="1200" dirty="0">
              <a:solidFill>
                <a:srgbClr val="000000"/>
              </a:solidFill>
              <a:latin typeface="Times New Roman"/>
              <a:cs typeface="Times New Roman"/>
              <a:sym typeface="Times New Roman"/>
            </a:endParaRPr>
          </a:p>
          <a:p>
            <a:pPr marL="0" indent="0" algn="just">
              <a:buNone/>
            </a:pPr>
            <a:r>
              <a:rPr lang="en" sz="1200" dirty="0">
                <a:solidFill>
                  <a:srgbClr val="000000"/>
                </a:solidFill>
                <a:latin typeface="Times New Roman"/>
                <a:cs typeface="Times New Roman"/>
                <a:sym typeface="Times New Roman"/>
              </a:rPr>
              <a:t> [2] Wikipedia contributors. (2022, November 26). Diamond. Wikipedia. https://en.wikipedia.org/wiki/Diamond </a:t>
            </a:r>
          </a:p>
          <a:p>
            <a:pPr marL="0" indent="0" algn="just">
              <a:buNone/>
            </a:pPr>
            <a:endParaRPr sz="1200" dirty="0">
              <a:solidFill>
                <a:srgbClr val="000000"/>
              </a:solidFill>
              <a:latin typeface="Times New Roman"/>
              <a:cs typeface="Times New Roman"/>
              <a:sym typeface="Times New Roman"/>
            </a:endParaRPr>
          </a:p>
          <a:p>
            <a:pPr marL="0" indent="0" algn="just">
              <a:buNone/>
            </a:pPr>
            <a:r>
              <a:rPr lang="en" sz="1200" dirty="0">
                <a:solidFill>
                  <a:srgbClr val="000000"/>
                </a:solidFill>
                <a:latin typeface="Times New Roman"/>
                <a:cs typeface="Times New Roman"/>
                <a:sym typeface="Times New Roman"/>
              </a:rPr>
              <a:t> [3] Editor. (2019, September 18). Price Forecasting Using Machine Learning Approaches in Electricity, Flights, Hotels, Real Estate, and Other Industries. AltexSoft. </a:t>
            </a:r>
            <a:r>
              <a:rPr lang="en" sz="1200" dirty="0">
                <a:solidFill>
                  <a:srgbClr val="000000"/>
                </a:solidFill>
                <a:latin typeface="Times New Roman"/>
                <a:cs typeface="Times New Roman"/>
                <a:sym typeface="Times New Roman"/>
                <a:hlinkClick r:id="rId3"/>
              </a:rPr>
              <a:t>https://www.altexsoft.com/blog/business/price-forecasting-machine-learning-based-approaches-applied-to-electricity-flights-hotels-real-estate-and-stock-pricing/</a:t>
            </a:r>
            <a:endParaRPr lang="en" sz="1200" dirty="0">
              <a:solidFill>
                <a:srgbClr val="000000"/>
              </a:solidFill>
              <a:latin typeface="Times New Roman"/>
              <a:cs typeface="Times New Roman"/>
              <a:sym typeface="Times New Roman"/>
            </a:endParaRPr>
          </a:p>
          <a:p>
            <a:pPr marL="0" indent="0" algn="just">
              <a:buNone/>
            </a:pPr>
            <a:endParaRPr sz="1200" dirty="0">
              <a:solidFill>
                <a:srgbClr val="000000"/>
              </a:solidFill>
              <a:latin typeface="Times New Roman"/>
              <a:cs typeface="Times New Roman"/>
              <a:sym typeface="Times New Roman"/>
            </a:endParaRPr>
          </a:p>
          <a:p>
            <a:pPr marL="0" indent="0" algn="just">
              <a:buNone/>
            </a:pPr>
            <a:r>
              <a:rPr lang="en" sz="1200" dirty="0">
                <a:solidFill>
                  <a:srgbClr val="000000"/>
                </a:solidFill>
                <a:latin typeface="Times New Roman"/>
                <a:cs typeface="Times New Roman"/>
                <a:sym typeface="Times New Roman"/>
              </a:rPr>
              <a:t> [4] Alsuraihi, W., Al-hazmi, E., Bawazeer, K., &amp; AlGhamdi, H. (2020, March). Machine learning algorithms for diamond price prediction. In Proceedings of the 2020 2nd IVSP (pp. 150-154). </a:t>
            </a:r>
          </a:p>
          <a:p>
            <a:pPr marL="0" indent="0" algn="just">
              <a:buNone/>
            </a:pPr>
            <a:endParaRPr lang="en" sz="1200" dirty="0">
              <a:solidFill>
                <a:srgbClr val="000000"/>
              </a:solidFill>
              <a:latin typeface="Times New Roman"/>
              <a:cs typeface="Times New Roman"/>
              <a:sym typeface="Times New Roman"/>
            </a:endParaRPr>
          </a:p>
          <a:p>
            <a:pPr marL="0" indent="0" algn="just">
              <a:buNone/>
            </a:pPr>
            <a:r>
              <a:rPr lang="en-US" sz="1200" dirty="0">
                <a:solidFill>
                  <a:srgbClr val="000000"/>
                </a:solidFill>
                <a:latin typeface="Times New Roman"/>
                <a:cs typeface="Times New Roman"/>
                <a:sym typeface="Times New Roman"/>
              </a:rPr>
              <a:t> [5] Mihir, H., Patel, M. I., Jani, S., &amp; </a:t>
            </a:r>
            <a:r>
              <a:rPr lang="en-US" sz="1200" dirty="0" err="1">
                <a:solidFill>
                  <a:srgbClr val="000000"/>
                </a:solidFill>
                <a:latin typeface="Times New Roman"/>
                <a:cs typeface="Times New Roman"/>
                <a:sym typeface="Times New Roman"/>
              </a:rPr>
              <a:t>Gajjar</a:t>
            </a:r>
            <a:r>
              <a:rPr lang="en-US" sz="1200" dirty="0">
                <a:solidFill>
                  <a:srgbClr val="000000"/>
                </a:solidFill>
                <a:latin typeface="Times New Roman"/>
                <a:cs typeface="Times New Roman"/>
                <a:sym typeface="Times New Roman"/>
              </a:rPr>
              <a:t>, R. (2021, December). Diamond Price Prediction using Machine Learning. In 2021 2nd International Conference on Communication, Computing, and Industry 4.0 (C2I4) (pp. 1-5). IEEE</a:t>
            </a:r>
            <a:r>
              <a:rPr lang="en-US" sz="1200" dirty="0">
                <a:solidFill>
                  <a:srgbClr val="000000"/>
                </a:solidFill>
                <a:latin typeface="Times New Roman"/>
                <a:ea typeface="Times New Roman"/>
                <a:cs typeface="Times New Roman"/>
                <a:sym typeface="Times New Roman"/>
              </a:rPr>
              <a:t>. </a:t>
            </a:r>
          </a:p>
          <a:p>
            <a:pPr marL="0" lvl="0" indent="0" algn="just" rtl="0">
              <a:lnSpc>
                <a:spcPct val="15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200" dirty="0">
                <a:solidFill>
                  <a:srgbClr val="000000"/>
                </a:solidFill>
                <a:latin typeface="Times New Roman"/>
                <a:ea typeface="Times New Roman"/>
                <a:cs typeface="Times New Roman"/>
                <a:sym typeface="Times New Roman"/>
              </a:rPr>
              <a:t> </a:t>
            </a:r>
            <a:endParaRPr sz="1200" dirty="0">
              <a:solidFill>
                <a:srgbClr val="000000"/>
              </a:solidFill>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body" idx="1"/>
          </p:nvPr>
        </p:nvSpPr>
        <p:spPr>
          <a:xfrm>
            <a:off x="674771" y="510878"/>
            <a:ext cx="7505700" cy="40242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[6] 1.10. Decision Trees. (n.d.). Scikit-learn. </a:t>
            </a:r>
            <a:r>
              <a:rPr lang="en" sz="1400" dirty="0">
                <a:solidFill>
                  <a:srgbClr val="0562C1"/>
                </a:solidFill>
                <a:latin typeface="Times New Roman"/>
                <a:ea typeface="Times New Roman"/>
                <a:cs typeface="Times New Roman"/>
                <a:sym typeface="Times New Roman"/>
              </a:rPr>
              <a:t>https://scikit-learn.org/stable/modules/tree.html</a:t>
            </a:r>
            <a:endParaRPr sz="1400" dirty="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562C1"/>
                </a:solidFill>
                <a:latin typeface="Times New Roman"/>
                <a:ea typeface="Times New Roman"/>
                <a:cs typeface="Times New Roman"/>
                <a:sym typeface="Times New Roman"/>
              </a:rPr>
              <a:t> </a:t>
            </a:r>
            <a:endParaRPr sz="1400" dirty="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[7] Supervised vs Unsupervised Learning - Javatpoint. (n.d.). www.javatpoint.com. </a:t>
            </a:r>
            <a:r>
              <a:rPr lang="en" sz="1400" dirty="0">
                <a:solidFill>
                  <a:srgbClr val="0562C1"/>
                </a:solidFill>
                <a:latin typeface="Times New Roman"/>
                <a:ea typeface="Times New Roman"/>
                <a:cs typeface="Times New Roman"/>
                <a:sym typeface="Times New Roman"/>
              </a:rPr>
              <a:t>https://www.javatpoint.com/difference-between-supervised-and-unsupervised-learning</a:t>
            </a:r>
            <a:endParaRPr sz="1400" dirty="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562C1"/>
                </a:solidFill>
                <a:latin typeface="Times New Roman"/>
                <a:ea typeface="Times New Roman"/>
                <a:cs typeface="Times New Roman"/>
                <a:sym typeface="Times New Roman"/>
              </a:rPr>
              <a:t> </a:t>
            </a:r>
            <a:endParaRPr sz="1400" dirty="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[8] sklearn.linear_model.LinearRegression. (n.d.). Scikit-learn. </a:t>
            </a:r>
            <a:r>
              <a:rPr lang="en" sz="1400" dirty="0">
                <a:solidFill>
                  <a:srgbClr val="0562C1"/>
                </a:solidFill>
                <a:latin typeface="Times New Roman"/>
                <a:ea typeface="Times New Roman"/>
                <a:cs typeface="Times New Roman"/>
                <a:sym typeface="Times New Roman"/>
              </a:rPr>
              <a:t>https://scikit-learn.org/stable/modules/generated/sklearn.linear_model.LinearRegression.html</a:t>
            </a:r>
            <a:endParaRPr sz="1400" dirty="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562C1"/>
                </a:solidFill>
                <a:latin typeface="Times New Roman"/>
                <a:ea typeface="Times New Roman"/>
                <a:cs typeface="Times New Roman"/>
                <a:sym typeface="Times New Roman"/>
              </a:rPr>
              <a:t> </a:t>
            </a:r>
            <a:endParaRPr sz="1400" dirty="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[9]</a:t>
            </a:r>
            <a:r>
              <a:rPr lang="en" sz="1400" dirty="0">
                <a:solidFill>
                  <a:srgbClr val="0562C1"/>
                </a:solidFill>
                <a:latin typeface="Times New Roman"/>
                <a:ea typeface="Times New Roman"/>
                <a:cs typeface="Times New Roman"/>
                <a:sym typeface="Times New Roman"/>
              </a:rPr>
              <a:t>https://scikit-learn.org/stable/modules/generated/sklearn.preprocessing.LabelEncoder.html</a:t>
            </a:r>
            <a:endParaRPr sz="1400" dirty="0">
              <a:solidFill>
                <a:srgbClr val="0562C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562C1"/>
                </a:solidFill>
                <a:latin typeface="Times New Roman"/>
                <a:ea typeface="Times New Roman"/>
                <a:cs typeface="Times New Roman"/>
                <a:sym typeface="Times New Roman"/>
              </a:rPr>
              <a:t> </a:t>
            </a:r>
            <a:endParaRPr sz="1400" dirty="0">
              <a:solidFill>
                <a:srgbClr val="0562C1"/>
              </a:solidFill>
              <a:latin typeface="Times New Roman"/>
              <a:ea typeface="Times New Roman"/>
              <a:cs typeface="Times New Roman"/>
              <a:sym typeface="Times New Roman"/>
            </a:endParaRPr>
          </a:p>
          <a:p>
            <a:pPr marL="0" lvl="0" indent="0" algn="l"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[10] </a:t>
            </a:r>
            <a:r>
              <a:rPr lang="en" sz="1400" dirty="0">
                <a:solidFill>
                  <a:srgbClr val="0562C1"/>
                </a:solidFill>
                <a:latin typeface="Times New Roman"/>
                <a:ea typeface="Times New Roman"/>
                <a:cs typeface="Times New Roman"/>
                <a:sym typeface="Times New Roman"/>
              </a:rPr>
              <a:t>https://scikit-learn.org/stable/modules/generated/sklearn.preprocessing.StandardScaler.html</a:t>
            </a:r>
            <a:endParaRPr sz="1400" dirty="0">
              <a:solidFill>
                <a:srgbClr val="0562C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0F5FAC-B5AC-B0AD-D59E-2CAF66A5F4B8}"/>
              </a:ext>
            </a:extLst>
          </p:cNvPr>
          <p:cNvSpPr>
            <a:spLocks noGrp="1"/>
          </p:cNvSpPr>
          <p:nvPr>
            <p:ph type="body" idx="1"/>
          </p:nvPr>
        </p:nvSpPr>
        <p:spPr>
          <a:xfrm>
            <a:off x="722897" y="1918177"/>
            <a:ext cx="7505700" cy="1333787"/>
          </a:xfrm>
        </p:spPr>
        <p:txBody>
          <a:bodyPr>
            <a:normAutofit/>
          </a:bodyPr>
          <a:lstStyle/>
          <a:p>
            <a:pPr marL="146050" indent="0" algn="ctr">
              <a:buNone/>
            </a:pPr>
            <a:r>
              <a:rPr lang="en-IN" sz="6000" dirty="0"/>
              <a:t>THANK YOU</a:t>
            </a:r>
          </a:p>
        </p:txBody>
      </p:sp>
    </p:spTree>
    <p:extLst>
      <p:ext uri="{BB962C8B-B14F-4D97-AF65-F5344CB8AC3E}">
        <p14:creationId xmlns:p14="http://schemas.microsoft.com/office/powerpoint/2010/main" val="142117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CONTENTS</a:t>
            </a:r>
            <a:endParaRPr/>
          </a:p>
        </p:txBody>
      </p:sp>
      <p:sp>
        <p:nvSpPr>
          <p:cNvPr id="135" name="Google Shape;135;p14"/>
          <p:cNvSpPr txBox="1">
            <a:spLocks noGrp="1"/>
          </p:cNvSpPr>
          <p:nvPr>
            <p:ph type="body" idx="1"/>
          </p:nvPr>
        </p:nvSpPr>
        <p:spPr>
          <a:xfrm>
            <a:off x="743523" y="1626340"/>
            <a:ext cx="7505700" cy="2448000"/>
          </a:xfrm>
          <a:prstGeom prst="rect">
            <a:avLst/>
          </a:prstGeom>
        </p:spPr>
        <p:txBody>
          <a:bodyPr spcFirstLastPara="1" wrap="square" lIns="91425" tIns="91425" rIns="91425" bIns="91425" anchor="t" anchorCtr="0">
            <a:noAutofit/>
          </a:bodyPr>
          <a:lstStyle/>
          <a:p>
            <a:pPr marL="457200" lvl="0" indent="-317182" algn="l" rtl="0">
              <a:lnSpc>
                <a:spcPct val="95000"/>
              </a:lnSpc>
              <a:spcBef>
                <a:spcPts val="120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Title</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Group Member Information</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Motivation</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Objectives</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Related work</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Problem Statement</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Proposed Solution</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Results/Simulations</a:t>
            </a:r>
            <a:endParaRPr sz="1600" dirty="0">
              <a:solidFill>
                <a:srgbClr val="000000"/>
              </a:solidFill>
              <a:highlight>
                <a:srgbClr val="FFFFFF"/>
              </a:highlight>
              <a:latin typeface="Times New Roman"/>
              <a:ea typeface="Times New Roman"/>
              <a:cs typeface="Times New Roman"/>
              <a:sym typeface="Times New Roman"/>
            </a:endParaRPr>
          </a:p>
          <a:p>
            <a:pPr marL="457200" lvl="0" indent="-317182" algn="l" rtl="0">
              <a:lnSpc>
                <a:spcPct val="95000"/>
              </a:lnSpc>
              <a:spcBef>
                <a:spcPts val="0"/>
              </a:spcBef>
              <a:spcAft>
                <a:spcPts val="0"/>
              </a:spcAft>
              <a:buClr>
                <a:srgbClr val="000000"/>
              </a:buClr>
              <a:buSzPts val="1395"/>
              <a:buFont typeface="Wingdings" panose="05000000000000000000" pitchFamily="2" charset="2"/>
              <a:buChar char="q"/>
            </a:pPr>
            <a:r>
              <a:rPr lang="en" sz="1600" dirty="0">
                <a:solidFill>
                  <a:srgbClr val="000000"/>
                </a:solidFill>
                <a:highlight>
                  <a:srgbClr val="FFFFFF"/>
                </a:highlight>
                <a:latin typeface="Times New Roman"/>
                <a:ea typeface="Times New Roman"/>
                <a:cs typeface="Times New Roman"/>
                <a:sym typeface="Times New Roman"/>
              </a:rPr>
              <a:t>References</a:t>
            </a:r>
            <a:endParaRPr sz="1600" dirty="0">
              <a:solidFill>
                <a:srgbClr val="000000"/>
              </a:solidFill>
              <a:highlight>
                <a:srgbClr val="FFFFFF"/>
              </a:highlight>
              <a:latin typeface="Times New Roman"/>
              <a:ea typeface="Times New Roman"/>
              <a:cs typeface="Times New Roman"/>
              <a:sym typeface="Times New Roman"/>
            </a:endParaRPr>
          </a:p>
          <a:p>
            <a:pPr marL="457200" lvl="0" indent="0" algn="l" rtl="0">
              <a:lnSpc>
                <a:spcPct val="95000"/>
              </a:lnSpc>
              <a:spcBef>
                <a:spcPts val="1200"/>
              </a:spcBef>
              <a:spcAft>
                <a:spcPts val="1200"/>
              </a:spcAft>
              <a:buSzPts val="1018"/>
              <a:buNone/>
            </a:pPr>
            <a:endParaRPr sz="1302"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GROUP MEMBER INFORMATION</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Font typeface="Times New Roman"/>
              <a:buAutoNum type="arabicPeriod"/>
            </a:pPr>
            <a:r>
              <a:rPr lang="en" sz="1800" dirty="0">
                <a:latin typeface="Times New Roman"/>
                <a:ea typeface="Times New Roman"/>
                <a:cs typeface="Times New Roman"/>
                <a:sym typeface="Times New Roman"/>
              </a:rPr>
              <a:t>Bukka Preethi                  - 700730744</a:t>
            </a:r>
            <a:endParaRPr sz="1800" dirty="0">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AutoNum type="arabicPeriod"/>
            </a:pPr>
            <a:r>
              <a:rPr lang="en" sz="1800" dirty="0">
                <a:latin typeface="Times New Roman"/>
                <a:ea typeface="Times New Roman"/>
                <a:cs typeface="Times New Roman"/>
                <a:sym typeface="Times New Roman"/>
              </a:rPr>
              <a:t>Lokesh Gundapureddy     - 700731894</a:t>
            </a:r>
            <a:endParaRPr sz="1800" dirty="0">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AutoNum type="arabicPeriod"/>
            </a:pPr>
            <a:r>
              <a:rPr lang="en" sz="1800" dirty="0">
                <a:latin typeface="Times New Roman"/>
                <a:ea typeface="Times New Roman"/>
                <a:cs typeface="Times New Roman"/>
                <a:sym typeface="Times New Roman"/>
              </a:rPr>
              <a:t>Kranthi Jampani               - 700740727</a:t>
            </a:r>
            <a:endParaRPr sz="1800" dirty="0">
              <a:latin typeface="Times New Roman"/>
              <a:ea typeface="Times New Roman"/>
              <a:cs typeface="Times New Roman"/>
              <a:sym typeface="Times New Roman"/>
            </a:endParaRPr>
          </a:p>
          <a:p>
            <a:pPr marL="457200" lvl="0" indent="-311150" algn="l" rtl="0">
              <a:lnSpc>
                <a:spcPct val="200000"/>
              </a:lnSpc>
              <a:spcBef>
                <a:spcPts val="0"/>
              </a:spcBef>
              <a:spcAft>
                <a:spcPts val="0"/>
              </a:spcAft>
              <a:buSzPts val="1300"/>
              <a:buFont typeface="Times New Roman"/>
              <a:buAutoNum type="arabicPeriod"/>
            </a:pPr>
            <a:r>
              <a:rPr lang="en" sz="1800" dirty="0">
                <a:latin typeface="Times New Roman"/>
                <a:ea typeface="Times New Roman"/>
                <a:cs typeface="Times New Roman"/>
                <a:sym typeface="Times New Roman"/>
              </a:rPr>
              <a:t>Brijesh  Reddy Gaddam   - 700741215</a:t>
            </a:r>
            <a:endParaRPr sz="18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MOTIVATION</a:t>
            </a:r>
            <a:endParaRPr/>
          </a:p>
        </p:txBody>
      </p:sp>
      <p:sp>
        <p:nvSpPr>
          <p:cNvPr id="153" name="Google Shape;153;p17"/>
          <p:cNvSpPr txBox="1">
            <a:spLocks noGrp="1"/>
          </p:cNvSpPr>
          <p:nvPr>
            <p:ph type="body" idx="1"/>
          </p:nvPr>
        </p:nvSpPr>
        <p:spPr>
          <a:xfrm>
            <a:off x="819150" y="1557300"/>
            <a:ext cx="7505700" cy="28191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1200"/>
              </a:spcBef>
              <a:spcAft>
                <a:spcPts val="0"/>
              </a:spcAft>
              <a:buClr>
                <a:srgbClr val="000000"/>
              </a:buClr>
              <a:buSzPts val="1200"/>
              <a:buFont typeface="Times New Roman"/>
              <a:buChar char="●"/>
            </a:pPr>
            <a:r>
              <a:rPr lang="en" sz="1200" dirty="0">
                <a:solidFill>
                  <a:srgbClr val="000000"/>
                </a:solidFill>
                <a:latin typeface="Times New Roman"/>
                <a:ea typeface="Times New Roman"/>
                <a:cs typeface="Times New Roman"/>
                <a:sym typeface="Times New Roman"/>
              </a:rPr>
              <a:t>Diamonds are one of the most valuable naturally occurring carbon compounds. These are in high demand due to their monetary rewards. </a:t>
            </a:r>
            <a:endParaRPr sz="1200" dirty="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dirty="0">
                <a:solidFill>
                  <a:srgbClr val="000000"/>
                </a:solidFill>
                <a:latin typeface="Times New Roman"/>
                <a:ea typeface="Times New Roman"/>
                <a:cs typeface="Times New Roman"/>
                <a:sym typeface="Times New Roman"/>
              </a:rPr>
              <a:t>As many factors play in determining the price of the diamond, it is burdensome to tag a diamond with a particular price. </a:t>
            </a:r>
            <a:endParaRPr sz="1200" dirty="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dirty="0">
                <a:solidFill>
                  <a:srgbClr val="000000"/>
                </a:solidFill>
                <a:latin typeface="Times New Roman"/>
                <a:ea typeface="Times New Roman"/>
                <a:cs typeface="Times New Roman"/>
                <a:sym typeface="Times New Roman"/>
              </a:rPr>
              <a:t>This problem gives an opportunity to leverage historic data and machine learning algorithms to predict the price of a diamond. </a:t>
            </a:r>
            <a:endParaRPr sz="1200" dirty="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dirty="0">
                <a:solidFill>
                  <a:srgbClr val="000000"/>
                </a:solidFill>
                <a:latin typeface="Times New Roman"/>
                <a:ea typeface="Times New Roman"/>
                <a:cs typeface="Times New Roman"/>
                <a:sym typeface="Times New Roman"/>
              </a:rPr>
              <a:t>Having a system that could help in deciding the intrinsic value of a diamond gives an immense opportunity to both business and customers in transacting diamonds. </a:t>
            </a:r>
            <a:endParaRPr sz="1200" dirty="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dirty="0">
                <a:solidFill>
                  <a:srgbClr val="000000"/>
                </a:solidFill>
                <a:latin typeface="Times New Roman"/>
                <a:ea typeface="Times New Roman"/>
                <a:cs typeface="Times New Roman"/>
                <a:sym typeface="Times New Roman"/>
              </a:rPr>
              <a:t>From a customer point of view, he/she can use the trained systems to assess before making a purchase.</a:t>
            </a:r>
            <a:endParaRPr sz="1200" dirty="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000000"/>
              </a:buClr>
              <a:buSzPts val="1200"/>
              <a:buFont typeface="Times New Roman"/>
              <a:buChar char="●"/>
            </a:pPr>
            <a:r>
              <a:rPr lang="en" sz="1200" dirty="0">
                <a:solidFill>
                  <a:srgbClr val="000000"/>
                </a:solidFill>
                <a:latin typeface="Times New Roman"/>
                <a:ea typeface="Times New Roman"/>
                <a:cs typeface="Times New Roman"/>
                <a:sym typeface="Times New Roman"/>
              </a:rPr>
              <a:t> At the same time, it also helps business to understand trends/demand in the market for a particular diamond.</a:t>
            </a:r>
            <a:endParaRPr sz="1200"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159" name="Google Shape;159;p18"/>
          <p:cNvSpPr txBox="1">
            <a:spLocks noGrp="1"/>
          </p:cNvSpPr>
          <p:nvPr>
            <p:ph type="body" idx="1"/>
          </p:nvPr>
        </p:nvSpPr>
        <p:spPr>
          <a:xfrm>
            <a:off x="771023" y="1564463"/>
            <a:ext cx="7505700" cy="2448000"/>
          </a:xfrm>
          <a:prstGeom prst="rect">
            <a:avLst/>
          </a:prstGeom>
        </p:spPr>
        <p:txBody>
          <a:bodyPr spcFirstLastPara="1" wrap="square" lIns="91425" tIns="91425" rIns="91425" bIns="91425" anchor="t" anchorCtr="0">
            <a:normAutofit fontScale="92500" lnSpcReduction="10000"/>
          </a:bodyPr>
          <a:lstStyle/>
          <a:p>
            <a:pPr marL="457200" lvl="0" indent="-304958" algn="l" rtl="0">
              <a:lnSpc>
                <a:spcPct val="150000"/>
              </a:lnSpc>
              <a:spcBef>
                <a:spcPts val="1200"/>
              </a:spcBef>
              <a:spcAft>
                <a:spcPts val="0"/>
              </a:spcAft>
              <a:buClr>
                <a:srgbClr val="000000"/>
              </a:buClr>
              <a:buSzPct val="100000"/>
              <a:buFont typeface="Times New Roman"/>
              <a:buChar char="●"/>
            </a:pPr>
            <a:r>
              <a:rPr lang="en" dirty="0">
                <a:solidFill>
                  <a:srgbClr val="000000"/>
                </a:solidFill>
                <a:latin typeface="Times New Roman"/>
                <a:ea typeface="Times New Roman"/>
                <a:cs typeface="Times New Roman"/>
                <a:sym typeface="Times New Roman"/>
              </a:rPr>
              <a:t>Our project aims to implement algorithms for predicting diamond prices. Algorithms we decided to implement are KNN, Decision Tree, Linear Regression algorithms.</a:t>
            </a:r>
            <a:endParaRPr dirty="0">
              <a:solidFill>
                <a:srgbClr val="000000"/>
              </a:solidFill>
              <a:latin typeface="Times New Roman"/>
              <a:ea typeface="Times New Roman"/>
              <a:cs typeface="Times New Roman"/>
              <a:sym typeface="Times New Roman"/>
            </a:endParaRPr>
          </a:p>
          <a:p>
            <a:pPr marL="457200" lvl="0" indent="-304958" algn="l" rtl="0">
              <a:lnSpc>
                <a:spcPct val="150000"/>
              </a:lnSpc>
              <a:spcBef>
                <a:spcPts val="0"/>
              </a:spcBef>
              <a:spcAft>
                <a:spcPts val="0"/>
              </a:spcAft>
              <a:buClr>
                <a:srgbClr val="000000"/>
              </a:buClr>
              <a:buSzPct val="100000"/>
              <a:buFont typeface="Times New Roman"/>
              <a:buChar char="●"/>
            </a:pPr>
            <a:r>
              <a:rPr lang="en" dirty="0">
                <a:solidFill>
                  <a:srgbClr val="000000"/>
                </a:solidFill>
                <a:latin typeface="Times New Roman"/>
                <a:ea typeface="Times New Roman"/>
                <a:cs typeface="Times New Roman"/>
                <a:sym typeface="Times New Roman"/>
              </a:rPr>
              <a:t>Using trained algorithms, predict the price of the diamond given its features</a:t>
            </a:r>
            <a:endParaRPr dirty="0">
              <a:solidFill>
                <a:srgbClr val="000000"/>
              </a:solidFill>
              <a:latin typeface="Times New Roman"/>
              <a:ea typeface="Times New Roman"/>
              <a:cs typeface="Times New Roman"/>
              <a:sym typeface="Times New Roman"/>
            </a:endParaRPr>
          </a:p>
          <a:p>
            <a:pPr marL="457200" lvl="0" indent="-304958" algn="l" rtl="0">
              <a:lnSpc>
                <a:spcPct val="150000"/>
              </a:lnSpc>
              <a:spcBef>
                <a:spcPts val="0"/>
              </a:spcBef>
              <a:spcAft>
                <a:spcPts val="0"/>
              </a:spcAft>
              <a:buClr>
                <a:srgbClr val="000000"/>
              </a:buClr>
              <a:buSzPct val="100000"/>
              <a:buFont typeface="Times New Roman"/>
              <a:buChar char="●"/>
            </a:pPr>
            <a:r>
              <a:rPr lang="en" dirty="0">
                <a:solidFill>
                  <a:srgbClr val="000000"/>
                </a:solidFill>
                <a:latin typeface="Times New Roman"/>
                <a:ea typeface="Times New Roman"/>
                <a:cs typeface="Times New Roman"/>
                <a:sym typeface="Times New Roman"/>
              </a:rPr>
              <a:t>Target on optimizing each model using various hyperparameter tuning</a:t>
            </a:r>
            <a:br>
              <a:rPr lang="en" dirty="0">
                <a:solidFill>
                  <a:srgbClr val="000000"/>
                </a:solidFill>
                <a:latin typeface="Times New Roman"/>
                <a:ea typeface="Times New Roman"/>
                <a:cs typeface="Times New Roman"/>
                <a:sym typeface="Times New Roman"/>
              </a:rPr>
            </a:br>
            <a:r>
              <a:rPr lang="en" dirty="0">
                <a:solidFill>
                  <a:srgbClr val="000000"/>
                </a:solidFill>
                <a:latin typeface="Times New Roman"/>
                <a:ea typeface="Times New Roman"/>
                <a:cs typeface="Times New Roman"/>
                <a:sym typeface="Times New Roman"/>
              </a:rPr>
              <a:t>mechanisms like Grid Search</a:t>
            </a:r>
            <a:endParaRPr dirty="0">
              <a:solidFill>
                <a:srgbClr val="000000"/>
              </a:solidFill>
              <a:latin typeface="Times New Roman"/>
              <a:ea typeface="Times New Roman"/>
              <a:cs typeface="Times New Roman"/>
              <a:sym typeface="Times New Roman"/>
            </a:endParaRPr>
          </a:p>
          <a:p>
            <a:pPr marL="457200" lvl="0" indent="-304958" algn="l" rtl="0">
              <a:lnSpc>
                <a:spcPct val="150000"/>
              </a:lnSpc>
              <a:spcBef>
                <a:spcPts val="0"/>
              </a:spcBef>
              <a:spcAft>
                <a:spcPts val="0"/>
              </a:spcAft>
              <a:buClr>
                <a:srgbClr val="000000"/>
              </a:buClr>
              <a:buSzPct val="100000"/>
              <a:buFont typeface="Times New Roman"/>
              <a:buChar char="●"/>
            </a:pPr>
            <a:r>
              <a:rPr lang="en" dirty="0">
                <a:solidFill>
                  <a:srgbClr val="000000"/>
                </a:solidFill>
                <a:latin typeface="Times New Roman"/>
                <a:ea typeface="Times New Roman"/>
                <a:cs typeface="Times New Roman"/>
                <a:sym typeface="Times New Roman"/>
              </a:rPr>
              <a:t>Our contribution through this project is we were able to build above</a:t>
            </a:r>
            <a:br>
              <a:rPr lang="en" dirty="0">
                <a:solidFill>
                  <a:srgbClr val="000000"/>
                </a:solidFill>
                <a:latin typeface="Times New Roman"/>
                <a:ea typeface="Times New Roman"/>
                <a:cs typeface="Times New Roman"/>
                <a:sym typeface="Times New Roman"/>
              </a:rPr>
            </a:br>
            <a:r>
              <a:rPr lang="en" dirty="0">
                <a:solidFill>
                  <a:srgbClr val="000000"/>
                </a:solidFill>
                <a:latin typeface="Times New Roman"/>
                <a:ea typeface="Times New Roman"/>
                <a:cs typeface="Times New Roman"/>
                <a:sym typeface="Times New Roman"/>
              </a:rPr>
              <a:t>mentioned models using python as programming language</a:t>
            </a:r>
            <a:endParaRPr dirty="0">
              <a:solidFill>
                <a:srgbClr val="000000"/>
              </a:solidFill>
              <a:latin typeface="Times New Roman"/>
              <a:ea typeface="Times New Roman"/>
              <a:cs typeface="Times New Roman"/>
              <a:sym typeface="Times New Roman"/>
            </a:endParaRPr>
          </a:p>
          <a:p>
            <a:pPr marL="457200" lvl="0" indent="-293211" algn="l" rtl="0">
              <a:lnSpc>
                <a:spcPct val="150000"/>
              </a:lnSpc>
              <a:spcBef>
                <a:spcPts val="0"/>
              </a:spcBef>
              <a:spcAft>
                <a:spcPts val="0"/>
              </a:spcAft>
              <a:buClr>
                <a:srgbClr val="000000"/>
              </a:buClr>
              <a:buSzPct val="84615"/>
              <a:buFont typeface="Arial"/>
              <a:buChar char="●"/>
            </a:pPr>
            <a:r>
              <a:rPr lang="en" dirty="0">
                <a:solidFill>
                  <a:srgbClr val="000000"/>
                </a:solidFill>
                <a:latin typeface="Times New Roman"/>
                <a:ea typeface="Times New Roman"/>
                <a:cs typeface="Times New Roman"/>
                <a:sym typeface="Times New Roman"/>
              </a:rPr>
              <a:t>We were also able to hyper tune and produce a best model that has produced 97% score on the test dataset.</a:t>
            </a:r>
            <a:endParaRPr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493050"/>
            <a:ext cx="7505700" cy="77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RELATED WORKS</a:t>
            </a:r>
            <a:endParaRPr/>
          </a:p>
        </p:txBody>
      </p:sp>
      <p:sp>
        <p:nvSpPr>
          <p:cNvPr id="165" name="Google Shape;165;p19"/>
          <p:cNvSpPr txBox="1">
            <a:spLocks noGrp="1"/>
          </p:cNvSpPr>
          <p:nvPr>
            <p:ph type="body" idx="1"/>
          </p:nvPr>
        </p:nvSpPr>
        <p:spPr>
          <a:xfrm>
            <a:off x="872550" y="1378350"/>
            <a:ext cx="7505700" cy="32736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200">
                <a:solidFill>
                  <a:srgbClr val="000000"/>
                </a:solidFill>
                <a:latin typeface="Times New Roman"/>
                <a:ea typeface="Times New Roman"/>
                <a:cs typeface="Times New Roman"/>
                <a:sym typeface="Times New Roman"/>
              </a:rPr>
              <a:t>There are several research articles proposed to predict diamond price prediction. Some of them are as follows </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120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A research paper proposed by Harshvardhan et.al, uses regression algorithms like XGBOOST, KNN, Decision trees, Support Vector machines, Random Forest regressors and other 4-5 machine learning algorithms to train on the dataset. They were able to achieve 98% of accuracy through their approaches. They have also used the same dataset as our dataset. They found out that cat boost algorithm is proven to be the best optimal algorithm among all the others they have experimented with. They have used R2 score to evaluate their models.</a:t>
            </a:r>
            <a:endParaRPr sz="1200">
              <a:solidFill>
                <a:srgbClr val="000000"/>
              </a:solidFill>
              <a:latin typeface="Times New Roman"/>
              <a:ea typeface="Times New Roman"/>
              <a:cs typeface="Times New Roman"/>
              <a:sym typeface="Times New Roman"/>
            </a:endParaRPr>
          </a:p>
          <a:p>
            <a:pPr marL="457200" lvl="0" indent="-304800" algn="l" rtl="0">
              <a:lnSpc>
                <a:spcPct val="150000"/>
              </a:lnSpc>
              <a:spcBef>
                <a:spcPts val="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Graima etal has provided an analysis of supervised models for diamond price prediction. They have evaluated eight different regression algorithms to train the predictor. Their best model Random Forest regression has resulted root mean square error of 580. The accuracy of random forest model has been stated as 97%.</a:t>
            </a:r>
            <a:endParaRPr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body" idx="1"/>
          </p:nvPr>
        </p:nvSpPr>
        <p:spPr>
          <a:xfrm>
            <a:off x="819150" y="493050"/>
            <a:ext cx="7505700" cy="39456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1200"/>
              </a:spcBef>
              <a:spcAft>
                <a:spcPts val="0"/>
              </a:spcAft>
              <a:buClr>
                <a:srgbClr val="252525"/>
              </a:buClr>
              <a:buSzPts val="1200"/>
              <a:buFont typeface="Times New Roman"/>
              <a:buChar char="●"/>
            </a:pPr>
            <a:r>
              <a:rPr lang="en" sz="1200">
                <a:solidFill>
                  <a:srgbClr val="252525"/>
                </a:solidFill>
                <a:highlight>
                  <a:srgbClr val="FFFFFF"/>
                </a:highlight>
                <a:latin typeface="Times New Roman"/>
                <a:ea typeface="Times New Roman"/>
                <a:cs typeface="Times New Roman"/>
                <a:sym typeface="Times New Roman"/>
              </a:rPr>
              <a:t>Another research paper by Avinash Chandra Pandey others used ensemble learning is a technique in machine learning where they used two or more different algorithms to derive final output. This paper has used ensembled learning to predict gold as well as diamond prices.According to their study, they have performed dimensionality reduction techniques like Principal component Analysis (PCA) to reduce the features in the dataset. To ensemble different algorithms, they have chosen Random Forest Regressor, Adaboost, Light bgm and Xgboost. But this research also hasn't performed any hyper parameter tuning mechanism which had the potential to improve model performance significantly.</a:t>
            </a:r>
            <a:endParaRPr sz="1200">
              <a:solidFill>
                <a:srgbClr val="000000"/>
              </a:solidFill>
              <a:latin typeface="Times New Roman"/>
              <a:ea typeface="Times New Roman"/>
              <a:cs typeface="Times New Roman"/>
              <a:sym typeface="Times New Roman"/>
            </a:endParaRPr>
          </a:p>
          <a:p>
            <a:pPr marL="0" lvl="0" indent="0" algn="l" rtl="0">
              <a:lnSpc>
                <a:spcPct val="150000"/>
              </a:lnSpc>
              <a:spcBef>
                <a:spcPts val="1200"/>
              </a:spcBef>
              <a:spcAft>
                <a:spcPts val="1200"/>
              </a:spcAft>
              <a:buSzPts val="935"/>
              <a:buNone/>
            </a:pPr>
            <a:r>
              <a:rPr lang="en" sz="1200">
                <a:solidFill>
                  <a:srgbClr val="000000"/>
                </a:solidFill>
                <a:latin typeface="Times New Roman"/>
                <a:ea typeface="Times New Roman"/>
                <a:cs typeface="Times New Roman"/>
                <a:sym typeface="Times New Roman"/>
              </a:rPr>
              <a:t>From our literature survey, we have concluded that most of the related works despite using wide range of algorithms haven’t focussed much on data pre-processing and parameter tuning mechanism. As per our knowledge based on literature survey, this is the first research work to perform hyper parameter tuning on selected algorithms to improve accuracy.</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PROBLEM STATEMENT</a:t>
            </a:r>
            <a:endParaRPr/>
          </a:p>
        </p:txBody>
      </p:sp>
      <p:sp>
        <p:nvSpPr>
          <p:cNvPr id="176" name="Google Shape;176;p21"/>
          <p:cNvSpPr txBox="1">
            <a:spLocks noGrp="1"/>
          </p:cNvSpPr>
          <p:nvPr>
            <p:ph type="body" idx="1"/>
          </p:nvPr>
        </p:nvSpPr>
        <p:spPr>
          <a:xfrm>
            <a:off x="819150" y="1575075"/>
            <a:ext cx="7505700" cy="2863500"/>
          </a:xfrm>
          <a:prstGeom prst="rect">
            <a:avLst/>
          </a:prstGeom>
        </p:spPr>
        <p:txBody>
          <a:bodyPr spcFirstLastPara="1" wrap="square" lIns="91425" tIns="91425" rIns="91425" bIns="91425" anchor="t" anchorCtr="0">
            <a:normAutofit lnSpcReduction="10000"/>
          </a:bodyPr>
          <a:lstStyle/>
          <a:p>
            <a:pPr marL="457200" lvl="0" indent="-311150" algn="l" rtl="0">
              <a:lnSpc>
                <a:spcPct val="150000"/>
              </a:lnSpc>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motive of this project is to predict the price of a diamond using machine learning algorithms. Price forecasting is the process of using historical data on a given product to predict the future price. </a:t>
            </a:r>
            <a:endParaRPr>
              <a:solidFill>
                <a:srgbClr val="000000"/>
              </a:solidFill>
              <a:latin typeface="Times New Roman"/>
              <a:ea typeface="Times New Roman"/>
              <a:cs typeface="Times New Roman"/>
              <a:sym typeface="Times New Roman"/>
            </a:endParaRPr>
          </a:p>
          <a:p>
            <a:pPr marL="457200" lvl="0" indent="-311150" algn="l" rtl="0">
              <a:lnSpc>
                <a:spcPct val="15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recent times, price forecasting has been widely used in all domains to predict prices of various commodities. </a:t>
            </a:r>
            <a:endParaRPr>
              <a:solidFill>
                <a:srgbClr val="000000"/>
              </a:solidFill>
              <a:latin typeface="Times New Roman"/>
              <a:ea typeface="Times New Roman"/>
              <a:cs typeface="Times New Roman"/>
              <a:sym typeface="Times New Roman"/>
            </a:endParaRPr>
          </a:p>
          <a:p>
            <a:pPr marL="457200" lvl="0" indent="-311150" algn="l" rtl="0">
              <a:lnSpc>
                <a:spcPct val="15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As the price is a continuous variable, unlike classification algorithms which can be applied on discrete variables, regression algorithms must be applied to predict the price of a diamond.</a:t>
            </a:r>
            <a:endParaRPr>
              <a:solidFill>
                <a:srgbClr val="000000"/>
              </a:solidFill>
              <a:latin typeface="Times New Roman"/>
              <a:ea typeface="Times New Roman"/>
              <a:cs typeface="Times New Roman"/>
              <a:sym typeface="Times New Roman"/>
            </a:endParaRPr>
          </a:p>
          <a:p>
            <a:pPr marL="457200" lvl="0" indent="-311150" algn="l" rtl="0">
              <a:lnSpc>
                <a:spcPct val="150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In our problem, price of the diamond is dependant variable as it is heavily dependant on various other factors. In contrast, features like carat, colour, depth, dimensions and width are independent features as they don’t depend on each other.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507725" y="356150"/>
            <a:ext cx="7505700" cy="453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PROPOSED SOLUTION</a:t>
            </a:r>
            <a:endParaRPr/>
          </a:p>
        </p:txBody>
      </p:sp>
      <p:sp>
        <p:nvSpPr>
          <p:cNvPr id="182" name="Google Shape;182;p22"/>
          <p:cNvSpPr txBox="1">
            <a:spLocks noGrp="1"/>
          </p:cNvSpPr>
          <p:nvPr>
            <p:ph type="body" idx="1"/>
          </p:nvPr>
        </p:nvSpPr>
        <p:spPr>
          <a:xfrm>
            <a:off x="569975" y="916575"/>
            <a:ext cx="7505700" cy="3995700"/>
          </a:xfrm>
          <a:prstGeom prst="rect">
            <a:avLst/>
          </a:prstGeom>
        </p:spPr>
        <p:txBody>
          <a:bodyPr spcFirstLastPara="1" wrap="square" lIns="91425" tIns="91425" rIns="91425" bIns="91425" anchor="t" anchorCtr="0">
            <a:normAutofit/>
          </a:bodyPr>
          <a:lstStyle/>
          <a:p>
            <a:pPr marL="0" lvl="0" indent="0" algn="ctr" rtl="0">
              <a:spcBef>
                <a:spcPts val="1200"/>
              </a:spcBef>
              <a:spcAft>
                <a:spcPts val="0"/>
              </a:spcAft>
              <a:buNone/>
            </a:pPr>
            <a:endParaRPr sz="1200">
              <a:solidFill>
                <a:srgbClr val="000000"/>
              </a:solidFill>
            </a:endParaRPr>
          </a:p>
          <a:p>
            <a:pPr marL="0" lvl="0" indent="0" algn="ctr" rtl="0">
              <a:spcBef>
                <a:spcPts val="1200"/>
              </a:spcBef>
              <a:spcAft>
                <a:spcPts val="1200"/>
              </a:spcAft>
              <a:buNone/>
            </a:pPr>
            <a:endParaRPr/>
          </a:p>
        </p:txBody>
      </p:sp>
      <p:sp>
        <p:nvSpPr>
          <p:cNvPr id="183" name="Google Shape;183;p22"/>
          <p:cNvSpPr/>
          <p:nvPr/>
        </p:nvSpPr>
        <p:spPr>
          <a:xfrm>
            <a:off x="2153500" y="1050050"/>
            <a:ext cx="2380500" cy="536700"/>
          </a:xfrm>
          <a:prstGeom prst="roundRect">
            <a:avLst>
              <a:gd name="adj" fmla="val 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None/>
            </a:pPr>
            <a:r>
              <a:rPr lang="en">
                <a:latin typeface="Calibri"/>
                <a:ea typeface="Calibri"/>
                <a:cs typeface="Calibri"/>
                <a:sym typeface="Calibri"/>
              </a:rPr>
              <a:t>Data loading and analysis</a:t>
            </a:r>
            <a:endParaRPr>
              <a:latin typeface="Calibri"/>
              <a:ea typeface="Calibri"/>
              <a:cs typeface="Calibri"/>
              <a:sym typeface="Calibri"/>
            </a:endParaRPr>
          </a:p>
          <a:p>
            <a:pPr marL="0" lvl="0" indent="0" algn="l" rtl="0">
              <a:spcBef>
                <a:spcPts val="1200"/>
              </a:spcBef>
              <a:spcAft>
                <a:spcPts val="0"/>
              </a:spcAft>
              <a:buNone/>
            </a:pPr>
            <a:endParaRPr/>
          </a:p>
        </p:txBody>
      </p:sp>
      <p:sp>
        <p:nvSpPr>
          <p:cNvPr id="184" name="Google Shape;184;p22"/>
          <p:cNvSpPr/>
          <p:nvPr/>
        </p:nvSpPr>
        <p:spPr>
          <a:xfrm>
            <a:off x="2153500" y="1931100"/>
            <a:ext cx="2380500" cy="3561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1200"/>
              </a:spcBef>
              <a:spcAft>
                <a:spcPts val="0"/>
              </a:spcAft>
              <a:buNone/>
            </a:pPr>
            <a:r>
              <a:rPr lang="en">
                <a:latin typeface="Calibri"/>
                <a:ea typeface="Calibri"/>
                <a:cs typeface="Calibri"/>
                <a:sym typeface="Calibri"/>
              </a:rPr>
              <a:t>Data pre-processing</a:t>
            </a:r>
            <a:endParaRPr>
              <a:latin typeface="Calibri"/>
              <a:ea typeface="Calibri"/>
              <a:cs typeface="Calibri"/>
              <a:sym typeface="Calibri"/>
            </a:endParaRPr>
          </a:p>
          <a:p>
            <a:pPr marL="0" lvl="0" indent="0" algn="l" rtl="0">
              <a:spcBef>
                <a:spcPts val="1200"/>
              </a:spcBef>
              <a:spcAft>
                <a:spcPts val="0"/>
              </a:spcAft>
              <a:buNone/>
            </a:pPr>
            <a:endParaRPr/>
          </a:p>
        </p:txBody>
      </p:sp>
      <p:sp>
        <p:nvSpPr>
          <p:cNvPr id="185" name="Google Shape;185;p22"/>
          <p:cNvSpPr/>
          <p:nvPr/>
        </p:nvSpPr>
        <p:spPr>
          <a:xfrm>
            <a:off x="1500337" y="2697225"/>
            <a:ext cx="3907481" cy="4092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1200"/>
              </a:spcBef>
              <a:spcAft>
                <a:spcPts val="0"/>
              </a:spcAft>
              <a:buNone/>
            </a:pPr>
            <a:r>
              <a:rPr lang="en" sz="1200" dirty="0">
                <a:latin typeface="Calibri"/>
                <a:ea typeface="Calibri"/>
                <a:cs typeface="Calibri"/>
                <a:sym typeface="Calibri"/>
              </a:rPr>
              <a:t> </a:t>
            </a:r>
          </a:p>
          <a:p>
            <a:pPr marL="0" lvl="0" indent="0" algn="ctr" rtl="0">
              <a:lnSpc>
                <a:spcPct val="100000"/>
              </a:lnSpc>
              <a:spcBef>
                <a:spcPts val="1200"/>
              </a:spcBef>
              <a:spcAft>
                <a:spcPts val="0"/>
              </a:spcAft>
              <a:buNone/>
            </a:pPr>
            <a:r>
              <a:rPr lang="en" sz="1200" dirty="0">
                <a:latin typeface="Calibri"/>
                <a:ea typeface="Calibri"/>
                <a:cs typeface="Calibri"/>
                <a:sym typeface="Calibri"/>
              </a:rPr>
              <a:t>Model training : KNN, Linear Regression, Decision Tree </a:t>
            </a:r>
            <a:endParaRPr sz="1200" dirty="0">
              <a:latin typeface="Calibri"/>
              <a:ea typeface="Calibri"/>
              <a:cs typeface="Calibri"/>
              <a:sym typeface="Calibri"/>
            </a:endParaRPr>
          </a:p>
          <a:p>
            <a:pPr marL="0" lvl="0" indent="0" algn="l" rtl="0">
              <a:spcBef>
                <a:spcPts val="1200"/>
              </a:spcBef>
              <a:spcAft>
                <a:spcPts val="0"/>
              </a:spcAft>
              <a:buNone/>
            </a:pPr>
            <a:endParaRPr dirty="0"/>
          </a:p>
        </p:txBody>
      </p:sp>
      <p:sp>
        <p:nvSpPr>
          <p:cNvPr id="186" name="Google Shape;186;p22"/>
          <p:cNvSpPr/>
          <p:nvPr/>
        </p:nvSpPr>
        <p:spPr>
          <a:xfrm>
            <a:off x="1948825" y="3374600"/>
            <a:ext cx="2623200" cy="654000"/>
          </a:xfrm>
          <a:prstGeom prst="diamond">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1200"/>
              </a:spcBef>
              <a:spcAft>
                <a:spcPts val="1200"/>
              </a:spcAft>
              <a:buNone/>
            </a:pPr>
            <a:r>
              <a:rPr lang="en">
                <a:latin typeface="Calibri"/>
                <a:ea typeface="Calibri"/>
                <a:cs typeface="Calibri"/>
                <a:sym typeface="Calibri"/>
              </a:rPr>
              <a:t>    Parameter         Tuning</a:t>
            </a:r>
            <a:endParaRPr sz="1600"/>
          </a:p>
        </p:txBody>
      </p:sp>
      <p:sp>
        <p:nvSpPr>
          <p:cNvPr id="187" name="Google Shape;187;p22"/>
          <p:cNvSpPr/>
          <p:nvPr/>
        </p:nvSpPr>
        <p:spPr>
          <a:xfrm>
            <a:off x="2037900" y="4369300"/>
            <a:ext cx="2534100" cy="4539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Predict on Test</a:t>
            </a:r>
            <a:endParaRPr/>
          </a:p>
        </p:txBody>
      </p:sp>
      <p:sp>
        <p:nvSpPr>
          <p:cNvPr id="188" name="Google Shape;188;p22"/>
          <p:cNvSpPr/>
          <p:nvPr/>
        </p:nvSpPr>
        <p:spPr>
          <a:xfrm>
            <a:off x="3123475" y="1592775"/>
            <a:ext cx="195900" cy="3561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3123475" y="2301738"/>
            <a:ext cx="195900" cy="4092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flipH="1">
            <a:off x="3123475" y="3135450"/>
            <a:ext cx="195900" cy="2493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3162475" y="4038750"/>
            <a:ext cx="195900" cy="3204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1157</Words>
  <Application>Microsoft Office PowerPoint</Application>
  <PresentationFormat>On-screen Show (16:9)</PresentationFormat>
  <Paragraphs>79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Nunito</vt:lpstr>
      <vt:lpstr>Calibri</vt:lpstr>
      <vt:lpstr>Wingdings</vt:lpstr>
      <vt:lpstr>Arial</vt:lpstr>
      <vt:lpstr>Times New Roman</vt:lpstr>
      <vt:lpstr>Shift</vt:lpstr>
      <vt:lpstr> Diamond Price  Prediction </vt:lpstr>
      <vt:lpstr> CONTENTS</vt:lpstr>
      <vt:lpstr>GROUP MEMBER INFORMATION</vt:lpstr>
      <vt:lpstr>MOTIVATION</vt:lpstr>
      <vt:lpstr>OBJECTIVES</vt:lpstr>
      <vt:lpstr>RELATED WORKS</vt:lpstr>
      <vt:lpstr>PowerPoint Presentation</vt:lpstr>
      <vt:lpstr>PROBLEM STATEMENT</vt:lpstr>
      <vt:lpstr>PROPOSED SOLUTION</vt:lpstr>
      <vt:lpstr>RESULTS AND SIMULATIONS</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 Price  Prediction</dc:title>
  <dc:creator>MATTA SAI MANJITH</dc:creator>
  <cp:lastModifiedBy>Preethi Bukka</cp:lastModifiedBy>
  <cp:revision>2</cp:revision>
  <dcterms:modified xsi:type="dcterms:W3CDTF">2023-04-10T02:55:41Z</dcterms:modified>
</cp:coreProperties>
</file>