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7" r:id="rId3"/>
    <p:sldId id="268" r:id="rId4"/>
    <p:sldId id="269" r:id="rId5"/>
    <p:sldId id="266" r:id="rId6"/>
    <p:sldId id="270" r:id="rId7"/>
    <p:sldId id="271" r:id="rId8"/>
    <p:sldId id="256" r:id="rId9"/>
    <p:sldId id="257" r:id="rId10"/>
    <p:sldId id="258" r:id="rId11"/>
    <p:sldId id="261" r:id="rId12"/>
    <p:sldId id="262" r:id="rId13"/>
    <p:sldId id="263" r:id="rId14"/>
    <p:sldId id="264" r:id="rId15"/>
    <p:sldId id="259" r:id="rId16"/>
    <p:sldId id="273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DBFA-3603-645A-9EB2-BF18E33B1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B8327-55E4-1536-B4F6-FBD74A175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5BB0C-9460-BD86-EFB3-AB6659C2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C60DD-6F9A-8C55-2C9B-5C4E70AD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434C2-C539-549B-C05C-B98518AC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24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7D78-8517-28DA-A27A-D8FFDBD25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457C4-E215-0637-C3AF-8C3D1FCBF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02C78-9EFE-DF28-A614-944782AD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652D1-928F-44A9-D700-AA5F4C04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3B83E-DE60-62A4-DDC6-0166638E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24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2510F1-7BC3-31D7-0266-19EAE7F79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19C68-55AF-AAF3-C65B-31A5C1D0E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AE636-CB51-D73D-DDB9-04342DEB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BDAD9-6500-E41D-1CBB-7FC9126F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68266-F247-C64C-3559-6A0C2444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8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61F88-B833-1200-D3CF-EE837B08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8CB8E-71BD-E0B3-64CF-7417B33BC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A232-E33E-8A21-389D-F57473CF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C86FC-555E-1772-0A31-2E81D8C84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83072-3545-FC11-E0FE-8FC24CF2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65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C800-8FF8-1209-480E-6D31FB4B1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770BE-4704-DD13-E41C-FDF47C5AC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B303D-4232-4156-EED1-1723C75B0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DEFFC-4535-7746-363E-449CCC41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B1815-6E61-12F0-67C6-5391B7A7E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1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73CA-2221-B6BA-247A-67888D17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66AE0-2950-2E07-2ADF-40ECF430F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802A0-C2B1-90B6-E2F4-4DA17A2E1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C01AE-CCB7-63D9-CBBB-F645B0F4E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62A61-4168-26CC-93B3-683820DD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4E477-B40D-8D3E-6DC2-1AC9B036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28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5982-7856-A120-897F-D70473069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D52EB-C6C9-14DB-C39F-05A13FAA7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939C4-C3A8-5DC6-5A03-4E06E5BD6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451D85-6826-075A-E2DD-716FBE57B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66085-DC5D-ED87-50D6-6609036B9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8002D5-A8B9-4663-693D-13244095A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5C1A38-7DB7-27B3-EE2B-0FA8A1EA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C0E241-9EDE-42DD-B32D-8D7A2595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3C722-C2C3-AD81-3B33-25237842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7C2B20-69F1-93CB-4468-49A7AC79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5AEDF-21FC-20A9-A97C-010FF736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905B7-E5B8-FCA6-C612-AD126D9F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29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F24FB-A0D9-0867-6BDA-FAA10E8A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FC46-75DF-0D30-C8E5-88F2C536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C571C-B718-3EBF-2B95-85CEF876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04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56D2-DEB1-30AE-51E1-EE91F66C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EAE68-FA8B-41E2-E3FB-36A46A154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C4BCD-7C3D-22E6-24BE-7467A7592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3662B-AE05-9268-0E56-CD679C6B2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6A849-17CD-A798-9990-6220B27F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D7318-CA5C-54BF-3E83-9C376735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73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8056-573E-5E0D-778E-4DE41CB9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A09817-F19E-6A4F-5FF8-2F3D3AAF1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0419C-229C-2594-B804-6EA900883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8213C-4F0F-7E55-13F1-BAAD4095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548F3-EEE0-2CB0-0510-48D1CC2F1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2A5B8-D47F-A235-0038-FCFC9CC9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69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916DC5-6480-E0BC-F1F7-D7E605F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5A303-F574-AA86-3F6C-B592CDEE8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35D02-92E6-CE42-BFE8-8029C2A42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9A56-B7BF-4EE2-A684-7373F14AFF3B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0A4AE-F6D4-1200-163D-1FE1D2E81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A569D-EF3A-0E41-7F3B-0EDD07E67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88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D37F5C-B498-7E9E-7268-B898BED7C5C1}"/>
              </a:ext>
            </a:extLst>
          </p:cNvPr>
          <p:cNvSpPr txBox="1"/>
          <p:nvPr/>
        </p:nvSpPr>
        <p:spPr>
          <a:xfrm>
            <a:off x="2670913" y="3293972"/>
            <a:ext cx="6849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5" name="Picture 12" descr="Sql server - Free logo icons">
            <a:extLst>
              <a:ext uri="{FF2B5EF4-FFF2-40B4-BE49-F238E27FC236}">
                <a16:creationId xmlns:a16="http://schemas.microsoft.com/office/drawing/2014/main" id="{F41865F3-DE1B-AB07-633A-FDEB072AE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406" y="4765145"/>
            <a:ext cx="1935214" cy="193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CA1D7C9D-9E08-9075-9F65-42DE06B42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026" y="4938527"/>
            <a:ext cx="1679450" cy="176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3AE5A38-1C90-91C3-C264-017362FE588D}"/>
              </a:ext>
            </a:extLst>
          </p:cNvPr>
          <p:cNvSpPr txBox="1"/>
          <p:nvPr/>
        </p:nvSpPr>
        <p:spPr>
          <a:xfrm>
            <a:off x="4990697" y="2194695"/>
            <a:ext cx="2209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92D050"/>
                </a:solidFill>
                <a:latin typeface="Lato Black" panose="020F0A02020204030203" pitchFamily="34" charset="0"/>
              </a:rPr>
              <a:t>PART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F6CB98-36C5-38E5-0DF0-29D3168418DC}"/>
              </a:ext>
            </a:extLst>
          </p:cNvPr>
          <p:cNvSpPr txBox="1"/>
          <p:nvPr/>
        </p:nvSpPr>
        <p:spPr>
          <a:xfrm>
            <a:off x="0" y="1576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DATA ANALYST </a:t>
            </a:r>
            <a:r>
              <a:rPr lang="en-IN" sz="3600" dirty="0">
                <a:solidFill>
                  <a:schemeClr val="bg1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475491" y="1102030"/>
            <a:ext cx="11240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E325C91-5367-908E-9FBA-338517C802F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750" y="157641"/>
            <a:ext cx="1309464" cy="94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530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0D7939-6504-7430-B6E9-29AEB10BA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286" y="827541"/>
            <a:ext cx="10409427" cy="58447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BC04EE-8041-7D9D-CA19-298D6848300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725" y="47938"/>
            <a:ext cx="810833" cy="5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95337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56E1CB-C23A-8E6C-4322-BE518ECDDE5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577" y="157765"/>
            <a:ext cx="1342645" cy="9683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71600"/>
            <a:ext cx="11835622" cy="540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Performance Indicators (KPIs) Requirements:</a:t>
            </a:r>
            <a:endParaRPr lang="en-IN" sz="2400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b="1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Loan Applications:</a:t>
            </a:r>
            <a:r>
              <a:rPr lang="en-IN" sz="18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need to calculate the total number of loan applications received during a specified period. Additionally, it is essential to monitor the Month-to-Date (MTD) Loan Applications and track changes Month-over-Month (MoM).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Funded Amount: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the total amount of funds disbursed as loans is crucial. We also want to keep an eye on the MTD Total Funded Amount and analyse the Month-over-Month (MoM) changes in this metric.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Amount Received: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Tracking the total amount received from borrowers is essential for assessing the bank's cash flow and loan repayment. We should analyse the Month-to-Date (MTD) Total Amount Received and observe the Month-over-Month (MoM) changes.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Interest Rate: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Calculating the average interest rate across all loans, MTD, and monitoring the Month-over-Month (MoM) variations in interest rates will provide insights into our lending portfolio's overall cost.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Debt-to-Income Ratio (DTI):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Evaluating the average DTI for our borrowers helps us gauge their financial health. We need to compute the average DTI for all loans, MTD, and track Month-over-Month (MoM) fluctuations.</a:t>
            </a:r>
          </a:p>
        </p:txBody>
      </p:sp>
    </p:spTree>
    <p:extLst>
      <p:ext uri="{BB962C8B-B14F-4D97-AF65-F5344CB8AC3E}">
        <p14:creationId xmlns:p14="http://schemas.microsoft.com/office/powerpoint/2010/main" val="2377672083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56E1CB-C23A-8E6C-4322-BE518ECDDE5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577" y="157765"/>
            <a:ext cx="1342645" cy="9683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08552" y="1381840"/>
            <a:ext cx="4981575" cy="249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v Bad Loan KPI’s</a:t>
            </a:r>
          </a:p>
          <a:p>
            <a:endParaRPr lang="en-IN" sz="1200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36B1B-46BC-47F8-6C86-7B04F62B2F7F}"/>
              </a:ext>
            </a:extLst>
          </p:cNvPr>
          <p:cNvSpPr txBox="1"/>
          <p:nvPr/>
        </p:nvSpPr>
        <p:spPr>
          <a:xfrm>
            <a:off x="7001874" y="1966615"/>
            <a:ext cx="4391025" cy="1911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340642-52BE-80AC-4C5E-F8F223F9BB8F}"/>
              </a:ext>
            </a:extLst>
          </p:cNvPr>
          <p:cNvSpPr txBox="1"/>
          <p:nvPr/>
        </p:nvSpPr>
        <p:spPr>
          <a:xfrm>
            <a:off x="228599" y="4159439"/>
            <a:ext cx="11572876" cy="202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Status Grid View</a:t>
            </a:r>
          </a:p>
          <a:p>
            <a:pPr algn="just">
              <a:spcAft>
                <a:spcPts val="800"/>
              </a:spcAft>
            </a:pPr>
            <a:r>
              <a:rPr lang="en-IN" sz="1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order to gain a comprehensive overview of our lending operations and monitor the performance of loans, we aim to create a grid view report categorized by 'Loan Status.’ By providing insights into metrics such as 'Total Loan Applications,' 'Total Funded Amount,' 'Total Amount Received,' 'Month-to-Date (MTD) Funded Amount,' 'MTD Amount Received,' 'Average Interest Rate,' and 'Average Debt-to-Income Ratio (DTI),' this grid view will empower us to make data-driven decisions and assess the health of our loan portfolio.</a:t>
            </a:r>
            <a:endParaRPr lang="en-IN" sz="19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389533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56E1CB-C23A-8E6C-4322-BE518ECDDE5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577" y="157765"/>
            <a:ext cx="1342645" cy="9683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2: OVERVIEW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Trends by Issue Date (Line Chart):  </a:t>
            </a:r>
            <a:r>
              <a:rPr lang="en-IN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IN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seasonality and long-term trends in lending activities</a:t>
            </a:r>
            <a:endParaRPr lang="en-IN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Regional Analysis by State (Filled Map</a:t>
            </a: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identify regions with significant lending activity and assess regional disparities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Term Analysis (Donut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allow the client to understand the distribution of loans across various term lengths.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Length Analysis (Bar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lending metrics are distributed among borrowers with different employment lengths, helping us assess the impact of employment history on loan applications.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Purpose Breakdown (Bar Chart): </a:t>
            </a:r>
            <a:r>
              <a:rPr lang="en-IN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ill provide a visual breakdown of loan metrics based on the stated purposes of loans, aiding in the understanding of the primary reasons borrowers seek financing.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Ownership Analysis (Tree Map):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hierarchical view of how home ownership impacts loan applications and disbursements.</a:t>
            </a:r>
            <a:endParaRPr lang="en-IN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b="1" i="1" u="sng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Metrics to be shown: 'Total Loan Applications,' 'Total Funded Amount,' and 'Total Amount Received'</a:t>
            </a:r>
          </a:p>
        </p:txBody>
      </p:sp>
    </p:spTree>
    <p:extLst>
      <p:ext uri="{BB962C8B-B14F-4D97-AF65-F5344CB8AC3E}">
        <p14:creationId xmlns:p14="http://schemas.microsoft.com/office/powerpoint/2010/main" val="1142964218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56E1CB-C23A-8E6C-4322-BE518ECDDE5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577" y="157765"/>
            <a:ext cx="1342645" cy="9683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3: DETAILS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 for a comprehensive 'Details Dashboard' that provides a consolidated view of all the essential information within our loan data. This Details Dashboard aims to offer a holistic snapshot of key loan-related metrics and data points, enabling users to access critical information efficiently.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b="1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Objective:</a:t>
            </a:r>
            <a:endParaRPr lang="en-IN" sz="2000" b="1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primary objective of the Details Dashboard is to provide a comprehensive and user-friendly interface for accessing vital loan data. It will serve as a one-stop solution for users seeking detailed insights into our loan portfolio, borrower profiles, and loan performance.</a:t>
            </a:r>
            <a:endParaRPr lang="en-IN" sz="2000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b="1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897694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dirty="0"/>
              <a:t>FUNCTIONALITIES YOU WILL LEARN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56E1CB-C23A-8E6C-4322-BE518ECDDE5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577" y="157765"/>
            <a:ext cx="1342645" cy="9683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646760-0DB5-6324-7B30-1D918A65A865}"/>
              </a:ext>
            </a:extLst>
          </p:cNvPr>
          <p:cNvSpPr txBox="1"/>
          <p:nvPr/>
        </p:nvSpPr>
        <p:spPr>
          <a:xfrm>
            <a:off x="1647825" y="1144432"/>
            <a:ext cx="290907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Creating Database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Creating Table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Datename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Datepart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Cast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Decimal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Month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Hour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Quarter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Group by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Order by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Decimal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Limit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Count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Distinct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Partition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CDC267-C4AE-056C-B4A2-9F57B5EF2822}"/>
              </a:ext>
            </a:extLst>
          </p:cNvPr>
          <p:cNvSpPr txBox="1"/>
          <p:nvPr/>
        </p:nvSpPr>
        <p:spPr>
          <a:xfrm>
            <a:off x="1631335" y="767141"/>
            <a:ext cx="2663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Rockwell Extra Bold" panose="02060903040505020403" pitchFamily="18" charset="0"/>
              </a:rPr>
              <a:t>SQL – MS SQL SERVER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141D8C-EC5D-22DE-B591-0E506E4E2BA6}"/>
              </a:ext>
            </a:extLst>
          </p:cNvPr>
          <p:cNvSpPr txBox="1"/>
          <p:nvPr/>
        </p:nvSpPr>
        <p:spPr>
          <a:xfrm>
            <a:off x="6400798" y="1140838"/>
            <a:ext cx="3048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Connecting to SQL Server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Cleaning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Modelling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Processing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Power Query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Date Tables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Time Intelligence </a:t>
            </a:r>
            <a:r>
              <a:rPr lang="en-IN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Func</a:t>
            </a:r>
            <a:endParaRPr lang="en-IN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Date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Text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Filter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Calculate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SUM/ SUMX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KPI’s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New Card Visual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Charts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Formatting visuals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Functions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Navigations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D39873-19FF-7E34-62AE-83E4D322A2EE}"/>
              </a:ext>
            </a:extLst>
          </p:cNvPr>
          <p:cNvSpPr txBox="1"/>
          <p:nvPr/>
        </p:nvSpPr>
        <p:spPr>
          <a:xfrm>
            <a:off x="6661925" y="767141"/>
            <a:ext cx="1786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FFFF00"/>
                </a:solidFill>
                <a:latin typeface="Rockwell Extra Bold" panose="02060903040505020403" pitchFamily="18" charset="0"/>
              </a:rPr>
              <a:t>POWER BI</a:t>
            </a:r>
          </a:p>
        </p:txBody>
      </p:sp>
    </p:spTree>
    <p:extLst>
      <p:ext uri="{BB962C8B-B14F-4D97-AF65-F5344CB8AC3E}">
        <p14:creationId xmlns:p14="http://schemas.microsoft.com/office/powerpoint/2010/main" val="639557344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SOFTWARE USED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56E1CB-C23A-8E6C-4322-BE518ECDDE5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577" y="157765"/>
            <a:ext cx="1342645" cy="9683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777C5A-2770-C97F-8953-E1F5A24DD560}"/>
              </a:ext>
            </a:extLst>
          </p:cNvPr>
          <p:cNvSpPr txBox="1"/>
          <p:nvPr/>
        </p:nvSpPr>
        <p:spPr>
          <a:xfrm>
            <a:off x="327804" y="1366935"/>
            <a:ext cx="86487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MS OFFICE/ EXCEL: 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VERSION 2021</a:t>
            </a:r>
          </a:p>
          <a:p>
            <a:endParaRPr lang="en-IN" sz="2500" b="1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MS SQL SERVER: 19.0</a:t>
            </a: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SQL SERVER MANAGEMENT STUDIO 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– 19.0.20209.0</a:t>
            </a:r>
          </a:p>
          <a:p>
            <a:endParaRPr lang="en-IN" sz="2500" b="1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POWER BI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: JUNE 2023 Version </a:t>
            </a:r>
          </a:p>
        </p:txBody>
      </p:sp>
    </p:spTree>
    <p:extLst>
      <p:ext uri="{BB962C8B-B14F-4D97-AF65-F5344CB8AC3E}">
        <p14:creationId xmlns:p14="http://schemas.microsoft.com/office/powerpoint/2010/main" val="2444031829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F56E1CB-C23A-8E6C-4322-BE518ECDDE5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577" y="157765"/>
            <a:ext cx="1342645" cy="9683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F6B3D0-09AE-4F17-9CB2-07E656EB3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378" y="1568168"/>
            <a:ext cx="10569521" cy="1860832"/>
          </a:xfrm>
          <a:prstGeom prst="rect">
            <a:avLst/>
          </a:prstGeom>
        </p:spPr>
      </p:pic>
      <p:pic>
        <p:nvPicPr>
          <p:cNvPr id="6" name="Picture 6" descr="Like Comment Share PNGs for Free Download">
            <a:extLst>
              <a:ext uri="{FF2B5EF4-FFF2-40B4-BE49-F238E27FC236}">
                <a16:creationId xmlns:a16="http://schemas.microsoft.com/office/drawing/2014/main" id="{82211E88-89CC-1B62-06B7-D04393228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134" y="2132881"/>
            <a:ext cx="5978106" cy="5978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178182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FE325C91-5367-908E-9FBA-338517C802F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750" y="157641"/>
            <a:ext cx="1309464" cy="9443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F29DCE-4F9B-3E06-25A9-49C99130379C}"/>
              </a:ext>
            </a:extLst>
          </p:cNvPr>
          <p:cNvSpPr txBox="1"/>
          <p:nvPr/>
        </p:nvSpPr>
        <p:spPr>
          <a:xfrm>
            <a:off x="436352" y="1310135"/>
            <a:ext cx="189098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IMPORT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EE5224-59D0-0CB4-D868-7B2A980DA320}"/>
              </a:ext>
            </a:extLst>
          </p:cNvPr>
          <p:cNvSpPr txBox="1"/>
          <p:nvPr/>
        </p:nvSpPr>
        <p:spPr>
          <a:xfrm>
            <a:off x="2327698" y="1310135"/>
            <a:ext cx="1226385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BF6A62-6D9A-3528-4276-57102C0BF48F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6" name="Picture 12" descr="Sql server - Free logo icons">
            <a:extLst>
              <a:ext uri="{FF2B5EF4-FFF2-40B4-BE49-F238E27FC236}">
                <a16:creationId xmlns:a16="http://schemas.microsoft.com/office/drawing/2014/main" id="{419E3FF8-C6F1-BC7D-0F6C-3907E21F0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CB2ECD20-9715-9840-D011-C5E6334BE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646651-4D07-638D-94AF-12C3ADD276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5940" y="1310135"/>
            <a:ext cx="6222520" cy="5366087"/>
          </a:xfrm>
          <a:prstGeom prst="rect">
            <a:avLst/>
          </a:prstGeom>
        </p:spPr>
      </p:pic>
      <p:pic>
        <p:nvPicPr>
          <p:cNvPr id="9" name="Picture 18" descr="Data Import / Export through files — CMDBuild">
            <a:extLst>
              <a:ext uri="{FF2B5EF4-FFF2-40B4-BE49-F238E27FC236}">
                <a16:creationId xmlns:a16="http://schemas.microsoft.com/office/drawing/2014/main" id="{9851E5A0-2C71-1CF7-360D-B0C080A49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63" y="2108610"/>
            <a:ext cx="4050649" cy="405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028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FE325C91-5367-908E-9FBA-338517C802F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750" y="157641"/>
            <a:ext cx="1309464" cy="94438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A577A3C-8BDB-56BA-633E-16205B278E35}"/>
              </a:ext>
            </a:extLst>
          </p:cNvPr>
          <p:cNvSpPr txBox="1"/>
          <p:nvPr/>
        </p:nvSpPr>
        <p:spPr>
          <a:xfrm>
            <a:off x="436352" y="1310135"/>
            <a:ext cx="2237836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CREATING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05D65C-FEF3-B4EA-EBB1-061EF5E4281C}"/>
              </a:ext>
            </a:extLst>
          </p:cNvPr>
          <p:cNvSpPr txBox="1"/>
          <p:nvPr/>
        </p:nvSpPr>
        <p:spPr>
          <a:xfrm>
            <a:off x="2674189" y="1310135"/>
            <a:ext cx="87989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2C5993-1A7E-2257-A719-633485B11CEA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4" name="Picture 12" descr="Sql server - Free logo icons">
            <a:extLst>
              <a:ext uri="{FF2B5EF4-FFF2-40B4-BE49-F238E27FC236}">
                <a16:creationId xmlns:a16="http://schemas.microsoft.com/office/drawing/2014/main" id="{A1C7A778-2966-2051-25A1-AA6A09DF3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20D987B5-B900-B9DD-C73E-1C07E5E44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01ADDCE-0998-425D-9A58-EE016290BB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5940" y="1310135"/>
            <a:ext cx="6222520" cy="5366087"/>
          </a:xfrm>
          <a:prstGeom prst="rect">
            <a:avLst/>
          </a:prstGeom>
        </p:spPr>
      </p:pic>
      <p:pic>
        <p:nvPicPr>
          <p:cNvPr id="17" name="Picture 2" descr="Add, create, database, hd, new, plus, server icon - Download on Iconfinder">
            <a:extLst>
              <a:ext uri="{FF2B5EF4-FFF2-40B4-BE49-F238E27FC236}">
                <a16:creationId xmlns:a16="http://schemas.microsoft.com/office/drawing/2014/main" id="{088B7569-922A-9A8F-8B55-FBDCEF0A7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27" y="2708337"/>
            <a:ext cx="2839528" cy="283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01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FE325C91-5367-908E-9FBA-338517C802F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750" y="157641"/>
            <a:ext cx="1309464" cy="9443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2A3D0D-DDF0-B75E-2E66-13E023613410}"/>
              </a:ext>
            </a:extLst>
          </p:cNvPr>
          <p:cNvSpPr txBox="1"/>
          <p:nvPr/>
        </p:nvSpPr>
        <p:spPr>
          <a:xfrm>
            <a:off x="603850" y="1310135"/>
            <a:ext cx="1940943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WRITING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DF014E-E113-E267-1E2F-E2465BD5AC91}"/>
              </a:ext>
            </a:extLst>
          </p:cNvPr>
          <p:cNvSpPr txBox="1"/>
          <p:nvPr/>
        </p:nvSpPr>
        <p:spPr>
          <a:xfrm>
            <a:off x="2544794" y="1310135"/>
            <a:ext cx="1858993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QUERIES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26BBC7-AD07-89BE-CDAF-EF8C8ED20231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5" name="Picture 12" descr="Sql server - Free logo icons">
            <a:extLst>
              <a:ext uri="{FF2B5EF4-FFF2-40B4-BE49-F238E27FC236}">
                <a16:creationId xmlns:a16="http://schemas.microsoft.com/office/drawing/2014/main" id="{A5FA9380-85A3-5EB1-2C9B-1C4ABB8EF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3E80D00F-6EA5-9A4C-EC8A-63F38E357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A6FD57-88FE-9417-94A8-05E1D5F38A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902" y="2194639"/>
            <a:ext cx="11600196" cy="421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425389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B21A84-16ED-E315-0365-C99EA56D3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40" y="2042239"/>
            <a:ext cx="11600196" cy="42124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B2E6D4-5C36-6630-22D9-2DE480A57460}"/>
              </a:ext>
            </a:extLst>
          </p:cNvPr>
          <p:cNvSpPr txBox="1"/>
          <p:nvPr/>
        </p:nvSpPr>
        <p:spPr>
          <a:xfrm>
            <a:off x="219966" y="123823"/>
            <a:ext cx="1943416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FFFF00"/>
                </a:solidFill>
              </a:rPr>
              <a:t>SQL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6798A0-186C-3BE6-84AB-0BA49EB106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131" y="123823"/>
            <a:ext cx="434013" cy="584775"/>
          </a:xfrm>
          <a:prstGeom prst="rect">
            <a:avLst/>
          </a:prstGeom>
          <a:effectLst>
            <a:glow rad="63500">
              <a:schemeClr val="bg1">
                <a:alpha val="23000"/>
              </a:schemeClr>
            </a:glo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857CFF-1124-05A4-7DD1-784492F973DC}"/>
              </a:ext>
            </a:extLst>
          </p:cNvPr>
          <p:cNvSpPr txBox="1"/>
          <p:nvPr/>
        </p:nvSpPr>
        <p:spPr>
          <a:xfrm>
            <a:off x="552451" y="818455"/>
            <a:ext cx="11001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FIRING SQL QUERIES TO SOLVE THE BUSINESS PROBLEMS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B230D0-E6A4-BA14-A14A-48AC7409EDA1}"/>
              </a:ext>
            </a:extLst>
          </p:cNvPr>
          <p:cNvSpPr txBox="1"/>
          <p:nvPr/>
        </p:nvSpPr>
        <p:spPr>
          <a:xfrm>
            <a:off x="552451" y="1445736"/>
            <a:ext cx="1100137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400" b="1" dirty="0">
                <a:solidFill>
                  <a:srgbClr val="FFFF00"/>
                </a:solidFill>
              </a:rPr>
              <a:t>COMPARING RESULTS WITH POWER BI, TABLEAU and EXCEL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EEA4A0-4AF0-B634-EFAA-19F25C170AAC}"/>
              </a:ext>
            </a:extLst>
          </p:cNvPr>
          <p:cNvSpPr txBox="1"/>
          <p:nvPr/>
        </p:nvSpPr>
        <p:spPr>
          <a:xfrm>
            <a:off x="0" y="6228840"/>
            <a:ext cx="121920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900" b="1" i="1" dirty="0">
                <a:solidFill>
                  <a:srgbClr val="92D050"/>
                </a:solidFill>
              </a:rPr>
              <a:t>You can use the data in any DB to fire queries. Queries used will remain same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8BEBC9-98D8-041D-95F3-3951B265A9B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091" y="47938"/>
            <a:ext cx="1137468" cy="82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737912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D37F5C-B498-7E9E-7268-B898BED7C5C1}"/>
              </a:ext>
            </a:extLst>
          </p:cNvPr>
          <p:cNvSpPr txBox="1"/>
          <p:nvPr/>
        </p:nvSpPr>
        <p:spPr>
          <a:xfrm>
            <a:off x="2670913" y="3293972"/>
            <a:ext cx="6849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bg1"/>
                </a:solidFill>
                <a:latin typeface="Lato Black" panose="020F0A02020204030203" pitchFamily="34" charset="0"/>
              </a:rPr>
              <a:t>POWER BI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AE5A38-1C90-91C3-C264-017362FE588D}"/>
              </a:ext>
            </a:extLst>
          </p:cNvPr>
          <p:cNvSpPr txBox="1"/>
          <p:nvPr/>
        </p:nvSpPr>
        <p:spPr>
          <a:xfrm>
            <a:off x="4990697" y="2194695"/>
            <a:ext cx="2209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00B0F0"/>
                </a:solidFill>
                <a:latin typeface="Lato Black" panose="020F0A02020204030203" pitchFamily="34" charset="0"/>
              </a:rPr>
              <a:t>PART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F6CB98-36C5-38E5-0DF0-29D3168418DC}"/>
              </a:ext>
            </a:extLst>
          </p:cNvPr>
          <p:cNvSpPr txBox="1"/>
          <p:nvPr/>
        </p:nvSpPr>
        <p:spPr>
          <a:xfrm>
            <a:off x="0" y="1576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rgbClr val="00B0F0"/>
                </a:solidFill>
                <a:latin typeface="Lato Black" panose="020F0A02020204030203" pitchFamily="34" charset="0"/>
              </a:rPr>
              <a:t>DATA ANALYST </a:t>
            </a:r>
            <a:r>
              <a:rPr lang="en-IN" sz="3600" dirty="0">
                <a:solidFill>
                  <a:schemeClr val="bg1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475491" y="1102030"/>
            <a:ext cx="11240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E325C91-5367-908E-9FBA-338517C802F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750" y="157641"/>
            <a:ext cx="1309464" cy="94438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565E50B-F93A-78F0-AFD4-036E6BED0E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69" y="4399579"/>
            <a:ext cx="3619260" cy="203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682535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FE325C91-5367-908E-9FBA-338517C802F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750" y="157641"/>
            <a:ext cx="1309464" cy="9443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E5492AE-9AD7-DEAB-9741-FFEB9D5B71D4}"/>
              </a:ext>
            </a:extLst>
          </p:cNvPr>
          <p:cNvSpPr txBox="1"/>
          <p:nvPr/>
        </p:nvSpPr>
        <p:spPr>
          <a:xfrm>
            <a:off x="436352" y="1232497"/>
            <a:ext cx="3471414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CONNECTING 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B21082-DB76-800E-F7F3-8336A6EA7FD6}"/>
              </a:ext>
            </a:extLst>
          </p:cNvPr>
          <p:cNvSpPr txBox="1"/>
          <p:nvPr/>
        </p:nvSpPr>
        <p:spPr>
          <a:xfrm>
            <a:off x="3914583" y="1235891"/>
            <a:ext cx="320418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MS SQL SERVER</a:t>
            </a:r>
          </a:p>
        </p:txBody>
      </p:sp>
      <p:pic>
        <p:nvPicPr>
          <p:cNvPr id="4" name="Picture 12" descr="Sql server - Free logo icons">
            <a:extLst>
              <a:ext uri="{FF2B5EF4-FFF2-40B4-BE49-F238E27FC236}">
                <a16:creationId xmlns:a16="http://schemas.microsoft.com/office/drawing/2014/main" id="{530262F7-0CF1-8814-2372-D74F015AA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409" y="2494495"/>
            <a:ext cx="2513849" cy="301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D843DAAA-B6CB-2BDC-8B67-6C86E9DBE4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57"/>
          <a:stretch/>
        </p:blipFill>
        <p:spPr bwMode="auto">
          <a:xfrm>
            <a:off x="4675950" y="2246966"/>
            <a:ext cx="1631368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E6AE5A0C-BEA4-521E-FE4C-84F4DDA317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27"/>
          <a:stretch/>
        </p:blipFill>
        <p:spPr bwMode="auto">
          <a:xfrm>
            <a:off x="5961956" y="2246966"/>
            <a:ext cx="1327880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1A663B-B474-C93D-79E3-4C1BA09D56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866" y="2863504"/>
            <a:ext cx="4095498" cy="230371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D6708C9-92D4-A8AB-D92C-7739A128687A}"/>
              </a:ext>
            </a:extLst>
          </p:cNvPr>
          <p:cNvGrpSpPr/>
          <p:nvPr/>
        </p:nvGrpSpPr>
        <p:grpSpPr>
          <a:xfrm>
            <a:off x="373261" y="119959"/>
            <a:ext cx="5164897" cy="830997"/>
            <a:chOff x="373261" y="119959"/>
            <a:chExt cx="5164897" cy="83099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5B791A-4265-ACD2-ED42-7D2A386E758E}"/>
                </a:ext>
              </a:extLst>
            </p:cNvPr>
            <p:cNvSpPr txBox="1"/>
            <p:nvPr/>
          </p:nvSpPr>
          <p:spPr>
            <a:xfrm>
              <a:off x="1508184" y="119959"/>
              <a:ext cx="4029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solidFill>
                    <a:srgbClr val="FFFF00"/>
                  </a:solidFill>
                  <a:latin typeface="Lato Black" panose="020F0A02020204030203" pitchFamily="34" charset="0"/>
                </a:rPr>
                <a:t>POWER BI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B691991-C41B-CFEF-7AEE-431CB4C11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261" y="185235"/>
              <a:ext cx="1245234" cy="7004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9948971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964A68-B481-FDBC-FBB9-52425E65C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049" y="832889"/>
            <a:ext cx="10399902" cy="58393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182BE8-DA25-2F0A-6FC9-D781928C7BD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725" y="47938"/>
            <a:ext cx="810833" cy="5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926839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3AA4628-0EE3-7EC4-C370-2A0B2BE64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574" y="850340"/>
            <a:ext cx="10380852" cy="58219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94FEC7-38DB-BB24-114F-273EF90A7BB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725" y="47938"/>
            <a:ext cx="810833" cy="5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19717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818</Words>
  <Application>Microsoft Office PowerPoint</Application>
  <PresentationFormat>Widescreen</PresentationFormat>
  <Paragraphs>115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Century Gothic</vt:lpstr>
      <vt:lpstr>Lato Black</vt:lpstr>
      <vt:lpstr>Rockwell Extra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preethi gomathy</cp:lastModifiedBy>
  <cp:revision>12</cp:revision>
  <dcterms:created xsi:type="dcterms:W3CDTF">2023-10-07T01:44:58Z</dcterms:created>
  <dcterms:modified xsi:type="dcterms:W3CDTF">2024-08-07T12:42:49Z</dcterms:modified>
</cp:coreProperties>
</file>