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92" r:id="rId3"/>
    <p:sldId id="293" r:id="rId4"/>
    <p:sldId id="266" r:id="rId5"/>
    <p:sldId id="294" r:id="rId6"/>
    <p:sldId id="263" r:id="rId7"/>
    <p:sldId id="267" r:id="rId8"/>
    <p:sldId id="269" r:id="rId9"/>
    <p:sldId id="295" r:id="rId10"/>
    <p:sldId id="296" r:id="rId11"/>
    <p:sldId id="297" r:id="rId12"/>
    <p:sldId id="298" r:id="rId13"/>
    <p:sldId id="268" r:id="rId14"/>
    <p:sldId id="304" r:id="rId15"/>
    <p:sldId id="306" r:id="rId16"/>
    <p:sldId id="305" r:id="rId17"/>
    <p:sldId id="270" r:id="rId18"/>
    <p:sldId id="272" r:id="rId19"/>
    <p:sldId id="274" r:id="rId20"/>
    <p:sldId id="273" r:id="rId21"/>
    <p:sldId id="275" r:id="rId22"/>
    <p:sldId id="278" r:id="rId23"/>
    <p:sldId id="276" r:id="rId24"/>
    <p:sldId id="277" r:id="rId25"/>
    <p:sldId id="279" r:id="rId26"/>
    <p:sldId id="30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8201EA0-A4DB-4B04-BB65-9368388F652B}" type="datetimeFigureOut">
              <a:rPr lang="en-IN" smtClean="0"/>
              <a:t>26-01-2023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05361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01EA0-A4DB-4B04-BB65-9368388F652B}"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41033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8201EA0-A4DB-4B04-BB65-9368388F652B}" type="datetimeFigureOut">
              <a:rPr lang="en-IN" smtClean="0"/>
              <a:t>26-01-2023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87572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8201EA0-A4DB-4B04-BB65-9368388F652B}" type="datetimeFigureOut">
              <a:rPr lang="en-IN" smtClean="0"/>
              <a:t>26-01-2023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B1C5AE5-DE35-48B1-AE6A-348CD0C8CE3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1843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8201EA0-A4DB-4B04-BB65-9368388F652B}" type="datetimeFigureOut">
              <a:rPr lang="en-IN" smtClean="0"/>
              <a:t>26-01-2023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185502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201EA0-A4DB-4B04-BB65-9368388F652B}" type="datetimeFigureOut">
              <a:rPr lang="en-IN" smtClean="0"/>
              <a:t>26-01-2023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147488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201EA0-A4DB-4B04-BB65-9368388F652B}" type="datetimeFigureOut">
              <a:rPr lang="en-IN" smtClean="0"/>
              <a:t>26-01-2023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38022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01EA0-A4DB-4B04-BB65-9368388F652B}"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682145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8201EA0-A4DB-4B04-BB65-9368388F652B}" type="datetimeFigureOut">
              <a:rPr lang="en-IN" smtClean="0"/>
              <a:t>26-01-2023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181865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01EA0-A4DB-4B04-BB65-9368388F652B}"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38072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8201EA0-A4DB-4B04-BB65-9368388F652B}" type="datetimeFigureOut">
              <a:rPr lang="en-IN" smtClean="0"/>
              <a:t>26-01-2023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7194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01EA0-A4DB-4B04-BB65-9368388F652B}"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91552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01EA0-A4DB-4B04-BB65-9368388F652B}" type="datetimeFigureOut">
              <a:rPr lang="en-IN" smtClean="0"/>
              <a:t>26-01-2023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11905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01EA0-A4DB-4B04-BB65-9368388F652B}" type="datetimeFigureOut">
              <a:rPr lang="en-IN" smtClean="0"/>
              <a:t>26-01-2023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304263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01EA0-A4DB-4B04-BB65-9368388F652B}" type="datetimeFigureOut">
              <a:rPr lang="en-IN" smtClean="0"/>
              <a:t>26-01-2023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81054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01EA0-A4DB-4B04-BB65-9368388F652B}"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239733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01EA0-A4DB-4B04-BB65-9368388F652B}"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C5AE5-DE35-48B1-AE6A-348CD0C8CE31}" type="slidenum">
              <a:rPr lang="en-IN" smtClean="0"/>
              <a:t>‹#›</a:t>
            </a:fld>
            <a:endParaRPr lang="en-IN"/>
          </a:p>
        </p:txBody>
      </p:sp>
    </p:spTree>
    <p:extLst>
      <p:ext uri="{BB962C8B-B14F-4D97-AF65-F5344CB8AC3E}">
        <p14:creationId xmlns:p14="http://schemas.microsoft.com/office/powerpoint/2010/main" val="108477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201EA0-A4DB-4B04-BB65-9368388F652B}" type="datetimeFigureOut">
              <a:rPr lang="en-IN" smtClean="0"/>
              <a:t>26-01-2023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1C5AE5-DE35-48B1-AE6A-348CD0C8CE31}" type="slidenum">
              <a:rPr lang="en-IN" smtClean="0"/>
              <a:t>‹#›</a:t>
            </a:fld>
            <a:endParaRPr lang="en-IN"/>
          </a:p>
        </p:txBody>
      </p:sp>
    </p:spTree>
    <p:extLst>
      <p:ext uri="{BB962C8B-B14F-4D97-AF65-F5344CB8AC3E}">
        <p14:creationId xmlns:p14="http://schemas.microsoft.com/office/powerpoint/2010/main" val="18299657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3531-317A-4985-B512-D0947F2C993F}"/>
              </a:ext>
            </a:extLst>
          </p:cNvPr>
          <p:cNvSpPr>
            <a:spLocks noGrp="1"/>
          </p:cNvSpPr>
          <p:nvPr>
            <p:ph type="ctrTitle"/>
          </p:nvPr>
        </p:nvSpPr>
        <p:spPr>
          <a:xfrm>
            <a:off x="810000" y="548905"/>
            <a:ext cx="10572000" cy="2971051"/>
          </a:xfrm>
        </p:spPr>
        <p:txBody>
          <a:bodyPr/>
          <a:lstStyle/>
          <a:p>
            <a:r>
              <a:rPr lang="en-US" dirty="0">
                <a:latin typeface="Comic Sans MS" panose="030F0702030302020204" pitchFamily="66" charset="0"/>
              </a:rPr>
              <a:t>BEST STREAMING SERVICE</a:t>
            </a:r>
            <a:endParaRPr lang="en-IN" dirty="0">
              <a:latin typeface="Comic Sans MS" panose="030F0702030302020204" pitchFamily="66" charset="0"/>
            </a:endParaRPr>
          </a:p>
        </p:txBody>
      </p:sp>
      <p:sp>
        <p:nvSpPr>
          <p:cNvPr id="3" name="Subtitle 2">
            <a:extLst>
              <a:ext uri="{FF2B5EF4-FFF2-40B4-BE49-F238E27FC236}">
                <a16:creationId xmlns:a16="http://schemas.microsoft.com/office/drawing/2014/main" id="{4C26940D-B8EA-4501-842E-2F7EE1E5515D}"/>
              </a:ext>
            </a:extLst>
          </p:cNvPr>
          <p:cNvSpPr>
            <a:spLocks noGrp="1"/>
          </p:cNvSpPr>
          <p:nvPr>
            <p:ph type="subTitle" idx="1"/>
          </p:nvPr>
        </p:nvSpPr>
        <p:spPr>
          <a:xfrm>
            <a:off x="1268963" y="3628501"/>
            <a:ext cx="9448800" cy="1956836"/>
          </a:xfrm>
        </p:spPr>
        <p:txBody>
          <a:bodyPr/>
          <a:lstStyle/>
          <a:p>
            <a:pPr algn="r"/>
            <a:r>
              <a:rPr lang="en-US" sz="2400" dirty="0">
                <a:latin typeface="Comic Sans MS" panose="030F0702030302020204" pitchFamily="66" charset="0"/>
              </a:rPr>
              <a:t>BY </a:t>
            </a:r>
          </a:p>
          <a:p>
            <a:pPr algn="r"/>
            <a:r>
              <a:rPr lang="en-US" sz="2400" dirty="0">
                <a:latin typeface="Comic Sans MS" panose="030F0702030302020204" pitchFamily="66" charset="0"/>
              </a:rPr>
              <a:t>K.RAJESHWARI</a:t>
            </a:r>
          </a:p>
        </p:txBody>
      </p:sp>
      <p:pic>
        <p:nvPicPr>
          <p:cNvPr id="5" name="Graphic 4" descr="Butterfly">
            <a:extLst>
              <a:ext uri="{FF2B5EF4-FFF2-40B4-BE49-F238E27FC236}">
                <a16:creationId xmlns:a16="http://schemas.microsoft.com/office/drawing/2014/main" id="{30AA4CEC-3338-476A-978B-5128406D4D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614898">
            <a:off x="10722353" y="3115317"/>
            <a:ext cx="1026368" cy="1026368"/>
          </a:xfrm>
          <a:prstGeom prst="rect">
            <a:avLst/>
          </a:prstGeom>
        </p:spPr>
      </p:pic>
    </p:spTree>
    <p:extLst>
      <p:ext uri="{BB962C8B-B14F-4D97-AF65-F5344CB8AC3E}">
        <p14:creationId xmlns:p14="http://schemas.microsoft.com/office/powerpoint/2010/main" val="4195271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53E64-0827-4407-9923-FD4D0045E7BE}"/>
              </a:ext>
            </a:extLst>
          </p:cNvPr>
          <p:cNvSpPr>
            <a:spLocks noGrp="1"/>
          </p:cNvSpPr>
          <p:nvPr>
            <p:ph idx="1"/>
          </p:nvPr>
        </p:nvSpPr>
        <p:spPr>
          <a:xfrm>
            <a:off x="685800" y="1188720"/>
            <a:ext cx="10820400" cy="5029966"/>
          </a:xfrm>
        </p:spPr>
        <p:txBody>
          <a:bodyPr>
            <a:normAutofit/>
          </a:bodyPr>
          <a:lstStyle/>
          <a:p>
            <a:pPr marL="0" indent="0">
              <a:buNone/>
            </a:pPr>
            <a:r>
              <a:rPr lang="en-US" sz="2800" b="1" u="sng" dirty="0"/>
              <a:t>READ DATA AND PRINT HEAD :</a:t>
            </a:r>
          </a:p>
          <a:p>
            <a:pPr marL="0" indent="0">
              <a:buNone/>
            </a:pPr>
            <a:endParaRPr lang="en-US" sz="2000" dirty="0"/>
          </a:p>
          <a:p>
            <a:pPr marL="0" indent="0">
              <a:buNone/>
            </a:pPr>
            <a:r>
              <a:rPr lang="en-US" sz="3000" dirty="0" err="1"/>
              <a:t>tv_shows</a:t>
            </a:r>
            <a:r>
              <a:rPr lang="en-US" sz="3000" dirty="0"/>
              <a:t>=</a:t>
            </a:r>
            <a:r>
              <a:rPr lang="en-US" sz="3000" dirty="0" err="1"/>
              <a:t>pd.read_csv</a:t>
            </a:r>
            <a:r>
              <a:rPr lang="en-US" sz="3000" dirty="0"/>
              <a:t>('tv_shows.csv')</a:t>
            </a:r>
          </a:p>
          <a:p>
            <a:pPr marL="0" indent="0">
              <a:buNone/>
            </a:pPr>
            <a:r>
              <a:rPr lang="en-US" sz="3000" dirty="0" err="1"/>
              <a:t>tv_shows.head</a:t>
            </a:r>
            <a:r>
              <a:rPr lang="en-US" sz="3000" dirty="0"/>
              <a:t>()</a:t>
            </a:r>
          </a:p>
          <a:p>
            <a:pPr marL="0" indent="0">
              <a:buNone/>
            </a:pPr>
            <a:endParaRPr lang="en-US" sz="2000" u="sng" dirty="0"/>
          </a:p>
          <a:p>
            <a:pPr marL="0" indent="0">
              <a:buNone/>
            </a:pPr>
            <a:r>
              <a:rPr lang="en-US" sz="2400" b="1" u="sng" dirty="0"/>
              <a:t>OUTPUT:</a:t>
            </a:r>
          </a:p>
        </p:txBody>
      </p:sp>
      <p:pic>
        <p:nvPicPr>
          <p:cNvPr id="4" name="Picture 3">
            <a:extLst>
              <a:ext uri="{FF2B5EF4-FFF2-40B4-BE49-F238E27FC236}">
                <a16:creationId xmlns:a16="http://schemas.microsoft.com/office/drawing/2014/main" id="{FE349300-515D-41A0-ADFA-0410D12BD7B9}"/>
              </a:ext>
            </a:extLst>
          </p:cNvPr>
          <p:cNvPicPr>
            <a:picLocks noChangeAspect="1"/>
          </p:cNvPicPr>
          <p:nvPr/>
        </p:nvPicPr>
        <p:blipFill>
          <a:blip r:embed="rId2"/>
          <a:stretch>
            <a:fillRect/>
          </a:stretch>
        </p:blipFill>
        <p:spPr>
          <a:xfrm>
            <a:off x="772848" y="4145872"/>
            <a:ext cx="8528591" cy="2334827"/>
          </a:xfrm>
          <a:prstGeom prst="rect">
            <a:avLst/>
          </a:prstGeom>
        </p:spPr>
      </p:pic>
    </p:spTree>
    <p:extLst>
      <p:ext uri="{BB962C8B-B14F-4D97-AF65-F5344CB8AC3E}">
        <p14:creationId xmlns:p14="http://schemas.microsoft.com/office/powerpoint/2010/main" val="1361156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AC861-6C4C-4A52-98AC-97BB015FBF86}"/>
              </a:ext>
            </a:extLst>
          </p:cNvPr>
          <p:cNvSpPr>
            <a:spLocks noGrp="1"/>
          </p:cNvSpPr>
          <p:nvPr>
            <p:ph idx="1"/>
          </p:nvPr>
        </p:nvSpPr>
        <p:spPr>
          <a:xfrm>
            <a:off x="685800" y="683582"/>
            <a:ext cx="11506200" cy="6050010"/>
          </a:xfrm>
        </p:spPr>
        <p:txBody>
          <a:bodyPr>
            <a:normAutofit/>
          </a:bodyPr>
          <a:lstStyle/>
          <a:p>
            <a:pPr marL="0" indent="0">
              <a:buNone/>
            </a:pPr>
            <a:r>
              <a:rPr lang="en-US" sz="2800" b="1" u="sng" dirty="0"/>
              <a:t>REPLACE THE TYPE WITH THE MEDIAN VALUE: </a:t>
            </a:r>
          </a:p>
          <a:p>
            <a:pPr marL="0" indent="0">
              <a:buNone/>
            </a:pPr>
            <a:endParaRPr lang="en-US" sz="2800" dirty="0"/>
          </a:p>
          <a:p>
            <a:pPr marL="0" indent="0">
              <a:buNone/>
            </a:pPr>
            <a:r>
              <a:rPr lang="en-US" sz="2800" dirty="0" err="1"/>
              <a:t>tv_shows</a:t>
            </a:r>
            <a:r>
              <a:rPr lang="en-US" sz="2800" dirty="0"/>
              <a:t>['Title'].</a:t>
            </a:r>
            <a:r>
              <a:rPr lang="en-US" sz="2800" dirty="0" err="1"/>
              <a:t>fillna</a:t>
            </a:r>
            <a:r>
              <a:rPr lang="en-US" sz="2800" dirty="0"/>
              <a:t>(‘Type',</a:t>
            </a:r>
            <a:r>
              <a:rPr lang="en-US" sz="2800" dirty="0" err="1"/>
              <a:t>inplace</a:t>
            </a:r>
            <a:r>
              <a:rPr lang="en-US" sz="2800" dirty="0"/>
              <a:t>=True)</a:t>
            </a:r>
          </a:p>
          <a:p>
            <a:pPr marL="0" indent="0">
              <a:buNone/>
            </a:pPr>
            <a:r>
              <a:rPr lang="en-US" sz="2800" dirty="0" err="1"/>
              <a:t>tv_shows.head</a:t>
            </a:r>
            <a:r>
              <a:rPr lang="en-US" sz="2800" dirty="0"/>
              <a:t>(10)</a:t>
            </a:r>
          </a:p>
          <a:p>
            <a:pPr marL="0" indent="0">
              <a:buNone/>
            </a:pPr>
            <a:endParaRPr lang="en-US" dirty="0"/>
          </a:p>
          <a:p>
            <a:pPr marL="0" indent="0">
              <a:buNone/>
            </a:pPr>
            <a:r>
              <a:rPr lang="en-US" sz="2800" b="1" u="sng" dirty="0"/>
              <a:t>OUTPUT</a:t>
            </a:r>
            <a:r>
              <a:rPr lang="en-US" sz="2400" b="1" u="sng" dirty="0"/>
              <a:t>:</a:t>
            </a:r>
          </a:p>
          <a:p>
            <a:pPr marL="0" indent="0">
              <a:buNone/>
            </a:pPr>
            <a:endParaRPr lang="en-US" sz="2400" b="1" u="sng" dirty="0"/>
          </a:p>
          <a:p>
            <a:pPr marL="0" indent="0">
              <a:buNone/>
            </a:pPr>
            <a:endParaRPr lang="en-US" sz="3200" u="sng" dirty="0"/>
          </a:p>
          <a:p>
            <a:pPr marL="0" indent="0">
              <a:buNone/>
            </a:pPr>
            <a:endParaRPr lang="en-US" sz="3200" u="sng" dirty="0"/>
          </a:p>
          <a:p>
            <a:pPr marL="0" indent="0">
              <a:buNone/>
            </a:pPr>
            <a:endParaRPr lang="en-US" sz="3200" u="sng" dirty="0"/>
          </a:p>
        </p:txBody>
      </p:sp>
      <p:pic>
        <p:nvPicPr>
          <p:cNvPr id="4" name="Content Placeholder 3">
            <a:extLst>
              <a:ext uri="{FF2B5EF4-FFF2-40B4-BE49-F238E27FC236}">
                <a16:creationId xmlns:a16="http://schemas.microsoft.com/office/drawing/2014/main" id="{9D6A510E-B720-4D4F-9808-1857FC36DE22}"/>
              </a:ext>
            </a:extLst>
          </p:cNvPr>
          <p:cNvPicPr>
            <a:picLocks noChangeAspect="1"/>
          </p:cNvPicPr>
          <p:nvPr/>
        </p:nvPicPr>
        <p:blipFill rotWithShape="1">
          <a:blip r:embed="rId2"/>
          <a:srcRect t="19714" b="-2"/>
          <a:stretch/>
        </p:blipFill>
        <p:spPr>
          <a:xfrm>
            <a:off x="1744907" y="3977195"/>
            <a:ext cx="6727618" cy="2314042"/>
          </a:xfrm>
          <a:prstGeom prst="rect">
            <a:avLst/>
          </a:prstGeom>
        </p:spPr>
      </p:pic>
    </p:spTree>
    <p:extLst>
      <p:ext uri="{BB962C8B-B14F-4D97-AF65-F5344CB8AC3E}">
        <p14:creationId xmlns:p14="http://schemas.microsoft.com/office/powerpoint/2010/main" val="1359176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8CF12-1F7B-4146-BBCF-70806FCA2F2C}"/>
              </a:ext>
            </a:extLst>
          </p:cNvPr>
          <p:cNvSpPr>
            <a:spLocks noGrp="1"/>
          </p:cNvSpPr>
          <p:nvPr>
            <p:ph idx="1"/>
          </p:nvPr>
        </p:nvSpPr>
        <p:spPr>
          <a:xfrm>
            <a:off x="237152" y="914400"/>
            <a:ext cx="11228408" cy="5741165"/>
          </a:xfrm>
        </p:spPr>
        <p:txBody>
          <a:bodyPr>
            <a:normAutofit/>
          </a:bodyPr>
          <a:lstStyle/>
          <a:p>
            <a:pPr marL="0" indent="0">
              <a:buNone/>
            </a:pPr>
            <a:r>
              <a:rPr lang="en-US" sz="2800" b="1" u="sng" dirty="0"/>
              <a:t>INFORMATION ABOUT DATASET :</a:t>
            </a:r>
          </a:p>
          <a:p>
            <a:pPr marL="0" indent="0">
              <a:buNone/>
            </a:pPr>
            <a:r>
              <a:rPr lang="en-IN" sz="2800" dirty="0"/>
              <a:t>tv_shows.info()</a:t>
            </a:r>
          </a:p>
          <a:p>
            <a:pPr marL="0" indent="0">
              <a:buNone/>
            </a:pPr>
            <a:endParaRPr lang="en-IN" sz="2800" b="1" u="sng" dirty="0"/>
          </a:p>
          <a:p>
            <a:pPr marL="0" indent="0">
              <a:buNone/>
            </a:pPr>
            <a:r>
              <a:rPr lang="en-IN" sz="2800" b="1" u="sng" dirty="0"/>
              <a:t>OUTPUT:</a:t>
            </a:r>
          </a:p>
        </p:txBody>
      </p:sp>
      <p:pic>
        <p:nvPicPr>
          <p:cNvPr id="4" name="Picture 3">
            <a:extLst>
              <a:ext uri="{FF2B5EF4-FFF2-40B4-BE49-F238E27FC236}">
                <a16:creationId xmlns:a16="http://schemas.microsoft.com/office/drawing/2014/main" id="{9A03DE41-2366-4EC1-B158-18B41F36B188}"/>
              </a:ext>
            </a:extLst>
          </p:cNvPr>
          <p:cNvPicPr>
            <a:picLocks noChangeAspect="1"/>
          </p:cNvPicPr>
          <p:nvPr/>
        </p:nvPicPr>
        <p:blipFill rotWithShape="1">
          <a:blip r:embed="rId2"/>
          <a:srcRect t="513" r="1467"/>
          <a:stretch/>
        </p:blipFill>
        <p:spPr>
          <a:xfrm>
            <a:off x="1535836" y="3068450"/>
            <a:ext cx="4993739" cy="3523219"/>
          </a:xfrm>
          <a:prstGeom prst="rect">
            <a:avLst/>
          </a:prstGeom>
        </p:spPr>
      </p:pic>
    </p:spTree>
    <p:extLst>
      <p:ext uri="{BB962C8B-B14F-4D97-AF65-F5344CB8AC3E}">
        <p14:creationId xmlns:p14="http://schemas.microsoft.com/office/powerpoint/2010/main" val="3543484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F5DAE-D3F1-43A1-8A6B-16C6B6224B29}"/>
              </a:ext>
            </a:extLst>
          </p:cNvPr>
          <p:cNvSpPr>
            <a:spLocks noGrp="1"/>
          </p:cNvSpPr>
          <p:nvPr>
            <p:ph idx="1"/>
          </p:nvPr>
        </p:nvSpPr>
        <p:spPr>
          <a:xfrm>
            <a:off x="685800" y="883920"/>
            <a:ext cx="10820400" cy="5334765"/>
          </a:xfrm>
        </p:spPr>
        <p:txBody>
          <a:bodyPr/>
          <a:lstStyle/>
          <a:p>
            <a:pPr marL="0" indent="0">
              <a:buNone/>
            </a:pPr>
            <a:r>
              <a:rPr lang="en-US" sz="2800" b="1" u="sng" dirty="0">
                <a:effectLst>
                  <a:outerShdw blurRad="38100" dist="38100" dir="2700000" algn="tl">
                    <a:srgbClr val="000000">
                      <a:alpha val="43137"/>
                    </a:srgbClr>
                  </a:outerShdw>
                </a:effectLst>
              </a:rPr>
              <a:t>CHECK MISSING VALUES IN DATASET:</a:t>
            </a:r>
          </a:p>
          <a:p>
            <a:pPr marL="0" indent="0">
              <a:buNone/>
            </a:pPr>
            <a:r>
              <a:rPr lang="en-IN" sz="2800" dirty="0" err="1">
                <a:effectLst>
                  <a:outerShdw blurRad="38100" dist="38100" dir="2700000" algn="tl">
                    <a:srgbClr val="000000">
                      <a:alpha val="43137"/>
                    </a:srgbClr>
                  </a:outerShdw>
                </a:effectLst>
              </a:rPr>
              <a:t>tv_shows.isnull</a:t>
            </a:r>
            <a:r>
              <a:rPr lang="en-IN" sz="2800" dirty="0">
                <a:effectLst>
                  <a:outerShdw blurRad="38100" dist="38100" dir="2700000" algn="tl">
                    <a:srgbClr val="000000">
                      <a:alpha val="43137"/>
                    </a:srgbClr>
                  </a:outerShdw>
                </a:effectLst>
              </a:rPr>
              <a:t>().sum()</a:t>
            </a:r>
          </a:p>
          <a:p>
            <a:pPr marL="0" indent="0">
              <a:buNone/>
            </a:pPr>
            <a:endParaRPr lang="en-IN" sz="1600" dirty="0">
              <a:effectLst>
                <a:outerShdw blurRad="38100" dist="38100" dir="2700000" algn="tl">
                  <a:srgbClr val="000000">
                    <a:alpha val="43137"/>
                  </a:srgbClr>
                </a:outerShdw>
              </a:effectLst>
            </a:endParaRPr>
          </a:p>
          <a:p>
            <a:pPr marL="0" indent="0">
              <a:buNone/>
            </a:pPr>
            <a:r>
              <a:rPr lang="en-IN" sz="2800" b="1" u="sng" dirty="0">
                <a:effectLst>
                  <a:outerShdw blurRad="38100" dist="38100" dir="2700000" algn="tl">
                    <a:srgbClr val="000000">
                      <a:alpha val="43137"/>
                    </a:srgbClr>
                  </a:outerShdw>
                </a:effectLst>
              </a:rPr>
              <a:t>OUTPUT:</a:t>
            </a:r>
          </a:p>
        </p:txBody>
      </p:sp>
      <p:pic>
        <p:nvPicPr>
          <p:cNvPr id="7" name="Content Placeholder 4">
            <a:extLst>
              <a:ext uri="{FF2B5EF4-FFF2-40B4-BE49-F238E27FC236}">
                <a16:creationId xmlns:a16="http://schemas.microsoft.com/office/drawing/2014/main" id="{E606B499-1010-48C5-BD32-F359941E9D7C}"/>
              </a:ext>
            </a:extLst>
          </p:cNvPr>
          <p:cNvPicPr>
            <a:picLocks noChangeAspect="1"/>
          </p:cNvPicPr>
          <p:nvPr/>
        </p:nvPicPr>
        <p:blipFill>
          <a:blip r:embed="rId2"/>
          <a:stretch>
            <a:fillRect/>
          </a:stretch>
        </p:blipFill>
        <p:spPr>
          <a:xfrm>
            <a:off x="1836346" y="2859405"/>
            <a:ext cx="3343275" cy="3114675"/>
          </a:xfrm>
          <a:prstGeom prst="rect">
            <a:avLst/>
          </a:prstGeom>
        </p:spPr>
      </p:pic>
    </p:spTree>
    <p:extLst>
      <p:ext uri="{BB962C8B-B14F-4D97-AF65-F5344CB8AC3E}">
        <p14:creationId xmlns:p14="http://schemas.microsoft.com/office/powerpoint/2010/main" val="1297016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48835-51A5-483C-96CF-931DE532FF52}"/>
              </a:ext>
            </a:extLst>
          </p:cNvPr>
          <p:cNvSpPr>
            <a:spLocks noGrp="1"/>
          </p:cNvSpPr>
          <p:nvPr>
            <p:ph idx="1"/>
          </p:nvPr>
        </p:nvSpPr>
        <p:spPr>
          <a:xfrm>
            <a:off x="685800" y="639192"/>
            <a:ext cx="10820400" cy="5579493"/>
          </a:xfrm>
        </p:spPr>
        <p:txBody>
          <a:bodyPr>
            <a:normAutofit lnSpcReduction="10000"/>
          </a:bodyPr>
          <a:lstStyle/>
          <a:p>
            <a:pPr marL="0" indent="0">
              <a:buNone/>
            </a:pPr>
            <a:endParaRPr lang="en-US" sz="2400" dirty="0"/>
          </a:p>
          <a:p>
            <a:pPr marL="0" indent="0">
              <a:buNone/>
            </a:pPr>
            <a:endParaRPr lang="en-US" sz="2400" dirty="0"/>
          </a:p>
          <a:p>
            <a:pPr marL="0" indent="0">
              <a:buNone/>
            </a:pPr>
            <a:r>
              <a:rPr lang="en-US" sz="2800" b="1" u="sng" dirty="0"/>
              <a:t>LINEAR REGRESSION:</a:t>
            </a:r>
          </a:p>
          <a:p>
            <a:pPr marL="0" indent="0">
              <a:buNone/>
            </a:pPr>
            <a:endParaRPr lang="en-US" sz="2800" b="1" u="sng" dirty="0"/>
          </a:p>
          <a:p>
            <a:pPr marL="0" indent="0">
              <a:buNone/>
            </a:pPr>
            <a:r>
              <a:rPr lang="en-US" sz="2400" dirty="0"/>
              <a:t>from </a:t>
            </a:r>
            <a:r>
              <a:rPr lang="en-US" sz="2400" dirty="0" err="1"/>
              <a:t>sklearn.neighbors</a:t>
            </a:r>
            <a:r>
              <a:rPr lang="en-US" sz="2400" dirty="0"/>
              <a:t> import </a:t>
            </a:r>
            <a:r>
              <a:rPr lang="en-US" sz="2400" dirty="0" err="1"/>
              <a:t>KNeighborsRegressor</a:t>
            </a:r>
            <a:endParaRPr lang="en-US" sz="2400" dirty="0"/>
          </a:p>
          <a:p>
            <a:pPr marL="0" indent="0">
              <a:buNone/>
            </a:pPr>
            <a:r>
              <a:rPr lang="en-US" sz="2400" dirty="0" err="1"/>
              <a:t>knr</a:t>
            </a:r>
            <a:r>
              <a:rPr lang="en-US" sz="2400" dirty="0"/>
              <a:t>=</a:t>
            </a:r>
            <a:r>
              <a:rPr lang="en-US" sz="2400" dirty="0" err="1"/>
              <a:t>KNeighborsRegressor</a:t>
            </a:r>
            <a:r>
              <a:rPr lang="en-US" sz="2400" dirty="0"/>
              <a:t>(20)</a:t>
            </a:r>
          </a:p>
          <a:p>
            <a:pPr marL="0" indent="0">
              <a:buNone/>
            </a:pPr>
            <a:r>
              <a:rPr lang="en-US" sz="2400" dirty="0"/>
              <a:t>from </a:t>
            </a:r>
            <a:r>
              <a:rPr lang="en-US" sz="2400" dirty="0" err="1"/>
              <a:t>sklearn.model_selection</a:t>
            </a:r>
            <a:r>
              <a:rPr lang="en-US" sz="2400" dirty="0"/>
              <a:t> import </a:t>
            </a:r>
            <a:r>
              <a:rPr lang="en-US" sz="2400" dirty="0" err="1"/>
              <a:t>train_test_split</a:t>
            </a:r>
            <a:endParaRPr lang="en-US" sz="2400" dirty="0"/>
          </a:p>
          <a:p>
            <a:pPr marL="0" indent="0">
              <a:buNone/>
            </a:pPr>
            <a:r>
              <a:rPr lang="en-US" sz="2400" dirty="0" err="1"/>
              <a:t>X_train</a:t>
            </a:r>
            <a:r>
              <a:rPr lang="en-US" sz="2400" dirty="0"/>
              <a:t>, </a:t>
            </a:r>
            <a:r>
              <a:rPr lang="en-US" sz="2400" dirty="0" err="1"/>
              <a:t>X_test</a:t>
            </a:r>
            <a:r>
              <a:rPr lang="en-US" sz="2400" dirty="0"/>
              <a:t>, </a:t>
            </a:r>
            <a:r>
              <a:rPr lang="en-US" sz="2400" dirty="0" err="1"/>
              <a:t>y_train</a:t>
            </a:r>
            <a:r>
              <a:rPr lang="en-US" sz="2400" dirty="0"/>
              <a:t>, </a:t>
            </a:r>
            <a:r>
              <a:rPr lang="en-US" sz="2400" dirty="0" err="1"/>
              <a:t>y_test</a:t>
            </a:r>
            <a:r>
              <a:rPr lang="en-US" sz="2400" dirty="0"/>
              <a:t> = </a:t>
            </a:r>
            <a:r>
              <a:rPr lang="en-US" sz="2400" dirty="0" err="1"/>
              <a:t>train_test_split</a:t>
            </a:r>
            <a:r>
              <a:rPr lang="en-US" sz="2400" dirty="0"/>
              <a:t>(X, y, </a:t>
            </a:r>
            <a:r>
              <a:rPr lang="en-US" sz="2400" dirty="0" err="1"/>
              <a:t>test_size</a:t>
            </a:r>
            <a:r>
              <a:rPr lang="en-US" sz="2400" dirty="0"/>
              <a:t>=0.2, </a:t>
            </a:r>
          </a:p>
          <a:p>
            <a:pPr marL="0" indent="0">
              <a:buNone/>
            </a:pPr>
            <a:r>
              <a:rPr lang="en-US" sz="2400" dirty="0" err="1"/>
              <a:t>random_state</a:t>
            </a:r>
            <a:r>
              <a:rPr lang="en-US" sz="2400" dirty="0"/>
              <a:t>=8)</a:t>
            </a:r>
          </a:p>
          <a:p>
            <a:pPr marL="0" indent="0">
              <a:buNone/>
            </a:pPr>
            <a:r>
              <a:rPr lang="en-US" sz="2400" dirty="0"/>
              <a:t>from </a:t>
            </a:r>
            <a:r>
              <a:rPr lang="en-US" sz="2400" dirty="0" err="1"/>
              <a:t>sklearn.ensemble</a:t>
            </a:r>
            <a:r>
              <a:rPr lang="en-US" sz="2400" dirty="0"/>
              <a:t> import </a:t>
            </a:r>
            <a:r>
              <a:rPr lang="en-US" sz="2400" dirty="0" err="1"/>
              <a:t>RandomForestRegressor</a:t>
            </a:r>
            <a:endParaRPr lang="en-US" sz="2400" dirty="0"/>
          </a:p>
          <a:p>
            <a:pPr marL="0" indent="0">
              <a:buNone/>
            </a:pPr>
            <a:r>
              <a:rPr lang="en-US" sz="2400" dirty="0"/>
              <a:t>from </a:t>
            </a:r>
            <a:r>
              <a:rPr lang="en-US" sz="2400" dirty="0" err="1"/>
              <a:t>sklearn.metrics</a:t>
            </a:r>
            <a:r>
              <a:rPr lang="en-US" sz="2400" dirty="0"/>
              <a:t> import </a:t>
            </a:r>
            <a:r>
              <a:rPr lang="en-US" sz="2400" dirty="0" err="1"/>
              <a:t>accuracy_score</a:t>
            </a:r>
            <a:endParaRPr lang="en-US" sz="2400" dirty="0"/>
          </a:p>
          <a:p>
            <a:pPr marL="0" indent="0">
              <a:buNone/>
            </a:pPr>
            <a:r>
              <a:rPr lang="en-US" sz="2400" dirty="0" err="1"/>
              <a:t>rf_random</a:t>
            </a:r>
            <a:r>
              <a:rPr lang="en-US" sz="2400" dirty="0"/>
              <a:t> = </a:t>
            </a:r>
            <a:r>
              <a:rPr lang="en-US" sz="2400" dirty="0" err="1"/>
              <a:t>RandomForestRegressor</a:t>
            </a:r>
            <a:r>
              <a:rPr lang="en-US" sz="2400" dirty="0"/>
              <a:t>()</a:t>
            </a:r>
          </a:p>
          <a:p>
            <a:pPr marL="0" indent="0">
              <a:buNone/>
            </a:pPr>
            <a:r>
              <a:rPr lang="en-US" sz="2400" dirty="0" err="1"/>
              <a:t>y_test</a:t>
            </a:r>
            <a:endParaRPr lang="en-US" sz="2400" dirty="0"/>
          </a:p>
          <a:p>
            <a:endParaRPr lang="en-IN" dirty="0"/>
          </a:p>
        </p:txBody>
      </p:sp>
    </p:spTree>
    <p:extLst>
      <p:ext uri="{BB962C8B-B14F-4D97-AF65-F5344CB8AC3E}">
        <p14:creationId xmlns:p14="http://schemas.microsoft.com/office/powerpoint/2010/main" val="1216420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3336B3-E1BF-4F47-9A86-2B599D093C26}"/>
              </a:ext>
            </a:extLst>
          </p:cNvPr>
          <p:cNvPicPr>
            <a:picLocks noGrp="1" noChangeAspect="1"/>
          </p:cNvPicPr>
          <p:nvPr>
            <p:ph idx="4294967295"/>
          </p:nvPr>
        </p:nvPicPr>
        <p:blipFill>
          <a:blip r:embed="rId2"/>
          <a:stretch>
            <a:fillRect/>
          </a:stretch>
        </p:blipFill>
        <p:spPr>
          <a:xfrm>
            <a:off x="0" y="1751013"/>
            <a:ext cx="8235950" cy="1609725"/>
          </a:xfrm>
          <a:prstGeom prst="rect">
            <a:avLst/>
          </a:prstGeom>
        </p:spPr>
      </p:pic>
      <p:pic>
        <p:nvPicPr>
          <p:cNvPr id="5" name="Picture 4">
            <a:extLst>
              <a:ext uri="{FF2B5EF4-FFF2-40B4-BE49-F238E27FC236}">
                <a16:creationId xmlns:a16="http://schemas.microsoft.com/office/drawing/2014/main" id="{B26418ED-A3FE-4759-B07B-91435A43C31B}"/>
              </a:ext>
            </a:extLst>
          </p:cNvPr>
          <p:cNvPicPr>
            <a:picLocks noChangeAspect="1"/>
          </p:cNvPicPr>
          <p:nvPr/>
        </p:nvPicPr>
        <p:blipFill>
          <a:blip r:embed="rId3"/>
          <a:stretch>
            <a:fillRect/>
          </a:stretch>
        </p:blipFill>
        <p:spPr>
          <a:xfrm>
            <a:off x="1644015" y="3429000"/>
            <a:ext cx="8236049" cy="3272155"/>
          </a:xfrm>
          <a:prstGeom prst="rect">
            <a:avLst/>
          </a:prstGeom>
        </p:spPr>
      </p:pic>
      <p:sp>
        <p:nvSpPr>
          <p:cNvPr id="3" name="TextBox 2">
            <a:extLst>
              <a:ext uri="{FF2B5EF4-FFF2-40B4-BE49-F238E27FC236}">
                <a16:creationId xmlns:a16="http://schemas.microsoft.com/office/drawing/2014/main" id="{5264A4C0-14FC-43CD-BA7A-EB8D2B28C590}"/>
              </a:ext>
            </a:extLst>
          </p:cNvPr>
          <p:cNvSpPr txBox="1"/>
          <p:nvPr/>
        </p:nvSpPr>
        <p:spPr>
          <a:xfrm>
            <a:off x="1535838" y="1216817"/>
            <a:ext cx="6400800" cy="369332"/>
          </a:xfrm>
          <a:prstGeom prst="rect">
            <a:avLst/>
          </a:prstGeom>
          <a:noFill/>
        </p:spPr>
        <p:txBody>
          <a:bodyPr wrap="square" rtlCol="0">
            <a:spAutoFit/>
          </a:bodyPr>
          <a:lstStyle/>
          <a:p>
            <a:r>
              <a:rPr lang="en-US" dirty="0"/>
              <a:t>Data processing…</a:t>
            </a:r>
            <a:endParaRPr lang="en-IN" dirty="0"/>
          </a:p>
        </p:txBody>
      </p:sp>
    </p:spTree>
    <p:extLst>
      <p:ext uri="{BB962C8B-B14F-4D97-AF65-F5344CB8AC3E}">
        <p14:creationId xmlns:p14="http://schemas.microsoft.com/office/powerpoint/2010/main" val="3565454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32A47-8836-4C55-9413-B966577C4654}"/>
              </a:ext>
            </a:extLst>
          </p:cNvPr>
          <p:cNvSpPr>
            <a:spLocks noGrp="1"/>
          </p:cNvSpPr>
          <p:nvPr>
            <p:ph idx="1"/>
          </p:nvPr>
        </p:nvSpPr>
        <p:spPr>
          <a:xfrm>
            <a:off x="685800" y="304800"/>
            <a:ext cx="10820400" cy="5913885"/>
          </a:xfrm>
        </p:spPr>
        <p:txBody>
          <a:bodyPr/>
          <a:lstStyle/>
          <a:p>
            <a:pPr marL="0" indent="0">
              <a:buNone/>
            </a:pPr>
            <a:r>
              <a:rPr lang="en-US" sz="3600" b="1" u="sng" dirty="0"/>
              <a:t>FILTER BASED ON SERVICES:</a:t>
            </a:r>
          </a:p>
          <a:p>
            <a:pPr marL="0" indent="0">
              <a:buNone/>
            </a:pPr>
            <a:endParaRPr lang="en-US" sz="2800" dirty="0"/>
          </a:p>
          <a:p>
            <a:pPr marL="0" indent="0">
              <a:buNone/>
            </a:pPr>
            <a:r>
              <a:rPr lang="en-US" sz="2800" dirty="0" err="1"/>
              <a:t>X_tv_shows</a:t>
            </a:r>
            <a:r>
              <a:rPr lang="en-US" sz="2800" dirty="0"/>
              <a:t>=</a:t>
            </a:r>
            <a:r>
              <a:rPr lang="en-US" sz="2800" dirty="0" err="1"/>
              <a:t>tv_shows</a:t>
            </a:r>
            <a:r>
              <a:rPr lang="en-US" sz="2800" dirty="0"/>
              <a:t>[[‘</a:t>
            </a:r>
            <a:r>
              <a:rPr lang="en-US" sz="2800" dirty="0" err="1"/>
              <a:t>Hulu’,’Prime</a:t>
            </a:r>
            <a:r>
              <a:rPr lang="en-US" sz="2800" dirty="0"/>
              <a:t> </a:t>
            </a:r>
            <a:r>
              <a:rPr lang="en-US" sz="2800" dirty="0" err="1"/>
              <a:t>Video’,’Disney</a:t>
            </a:r>
            <a:r>
              <a:rPr lang="en-US" sz="2800" dirty="0"/>
              <a:t>+’]]</a:t>
            </a:r>
          </a:p>
          <a:p>
            <a:pPr marL="0" indent="0">
              <a:buNone/>
            </a:pPr>
            <a:r>
              <a:rPr lang="en-US" sz="2800" dirty="0"/>
              <a:t>y=</a:t>
            </a:r>
            <a:r>
              <a:rPr lang="en-US" sz="2800" dirty="0" err="1"/>
              <a:t>tv_shows</a:t>
            </a:r>
            <a:r>
              <a:rPr lang="en-US" sz="2800" dirty="0"/>
              <a:t>[‘IMDb’]</a:t>
            </a:r>
          </a:p>
          <a:p>
            <a:pPr marL="0" indent="0">
              <a:buNone/>
            </a:pPr>
            <a:r>
              <a:rPr lang="en-US" sz="2800" dirty="0" err="1"/>
              <a:t>X_tv_shows</a:t>
            </a:r>
            <a:endParaRPr lang="en-US" sz="2800" dirty="0"/>
          </a:p>
          <a:p>
            <a:pPr marL="0" indent="0">
              <a:buNone/>
            </a:pPr>
            <a:endParaRPr lang="en-US" sz="2800" dirty="0"/>
          </a:p>
          <a:p>
            <a:pPr marL="0" indent="0">
              <a:buNone/>
            </a:pPr>
            <a:r>
              <a:rPr lang="en-US" sz="2800" b="1" u="sng" dirty="0"/>
              <a:t>OUTPUT:</a:t>
            </a:r>
            <a:endParaRPr lang="en-IN" sz="2800" b="1" u="sng" dirty="0"/>
          </a:p>
        </p:txBody>
      </p:sp>
      <p:pic>
        <p:nvPicPr>
          <p:cNvPr id="4" name="Picture 3">
            <a:extLst>
              <a:ext uri="{FF2B5EF4-FFF2-40B4-BE49-F238E27FC236}">
                <a16:creationId xmlns:a16="http://schemas.microsoft.com/office/drawing/2014/main" id="{508A0138-D092-45A3-A84A-D601AAC81000}"/>
              </a:ext>
            </a:extLst>
          </p:cNvPr>
          <p:cNvPicPr>
            <a:picLocks noChangeAspect="1"/>
          </p:cNvPicPr>
          <p:nvPr/>
        </p:nvPicPr>
        <p:blipFill>
          <a:blip r:embed="rId2"/>
          <a:stretch>
            <a:fillRect/>
          </a:stretch>
        </p:blipFill>
        <p:spPr>
          <a:xfrm>
            <a:off x="5230495" y="2741295"/>
            <a:ext cx="3346450" cy="3600450"/>
          </a:xfrm>
          <a:prstGeom prst="rect">
            <a:avLst/>
          </a:prstGeom>
        </p:spPr>
      </p:pic>
    </p:spTree>
    <p:extLst>
      <p:ext uri="{BB962C8B-B14F-4D97-AF65-F5344CB8AC3E}">
        <p14:creationId xmlns:p14="http://schemas.microsoft.com/office/powerpoint/2010/main" val="3911397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C7A0A-49C1-40A5-95B3-F4A1F1552213}"/>
              </a:ext>
            </a:extLst>
          </p:cNvPr>
          <p:cNvSpPr>
            <a:spLocks noGrp="1"/>
          </p:cNvSpPr>
          <p:nvPr>
            <p:ph idx="1"/>
          </p:nvPr>
        </p:nvSpPr>
        <p:spPr>
          <a:xfrm>
            <a:off x="233680" y="447039"/>
            <a:ext cx="11312769" cy="6146801"/>
          </a:xfrm>
        </p:spPr>
        <p:txBody>
          <a:bodyPr>
            <a:normAutofit/>
          </a:bodyPr>
          <a:lstStyle/>
          <a:p>
            <a:pPr marL="0" indent="0">
              <a:buNone/>
            </a:pPr>
            <a:endParaRPr lang="en-US" b="1" u="sng" dirty="0"/>
          </a:p>
          <a:p>
            <a:pPr marL="0" indent="0">
              <a:buNone/>
            </a:pPr>
            <a:endParaRPr lang="en-US" b="1" u="sng" dirty="0"/>
          </a:p>
          <a:p>
            <a:pPr marL="0" indent="0">
              <a:buNone/>
            </a:pPr>
            <a:endParaRPr lang="en-US" b="1" u="sng" dirty="0"/>
          </a:p>
          <a:p>
            <a:pPr marL="0" indent="0">
              <a:buNone/>
            </a:pPr>
            <a:r>
              <a:rPr lang="en-US" b="1" u="sng" dirty="0"/>
              <a:t>DROP THE COLUMNS </a:t>
            </a:r>
            <a:r>
              <a:rPr lang="en-US" b="1" dirty="0"/>
              <a:t>:                                                                    </a:t>
            </a:r>
            <a:r>
              <a:rPr lang="en-US" b="1" u="sng" dirty="0"/>
              <a:t>OUTPUT:</a:t>
            </a:r>
          </a:p>
          <a:p>
            <a:pPr marL="0" indent="0">
              <a:buNone/>
            </a:pPr>
            <a:endParaRPr lang="en-US" sz="2000" dirty="0"/>
          </a:p>
          <a:p>
            <a:pPr marL="0" indent="0">
              <a:buNone/>
            </a:pPr>
            <a:r>
              <a:rPr lang="en-US" sz="2000" dirty="0" err="1"/>
              <a:t>X.drop</a:t>
            </a:r>
            <a:r>
              <a:rPr lang="en-US" sz="2000" dirty="0"/>
              <a:t>('</a:t>
            </a:r>
            <a:r>
              <a:rPr lang="en-US" sz="2000" dirty="0" err="1"/>
              <a:t>Year',axis</a:t>
            </a:r>
            <a:r>
              <a:rPr lang="en-US" sz="2000" dirty="0"/>
              <a:t>=1,inplace=True)</a:t>
            </a:r>
          </a:p>
          <a:p>
            <a:pPr marL="0" indent="0">
              <a:buNone/>
            </a:pPr>
            <a:r>
              <a:rPr lang="en-US" sz="2000" dirty="0" err="1"/>
              <a:t>X.drop</a:t>
            </a:r>
            <a:r>
              <a:rPr lang="en-US" sz="2000" dirty="0"/>
              <a:t>('</a:t>
            </a:r>
            <a:r>
              <a:rPr lang="en-US" sz="2000" dirty="0" err="1"/>
              <a:t>Age',axis</a:t>
            </a:r>
            <a:r>
              <a:rPr lang="en-US" sz="2000" dirty="0"/>
              <a:t>=1,inplace=True)</a:t>
            </a:r>
          </a:p>
          <a:p>
            <a:pPr marL="0" indent="0">
              <a:buNone/>
            </a:pPr>
            <a:r>
              <a:rPr lang="en-US" sz="2000" dirty="0" err="1"/>
              <a:t>X.drop</a:t>
            </a:r>
            <a:r>
              <a:rPr lang="en-US" sz="2000" dirty="0"/>
              <a:t>('</a:t>
            </a:r>
            <a:r>
              <a:rPr lang="en-US" sz="2000" dirty="0" err="1"/>
              <a:t>Type',axis</a:t>
            </a:r>
            <a:r>
              <a:rPr lang="en-US" sz="2000" dirty="0"/>
              <a:t>=1,inplace=True)</a:t>
            </a:r>
          </a:p>
          <a:p>
            <a:pPr marL="0" indent="0">
              <a:buNone/>
            </a:pPr>
            <a:r>
              <a:rPr lang="en-US" sz="2000" dirty="0" err="1"/>
              <a:t>X.drop</a:t>
            </a:r>
            <a:r>
              <a:rPr lang="en-US" sz="2000" dirty="0"/>
              <a:t>('</a:t>
            </a:r>
            <a:r>
              <a:rPr lang="en-US" sz="2000" dirty="0" err="1"/>
              <a:t>Title',axis</a:t>
            </a:r>
            <a:r>
              <a:rPr lang="en-US" sz="2000" dirty="0"/>
              <a:t>=1,inplace=True)</a:t>
            </a:r>
          </a:p>
          <a:p>
            <a:pPr marL="0" indent="0">
              <a:buNone/>
            </a:pPr>
            <a:endParaRPr lang="en-US" sz="2000" dirty="0"/>
          </a:p>
          <a:p>
            <a:pPr marL="0" indent="0">
              <a:buNone/>
            </a:pPr>
            <a:endParaRPr lang="en-IN"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A580D34-650E-4A8E-A37B-3C67B16EFFCB}"/>
              </a:ext>
            </a:extLst>
          </p:cNvPr>
          <p:cNvPicPr>
            <a:picLocks noChangeAspect="1"/>
          </p:cNvPicPr>
          <p:nvPr/>
        </p:nvPicPr>
        <p:blipFill>
          <a:blip r:embed="rId2"/>
          <a:stretch>
            <a:fillRect/>
          </a:stretch>
        </p:blipFill>
        <p:spPr>
          <a:xfrm>
            <a:off x="8440154" y="1052946"/>
            <a:ext cx="2639178" cy="5540893"/>
          </a:xfrm>
          <a:prstGeom prst="rect">
            <a:avLst/>
          </a:prstGeom>
        </p:spPr>
      </p:pic>
    </p:spTree>
    <p:extLst>
      <p:ext uri="{BB962C8B-B14F-4D97-AF65-F5344CB8AC3E}">
        <p14:creationId xmlns:p14="http://schemas.microsoft.com/office/powerpoint/2010/main" val="3749732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64BD-7774-44A6-B37B-036E47B6C4AB}"/>
              </a:ext>
            </a:extLst>
          </p:cNvPr>
          <p:cNvPicPr>
            <a:picLocks noChangeAspect="1"/>
          </p:cNvPicPr>
          <p:nvPr/>
        </p:nvPicPr>
        <p:blipFill>
          <a:blip r:embed="rId2"/>
          <a:stretch>
            <a:fillRect/>
          </a:stretch>
        </p:blipFill>
        <p:spPr>
          <a:xfrm>
            <a:off x="1513402" y="2855595"/>
            <a:ext cx="5731510" cy="3199765"/>
          </a:xfrm>
          <a:prstGeom prst="rect">
            <a:avLst/>
          </a:prstGeom>
        </p:spPr>
      </p:pic>
      <p:sp>
        <p:nvSpPr>
          <p:cNvPr id="4" name="Content Placeholder 3">
            <a:extLst>
              <a:ext uri="{FF2B5EF4-FFF2-40B4-BE49-F238E27FC236}">
                <a16:creationId xmlns:a16="http://schemas.microsoft.com/office/drawing/2014/main" id="{1FBE2559-48D1-48A0-96B2-60D02E040292}"/>
              </a:ext>
            </a:extLst>
          </p:cNvPr>
          <p:cNvSpPr>
            <a:spLocks noGrp="1"/>
          </p:cNvSpPr>
          <p:nvPr>
            <p:ph idx="1"/>
          </p:nvPr>
        </p:nvSpPr>
        <p:spPr>
          <a:xfrm>
            <a:off x="685800" y="802640"/>
            <a:ext cx="10820400" cy="5416045"/>
          </a:xfrm>
        </p:spPr>
        <p:txBody>
          <a:bodyPr/>
          <a:lstStyle/>
          <a:p>
            <a:pPr marL="0" indent="0">
              <a:buNone/>
            </a:pPr>
            <a:r>
              <a:rPr lang="en-US" sz="2800" b="1" u="sng" dirty="0"/>
              <a:t>PRINTING THE VALUES:</a:t>
            </a:r>
          </a:p>
          <a:p>
            <a:pPr marL="0" indent="0">
              <a:buNone/>
            </a:pPr>
            <a:r>
              <a:rPr lang="en-US" sz="2400" dirty="0"/>
              <a:t> </a:t>
            </a:r>
            <a:r>
              <a:rPr lang="en-US" sz="2800" dirty="0"/>
              <a:t>print (X)</a:t>
            </a:r>
          </a:p>
          <a:p>
            <a:pPr marL="0" indent="0">
              <a:buNone/>
            </a:pPr>
            <a:endParaRPr lang="en-US" sz="2000" u="sng" dirty="0"/>
          </a:p>
          <a:p>
            <a:pPr marL="0" indent="0">
              <a:buNone/>
            </a:pPr>
            <a:r>
              <a:rPr lang="en-US" sz="2800" b="1" u="sng" dirty="0"/>
              <a:t>OUTPUT:</a:t>
            </a:r>
            <a:endParaRPr lang="en-IN" sz="2800" b="1" u="sng" dirty="0"/>
          </a:p>
        </p:txBody>
      </p:sp>
    </p:spTree>
    <p:extLst>
      <p:ext uri="{BB962C8B-B14F-4D97-AF65-F5344CB8AC3E}">
        <p14:creationId xmlns:p14="http://schemas.microsoft.com/office/powerpoint/2010/main" val="3524594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C3E3A-E261-463F-BAAF-3E3DC0497C5E}"/>
              </a:ext>
            </a:extLst>
          </p:cNvPr>
          <p:cNvSpPr>
            <a:spLocks noGrp="1"/>
          </p:cNvSpPr>
          <p:nvPr>
            <p:ph idx="1"/>
          </p:nvPr>
        </p:nvSpPr>
        <p:spPr>
          <a:xfrm>
            <a:off x="254124" y="812002"/>
            <a:ext cx="11506200" cy="5233995"/>
          </a:xfrm>
        </p:spPr>
        <p:txBody>
          <a:bodyPr/>
          <a:lstStyle/>
          <a:p>
            <a:pPr marL="0" indent="0">
              <a:buNone/>
            </a:pPr>
            <a:r>
              <a:rPr lang="en-US" sz="2800" b="1" u="sng" dirty="0">
                <a:effectLst>
                  <a:outerShdw blurRad="38100" dist="38100" dir="2700000" algn="tl">
                    <a:srgbClr val="000000">
                      <a:alpha val="43137"/>
                    </a:srgbClr>
                  </a:outerShdw>
                </a:effectLst>
              </a:rPr>
              <a:t>TRAINING AND TESTING DATA :</a:t>
            </a:r>
          </a:p>
          <a:p>
            <a:pPr marL="0" indent="0">
              <a:buNone/>
            </a:pPr>
            <a:r>
              <a:rPr lang="en-IN" sz="2400" dirty="0" err="1"/>
              <a:t>rf_random.fit</a:t>
            </a:r>
            <a:r>
              <a:rPr lang="en-IN" sz="2400" dirty="0"/>
              <a:t>(</a:t>
            </a:r>
            <a:r>
              <a:rPr lang="en-IN" sz="2400" dirty="0" err="1"/>
              <a:t>X_train,y_train</a:t>
            </a:r>
            <a:r>
              <a:rPr lang="en-IN" sz="2400" dirty="0"/>
              <a:t>)</a:t>
            </a:r>
          </a:p>
          <a:p>
            <a:pPr marL="0" indent="0">
              <a:buNone/>
            </a:pPr>
            <a:r>
              <a:rPr lang="en-IN" sz="2400" dirty="0"/>
              <a:t>predictions=</a:t>
            </a:r>
            <a:r>
              <a:rPr lang="en-IN" sz="2400" dirty="0" err="1"/>
              <a:t>rf_random.predict</a:t>
            </a:r>
            <a:r>
              <a:rPr lang="en-IN" sz="2400" dirty="0"/>
              <a:t>(</a:t>
            </a:r>
            <a:r>
              <a:rPr lang="en-IN" sz="2400" dirty="0" err="1"/>
              <a:t>X_test</a:t>
            </a:r>
            <a:r>
              <a:rPr lang="en-IN" sz="2400" dirty="0"/>
              <a:t>)</a:t>
            </a:r>
          </a:p>
          <a:p>
            <a:pPr marL="0" indent="0">
              <a:buNone/>
            </a:pPr>
            <a:r>
              <a:rPr lang="en-IN" sz="2400" dirty="0"/>
              <a:t>predictions</a:t>
            </a:r>
          </a:p>
          <a:p>
            <a:pPr marL="0" indent="0">
              <a:buNone/>
            </a:pPr>
            <a:endParaRPr lang="en-IN" u="sng" dirty="0"/>
          </a:p>
          <a:p>
            <a:pPr marL="0" indent="0">
              <a:buNone/>
            </a:pPr>
            <a:r>
              <a:rPr lang="en-IN" sz="2800" b="1" u="sng" dirty="0"/>
              <a:t>OUTPUT:</a:t>
            </a:r>
          </a:p>
        </p:txBody>
      </p:sp>
      <p:pic>
        <p:nvPicPr>
          <p:cNvPr id="4" name="Picture 3">
            <a:extLst>
              <a:ext uri="{FF2B5EF4-FFF2-40B4-BE49-F238E27FC236}">
                <a16:creationId xmlns:a16="http://schemas.microsoft.com/office/drawing/2014/main" id="{EAA7D6D9-FB2A-4425-A612-7406F8D33B9F}"/>
              </a:ext>
            </a:extLst>
          </p:cNvPr>
          <p:cNvPicPr>
            <a:picLocks noChangeAspect="1"/>
          </p:cNvPicPr>
          <p:nvPr/>
        </p:nvPicPr>
        <p:blipFill>
          <a:blip r:embed="rId2"/>
          <a:stretch>
            <a:fillRect/>
          </a:stretch>
        </p:blipFill>
        <p:spPr>
          <a:xfrm>
            <a:off x="1373141" y="3965844"/>
            <a:ext cx="7127490" cy="1902296"/>
          </a:xfrm>
          <a:prstGeom prst="rect">
            <a:avLst/>
          </a:prstGeom>
        </p:spPr>
      </p:pic>
    </p:spTree>
    <p:extLst>
      <p:ext uri="{BB962C8B-B14F-4D97-AF65-F5344CB8AC3E}">
        <p14:creationId xmlns:p14="http://schemas.microsoft.com/office/powerpoint/2010/main" val="2585079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C19E6-29CA-4392-A9DC-0F5D4BE38DB2}"/>
              </a:ext>
            </a:extLst>
          </p:cNvPr>
          <p:cNvSpPr>
            <a:spLocks noGrp="1"/>
          </p:cNvSpPr>
          <p:nvPr>
            <p:ph idx="1"/>
          </p:nvPr>
        </p:nvSpPr>
        <p:spPr/>
        <p:txBody>
          <a:bodyPr>
            <a:normAutofit/>
          </a:bodyPr>
          <a:lstStyle/>
          <a:p>
            <a:pPr marL="0" indent="0">
              <a:buNone/>
            </a:pPr>
            <a:r>
              <a:rPr lang="en-US" sz="4000" dirty="0">
                <a:effectLst>
                  <a:outerShdw blurRad="38100" dist="38100" dir="2700000" algn="tl">
                    <a:srgbClr val="000000">
                      <a:alpha val="43137"/>
                    </a:srgbClr>
                  </a:outerShdw>
                </a:effectLst>
                <a:latin typeface="+mj-lt"/>
              </a:rPr>
              <a:t>PART -1</a:t>
            </a:r>
            <a:endParaRPr lang="en-US" sz="4000" i="1" dirty="0">
              <a:effectLst>
                <a:outerShdw blurRad="38100" dist="38100" dir="2700000" algn="tl">
                  <a:srgbClr val="000000">
                    <a:alpha val="43137"/>
                  </a:srgbClr>
                </a:outerShdw>
              </a:effectLst>
              <a:latin typeface="+mj-lt"/>
            </a:endParaRPr>
          </a:p>
          <a:p>
            <a:pPr marL="0" indent="0">
              <a:buNone/>
            </a:pPr>
            <a:r>
              <a:rPr lang="en-US" sz="4000" i="1" dirty="0">
                <a:effectLst>
                  <a:outerShdw blurRad="38100" dist="38100" dir="2700000" algn="tl">
                    <a:srgbClr val="000000">
                      <a:alpha val="43137"/>
                    </a:srgbClr>
                  </a:outerShdw>
                </a:effectLst>
                <a:latin typeface="+mj-lt"/>
              </a:rPr>
              <a:t>THE BEST STREAMING SERVICE PREDICTION USING SUPERVISED LEARNING</a:t>
            </a:r>
            <a:endParaRPr lang="en-IN" sz="4000" i="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02983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5459E5-5452-42A2-89E3-5FE20ABD9106}"/>
              </a:ext>
            </a:extLst>
          </p:cNvPr>
          <p:cNvPicPr>
            <a:picLocks noChangeAspect="1"/>
          </p:cNvPicPr>
          <p:nvPr/>
        </p:nvPicPr>
        <p:blipFill rotWithShape="1">
          <a:blip r:embed="rId2"/>
          <a:srcRect b="55439"/>
          <a:stretch/>
        </p:blipFill>
        <p:spPr bwMode="auto">
          <a:xfrm>
            <a:off x="1698573" y="3429000"/>
            <a:ext cx="2686050" cy="301625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32847FF3-7666-4865-9C33-3D938AD290E0}"/>
              </a:ext>
            </a:extLst>
          </p:cNvPr>
          <p:cNvPicPr>
            <a:picLocks noChangeAspect="1"/>
          </p:cNvPicPr>
          <p:nvPr/>
        </p:nvPicPr>
        <p:blipFill rotWithShape="1">
          <a:blip r:embed="rId2"/>
          <a:srcRect t="44912"/>
          <a:stretch/>
        </p:blipFill>
        <p:spPr bwMode="auto">
          <a:xfrm>
            <a:off x="4752975" y="3454400"/>
            <a:ext cx="2686050" cy="2990850"/>
          </a:xfrm>
          <a:prstGeom prst="rect">
            <a:avLst/>
          </a:prstGeom>
          <a:ln>
            <a:noFill/>
          </a:ln>
          <a:extLst>
            <a:ext uri="{53640926-AAD7-44D8-BBD7-CCE9431645EC}">
              <a14:shadowObscured xmlns:a14="http://schemas.microsoft.com/office/drawing/2010/main"/>
            </a:ext>
          </a:extLst>
        </p:spPr>
      </p:pic>
      <p:sp>
        <p:nvSpPr>
          <p:cNvPr id="7" name="Content Placeholder 6">
            <a:extLst>
              <a:ext uri="{FF2B5EF4-FFF2-40B4-BE49-F238E27FC236}">
                <a16:creationId xmlns:a16="http://schemas.microsoft.com/office/drawing/2014/main" id="{4A6589EB-C3CA-4054-8FCF-A79CC9CD02C6}"/>
              </a:ext>
            </a:extLst>
          </p:cNvPr>
          <p:cNvSpPr>
            <a:spLocks noGrp="1"/>
          </p:cNvSpPr>
          <p:nvPr>
            <p:ph idx="1"/>
          </p:nvPr>
        </p:nvSpPr>
        <p:spPr>
          <a:xfrm>
            <a:off x="301841" y="822960"/>
            <a:ext cx="11123079" cy="5844170"/>
          </a:xfrm>
        </p:spPr>
        <p:txBody>
          <a:bodyPr/>
          <a:lstStyle/>
          <a:p>
            <a:pPr marL="0" indent="0">
              <a:buNone/>
            </a:pPr>
            <a:r>
              <a:rPr lang="en-US" sz="2800" b="1" u="sng" dirty="0"/>
              <a:t>RESET INDEX:</a:t>
            </a:r>
          </a:p>
          <a:p>
            <a:pPr marL="0" indent="0">
              <a:buNone/>
            </a:pPr>
            <a:r>
              <a:rPr lang="en-US" sz="2400" dirty="0" err="1"/>
              <a:t>y_test.reset_index</a:t>
            </a:r>
            <a:r>
              <a:rPr lang="en-US" sz="2400" dirty="0"/>
              <a:t>(drop=</a:t>
            </a:r>
            <a:r>
              <a:rPr lang="en-US" sz="2400" dirty="0" err="1"/>
              <a:t>True,inplace</a:t>
            </a:r>
            <a:r>
              <a:rPr lang="en-US" sz="2400" dirty="0"/>
              <a:t>=True)</a:t>
            </a:r>
          </a:p>
          <a:p>
            <a:pPr marL="0" indent="0">
              <a:buNone/>
            </a:pPr>
            <a:r>
              <a:rPr lang="en-US" sz="2400" dirty="0" err="1"/>
              <a:t>y_test</a:t>
            </a:r>
            <a:endParaRPr lang="en-US" sz="2400" dirty="0"/>
          </a:p>
          <a:p>
            <a:pPr marL="0" indent="0">
              <a:buNone/>
            </a:pPr>
            <a:endParaRPr lang="en-US" sz="1600" dirty="0"/>
          </a:p>
          <a:p>
            <a:pPr marL="0" indent="0">
              <a:buNone/>
            </a:pPr>
            <a:r>
              <a:rPr lang="en-US" sz="2800" b="1" u="sng" dirty="0"/>
              <a:t>OUTPUT:</a:t>
            </a:r>
            <a:endParaRPr lang="en-IN" sz="2800" b="1" u="sng" dirty="0"/>
          </a:p>
        </p:txBody>
      </p:sp>
    </p:spTree>
    <p:extLst>
      <p:ext uri="{BB962C8B-B14F-4D97-AF65-F5344CB8AC3E}">
        <p14:creationId xmlns:p14="http://schemas.microsoft.com/office/powerpoint/2010/main" val="1241784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E6B2CF-69DB-4E43-A728-12E82079EA08}"/>
              </a:ext>
            </a:extLst>
          </p:cNvPr>
          <p:cNvPicPr>
            <a:picLocks noChangeAspect="1"/>
          </p:cNvPicPr>
          <p:nvPr/>
        </p:nvPicPr>
        <p:blipFill>
          <a:blip r:embed="rId2"/>
          <a:stretch>
            <a:fillRect/>
          </a:stretch>
        </p:blipFill>
        <p:spPr>
          <a:xfrm>
            <a:off x="5764675" y="2673787"/>
            <a:ext cx="2136608" cy="3971368"/>
          </a:xfrm>
          <a:prstGeom prst="rect">
            <a:avLst/>
          </a:prstGeom>
        </p:spPr>
      </p:pic>
      <p:pic>
        <p:nvPicPr>
          <p:cNvPr id="3" name="Picture 2">
            <a:extLst>
              <a:ext uri="{FF2B5EF4-FFF2-40B4-BE49-F238E27FC236}">
                <a16:creationId xmlns:a16="http://schemas.microsoft.com/office/drawing/2014/main" id="{43BC5283-F6E7-42F2-8355-804E3EC75E9D}"/>
              </a:ext>
            </a:extLst>
          </p:cNvPr>
          <p:cNvPicPr>
            <a:picLocks noChangeAspect="1"/>
          </p:cNvPicPr>
          <p:nvPr/>
        </p:nvPicPr>
        <p:blipFill>
          <a:blip r:embed="rId3"/>
          <a:stretch>
            <a:fillRect/>
          </a:stretch>
        </p:blipFill>
        <p:spPr>
          <a:xfrm>
            <a:off x="8140426" y="2746935"/>
            <a:ext cx="2136608" cy="3898220"/>
          </a:xfrm>
          <a:prstGeom prst="rect">
            <a:avLst/>
          </a:prstGeom>
        </p:spPr>
      </p:pic>
      <p:sp>
        <p:nvSpPr>
          <p:cNvPr id="6" name="Content Placeholder 5">
            <a:extLst>
              <a:ext uri="{FF2B5EF4-FFF2-40B4-BE49-F238E27FC236}">
                <a16:creationId xmlns:a16="http://schemas.microsoft.com/office/drawing/2014/main" id="{60FAC4BC-41E6-4D83-9158-580FF3D26FFA}"/>
              </a:ext>
            </a:extLst>
          </p:cNvPr>
          <p:cNvSpPr>
            <a:spLocks noGrp="1"/>
          </p:cNvSpPr>
          <p:nvPr>
            <p:ph idx="1"/>
          </p:nvPr>
        </p:nvSpPr>
        <p:spPr>
          <a:xfrm>
            <a:off x="431800" y="212844"/>
            <a:ext cx="10820400" cy="6432311"/>
          </a:xfrm>
        </p:spPr>
        <p:txBody>
          <a:bodyPr/>
          <a:lstStyle/>
          <a:p>
            <a:pPr marL="0" indent="0">
              <a:buNone/>
            </a:pPr>
            <a:endParaRPr lang="en-US" dirty="0"/>
          </a:p>
          <a:p>
            <a:pPr marL="0" indent="0">
              <a:buNone/>
            </a:pPr>
            <a:r>
              <a:rPr lang="en-US" sz="2800" b="1" u="sng" dirty="0"/>
              <a:t>PREDICTING THE IMDb:</a:t>
            </a:r>
          </a:p>
          <a:p>
            <a:pPr marL="0" indent="0">
              <a:buNone/>
            </a:pPr>
            <a:r>
              <a:rPr lang="en-US" dirty="0"/>
              <a:t>results=</a:t>
            </a:r>
            <a:r>
              <a:rPr lang="en-US" dirty="0" err="1"/>
              <a:t>pd.DataFrame</a:t>
            </a:r>
            <a:r>
              <a:rPr lang="en-US" dirty="0"/>
              <a:t>(columns=[‘</a:t>
            </a:r>
            <a:r>
              <a:rPr lang="en-US" dirty="0" err="1"/>
              <a:t>Y_test_actual’,’Predicted</a:t>
            </a:r>
            <a:r>
              <a:rPr lang="en-US" dirty="0"/>
              <a:t>’])</a:t>
            </a:r>
          </a:p>
          <a:p>
            <a:pPr marL="0" indent="0">
              <a:buNone/>
            </a:pPr>
            <a:r>
              <a:rPr lang="en-US" dirty="0"/>
              <a:t>results[‘</a:t>
            </a:r>
            <a:r>
              <a:rPr lang="en-US" dirty="0" err="1"/>
              <a:t>Y_test_actual</a:t>
            </a:r>
            <a:r>
              <a:rPr lang="en-US" dirty="0"/>
              <a:t>’]=</a:t>
            </a:r>
            <a:r>
              <a:rPr lang="en-US" dirty="0" err="1"/>
              <a:t>y_test</a:t>
            </a:r>
            <a:endParaRPr lang="en-US" dirty="0"/>
          </a:p>
          <a:p>
            <a:pPr marL="0" indent="0">
              <a:buNone/>
            </a:pPr>
            <a:r>
              <a:rPr lang="en-US" dirty="0"/>
              <a:t>results[‘Predicted’]=predictions              </a:t>
            </a:r>
            <a:r>
              <a:rPr lang="en-IN" sz="2400" b="1" u="sng" dirty="0"/>
              <a:t>OUTPUT:</a:t>
            </a:r>
          </a:p>
          <a:p>
            <a:pPr marL="0" indent="0">
              <a:buNone/>
            </a:pPr>
            <a:r>
              <a:rPr lang="en-US" dirty="0"/>
              <a:t>results</a:t>
            </a:r>
          </a:p>
        </p:txBody>
      </p:sp>
    </p:spTree>
    <p:extLst>
      <p:ext uri="{BB962C8B-B14F-4D97-AF65-F5344CB8AC3E}">
        <p14:creationId xmlns:p14="http://schemas.microsoft.com/office/powerpoint/2010/main" val="139046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38FB2-C073-4C86-9CDE-523F45164378}"/>
              </a:ext>
            </a:extLst>
          </p:cNvPr>
          <p:cNvSpPr>
            <a:spLocks noGrp="1"/>
          </p:cNvSpPr>
          <p:nvPr>
            <p:ph idx="1"/>
          </p:nvPr>
        </p:nvSpPr>
        <p:spPr>
          <a:xfrm>
            <a:off x="597877" y="1117600"/>
            <a:ext cx="10908323" cy="5101086"/>
          </a:xfrm>
        </p:spPr>
        <p:txBody>
          <a:bodyPr/>
          <a:lstStyle/>
          <a:p>
            <a:pPr marL="0" indent="0">
              <a:buNone/>
            </a:pPr>
            <a:r>
              <a:rPr lang="en-US" sz="2800" b="1" u="sng" dirty="0"/>
              <a:t>SCATTER PLOT BASED ON ROTTEN TOMATOES :</a:t>
            </a:r>
          </a:p>
          <a:p>
            <a:pPr marL="0" indent="0">
              <a:buNone/>
            </a:pPr>
            <a:r>
              <a:rPr lang="en-US" sz="2400" dirty="0" err="1"/>
              <a:t>sns.relplot</a:t>
            </a:r>
            <a:r>
              <a:rPr lang="en-US" sz="2400" dirty="0"/>
              <a:t>(x="Rotten Tomatoes", y="IMDb", hue='Type', data=</a:t>
            </a:r>
            <a:r>
              <a:rPr lang="en-US" sz="2400" dirty="0" err="1"/>
              <a:t>tv_shows</a:t>
            </a:r>
            <a:r>
              <a:rPr lang="en-US" sz="2400" dirty="0"/>
              <a:t>)</a:t>
            </a:r>
          </a:p>
          <a:p>
            <a:pPr marL="0" indent="0">
              <a:buNone/>
            </a:pPr>
            <a:endParaRPr lang="en-IN" u="sng" dirty="0"/>
          </a:p>
          <a:p>
            <a:pPr marL="0" indent="0">
              <a:buNone/>
            </a:pPr>
            <a:r>
              <a:rPr lang="en-IN" sz="2400" b="1" u="sng" dirty="0"/>
              <a:t>OUTPUT:</a:t>
            </a:r>
          </a:p>
        </p:txBody>
      </p:sp>
      <p:pic>
        <p:nvPicPr>
          <p:cNvPr id="6" name="Picture 5">
            <a:extLst>
              <a:ext uri="{FF2B5EF4-FFF2-40B4-BE49-F238E27FC236}">
                <a16:creationId xmlns:a16="http://schemas.microsoft.com/office/drawing/2014/main" id="{D33A3432-B99A-4B06-AB64-743F67F26A52}"/>
              </a:ext>
            </a:extLst>
          </p:cNvPr>
          <p:cNvPicPr>
            <a:picLocks noChangeAspect="1"/>
          </p:cNvPicPr>
          <p:nvPr/>
        </p:nvPicPr>
        <p:blipFill>
          <a:blip r:embed="rId2"/>
          <a:stretch>
            <a:fillRect/>
          </a:stretch>
        </p:blipFill>
        <p:spPr>
          <a:xfrm>
            <a:off x="1694048" y="3099092"/>
            <a:ext cx="5381456" cy="3465215"/>
          </a:xfrm>
          <a:prstGeom prst="rect">
            <a:avLst/>
          </a:prstGeom>
        </p:spPr>
      </p:pic>
    </p:spTree>
    <p:extLst>
      <p:ext uri="{BB962C8B-B14F-4D97-AF65-F5344CB8AC3E}">
        <p14:creationId xmlns:p14="http://schemas.microsoft.com/office/powerpoint/2010/main" val="343000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9F099-4F51-48DA-978D-B6668E7BB5D2}"/>
              </a:ext>
            </a:extLst>
          </p:cNvPr>
          <p:cNvSpPr>
            <a:spLocks noGrp="1"/>
          </p:cNvSpPr>
          <p:nvPr>
            <p:ph idx="1"/>
          </p:nvPr>
        </p:nvSpPr>
        <p:spPr>
          <a:xfrm>
            <a:off x="395227" y="869617"/>
            <a:ext cx="11066585" cy="5588766"/>
          </a:xfrm>
        </p:spPr>
        <p:txBody>
          <a:bodyPr/>
          <a:lstStyle/>
          <a:p>
            <a:pPr marL="0" indent="0">
              <a:buNone/>
            </a:pPr>
            <a:r>
              <a:rPr lang="en-US" sz="2800" b="1" u="sng" dirty="0">
                <a:effectLst>
                  <a:outerShdw blurRad="38100" dist="38100" dir="2700000" algn="tl">
                    <a:srgbClr val="000000">
                      <a:alpha val="43137"/>
                    </a:srgbClr>
                  </a:outerShdw>
                </a:effectLst>
              </a:rPr>
              <a:t>CORRELATION PLOT :</a:t>
            </a:r>
          </a:p>
          <a:p>
            <a:pPr marL="0" indent="0">
              <a:buNone/>
            </a:pPr>
            <a:r>
              <a:rPr lang="en-IN" sz="2400" dirty="0" err="1"/>
              <a:t>tv_shows.hist</a:t>
            </a:r>
            <a:r>
              <a:rPr lang="en-IN" sz="2400" dirty="0"/>
              <a:t>(</a:t>
            </a:r>
            <a:r>
              <a:rPr lang="en-IN" sz="2400" dirty="0" err="1"/>
              <a:t>figsize</a:t>
            </a:r>
            <a:r>
              <a:rPr lang="en-IN" sz="2400" dirty="0"/>
              <a:t>=(10, 12), bins=50, </a:t>
            </a:r>
            <a:r>
              <a:rPr lang="en-IN" sz="2400" dirty="0" err="1"/>
              <a:t>xlabelsize</a:t>
            </a:r>
            <a:r>
              <a:rPr lang="en-IN" sz="2400" dirty="0"/>
              <a:t>=8, </a:t>
            </a:r>
            <a:r>
              <a:rPr lang="en-IN" sz="2400" dirty="0" err="1"/>
              <a:t>ylabelsize</a:t>
            </a:r>
            <a:r>
              <a:rPr lang="en-IN" sz="2400" dirty="0"/>
              <a:t>=8);</a:t>
            </a:r>
          </a:p>
          <a:p>
            <a:pPr marL="0" indent="0">
              <a:buNone/>
            </a:pPr>
            <a:endParaRPr lang="en-IN" sz="2000" u="sng" dirty="0"/>
          </a:p>
          <a:p>
            <a:pPr marL="0" indent="0">
              <a:buNone/>
            </a:pPr>
            <a:r>
              <a:rPr lang="en-IN" sz="2800" b="1" u="sng" dirty="0"/>
              <a:t>OUTPUT:</a:t>
            </a:r>
          </a:p>
        </p:txBody>
      </p:sp>
      <p:pic>
        <p:nvPicPr>
          <p:cNvPr id="5" name="Picture 4">
            <a:extLst>
              <a:ext uri="{FF2B5EF4-FFF2-40B4-BE49-F238E27FC236}">
                <a16:creationId xmlns:a16="http://schemas.microsoft.com/office/drawing/2014/main" id="{EA5569C4-1E5F-45F8-A42C-799009E2B4B5}"/>
              </a:ext>
            </a:extLst>
          </p:cNvPr>
          <p:cNvPicPr>
            <a:picLocks noChangeAspect="1"/>
          </p:cNvPicPr>
          <p:nvPr/>
        </p:nvPicPr>
        <p:blipFill>
          <a:blip r:embed="rId2"/>
          <a:stretch>
            <a:fillRect/>
          </a:stretch>
        </p:blipFill>
        <p:spPr>
          <a:xfrm>
            <a:off x="901171" y="2830107"/>
            <a:ext cx="4473469" cy="3397973"/>
          </a:xfrm>
          <a:prstGeom prst="rect">
            <a:avLst/>
          </a:prstGeom>
        </p:spPr>
      </p:pic>
      <p:pic>
        <p:nvPicPr>
          <p:cNvPr id="6" name="Picture 5">
            <a:extLst>
              <a:ext uri="{FF2B5EF4-FFF2-40B4-BE49-F238E27FC236}">
                <a16:creationId xmlns:a16="http://schemas.microsoft.com/office/drawing/2014/main" id="{787B4809-D8A3-4DB6-9AD3-031E6476E080}"/>
              </a:ext>
            </a:extLst>
          </p:cNvPr>
          <p:cNvPicPr>
            <a:picLocks noChangeAspect="1"/>
          </p:cNvPicPr>
          <p:nvPr/>
        </p:nvPicPr>
        <p:blipFill>
          <a:blip r:embed="rId3"/>
          <a:stretch>
            <a:fillRect/>
          </a:stretch>
        </p:blipFill>
        <p:spPr>
          <a:xfrm>
            <a:off x="5836196" y="2830107"/>
            <a:ext cx="5024801" cy="3388579"/>
          </a:xfrm>
          <a:prstGeom prst="rect">
            <a:avLst/>
          </a:prstGeom>
        </p:spPr>
      </p:pic>
    </p:spTree>
    <p:extLst>
      <p:ext uri="{BB962C8B-B14F-4D97-AF65-F5344CB8AC3E}">
        <p14:creationId xmlns:p14="http://schemas.microsoft.com/office/powerpoint/2010/main" val="2107821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9BC9D-949D-445B-936B-78ECF773E067}"/>
              </a:ext>
            </a:extLst>
          </p:cNvPr>
          <p:cNvSpPr>
            <a:spLocks noGrp="1"/>
          </p:cNvSpPr>
          <p:nvPr>
            <p:ph idx="1"/>
          </p:nvPr>
        </p:nvSpPr>
        <p:spPr>
          <a:xfrm>
            <a:off x="263769" y="619760"/>
            <a:ext cx="11242431" cy="5598926"/>
          </a:xfrm>
        </p:spPr>
        <p:txBody>
          <a:bodyPr/>
          <a:lstStyle/>
          <a:p>
            <a:pPr marL="0" indent="0">
              <a:buNone/>
            </a:pPr>
            <a:r>
              <a:rPr lang="en-US" sz="2800" b="1" u="sng" dirty="0"/>
              <a:t>FACTOR PLOT :</a:t>
            </a:r>
          </a:p>
          <a:p>
            <a:pPr marL="0" indent="0">
              <a:buNone/>
            </a:pPr>
            <a:r>
              <a:rPr lang="en-US" sz="2400" dirty="0" err="1"/>
              <a:t>sns.factorplot</a:t>
            </a:r>
            <a:r>
              <a:rPr lang="en-US" sz="2400" dirty="0"/>
              <a:t>("</a:t>
            </a:r>
            <a:r>
              <a:rPr lang="en-US" sz="2400" dirty="0" err="1"/>
              <a:t>Age",data</a:t>
            </a:r>
            <a:r>
              <a:rPr lang="en-US" sz="2400" dirty="0"/>
              <a:t>=</a:t>
            </a:r>
            <a:r>
              <a:rPr lang="en-US" sz="2400" dirty="0" err="1"/>
              <a:t>tv_shows,kind</a:t>
            </a:r>
            <a:r>
              <a:rPr lang="en-US" sz="2400" dirty="0"/>
              <a:t>="count")</a:t>
            </a:r>
          </a:p>
          <a:p>
            <a:pPr marL="0" indent="0">
              <a:buNone/>
            </a:pPr>
            <a:endParaRPr lang="en-IN" b="1" dirty="0">
              <a:effectLst>
                <a:outerShdw blurRad="38100" dist="38100" dir="2700000" algn="tl">
                  <a:srgbClr val="000000">
                    <a:alpha val="43137"/>
                  </a:srgbClr>
                </a:outerShdw>
              </a:effectLst>
            </a:endParaRPr>
          </a:p>
          <a:p>
            <a:pPr marL="0" indent="0">
              <a:buNone/>
            </a:pPr>
            <a:r>
              <a:rPr lang="en-IN" sz="2800" b="1" u="sng" dirty="0"/>
              <a:t>OUTPUT:</a:t>
            </a:r>
          </a:p>
        </p:txBody>
      </p:sp>
      <p:pic>
        <p:nvPicPr>
          <p:cNvPr id="6" name="Picture 5">
            <a:extLst>
              <a:ext uri="{FF2B5EF4-FFF2-40B4-BE49-F238E27FC236}">
                <a16:creationId xmlns:a16="http://schemas.microsoft.com/office/drawing/2014/main" id="{E9EDA680-5AEA-42FE-A165-2D7BA8FF8EBC}"/>
              </a:ext>
            </a:extLst>
          </p:cNvPr>
          <p:cNvPicPr>
            <a:picLocks noChangeAspect="1"/>
          </p:cNvPicPr>
          <p:nvPr/>
        </p:nvPicPr>
        <p:blipFill>
          <a:blip r:embed="rId2"/>
          <a:stretch>
            <a:fillRect/>
          </a:stretch>
        </p:blipFill>
        <p:spPr>
          <a:xfrm>
            <a:off x="2732473" y="2129820"/>
            <a:ext cx="4686300" cy="3629025"/>
          </a:xfrm>
          <a:prstGeom prst="rect">
            <a:avLst/>
          </a:prstGeom>
        </p:spPr>
      </p:pic>
    </p:spTree>
    <p:extLst>
      <p:ext uri="{BB962C8B-B14F-4D97-AF65-F5344CB8AC3E}">
        <p14:creationId xmlns:p14="http://schemas.microsoft.com/office/powerpoint/2010/main" val="3447192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DA5C4-0DA4-4693-9A08-3F799071059D}"/>
              </a:ext>
            </a:extLst>
          </p:cNvPr>
          <p:cNvSpPr>
            <a:spLocks noGrp="1"/>
          </p:cNvSpPr>
          <p:nvPr>
            <p:ph idx="1"/>
          </p:nvPr>
        </p:nvSpPr>
        <p:spPr>
          <a:xfrm>
            <a:off x="316523" y="867546"/>
            <a:ext cx="11189677" cy="5897238"/>
          </a:xfrm>
        </p:spPr>
        <p:txBody>
          <a:bodyPr/>
          <a:lstStyle/>
          <a:p>
            <a:pPr marL="0" indent="0">
              <a:buNone/>
            </a:pPr>
            <a:r>
              <a:rPr lang="en-US" sz="2800" b="1" u="sng" dirty="0"/>
              <a:t>SCATTER PLOT </a:t>
            </a:r>
            <a:r>
              <a:rPr lang="en-US" sz="2800" b="1" dirty="0">
                <a:effectLst>
                  <a:outerShdw blurRad="38100" dist="38100" dir="2700000" algn="tl">
                    <a:srgbClr val="000000">
                      <a:alpha val="43137"/>
                    </a:srgbClr>
                  </a:outerShdw>
                </a:effectLst>
              </a:rPr>
              <a:t>:</a:t>
            </a:r>
          </a:p>
          <a:p>
            <a:pPr marL="0" indent="0">
              <a:buNone/>
            </a:pPr>
            <a:r>
              <a:rPr lang="en-US" sz="2000" dirty="0" err="1"/>
              <a:t>sns.jointplot</a:t>
            </a:r>
            <a:r>
              <a:rPr lang="en-US" sz="2000" dirty="0"/>
              <a:t>(x=‘</a:t>
            </a:r>
            <a:r>
              <a:rPr lang="en-US" sz="2000" dirty="0" err="1"/>
              <a:t>Y_test_actual</a:t>
            </a:r>
            <a:r>
              <a:rPr lang="en-US" sz="2000" dirty="0"/>
              <a:t>’, y=‘Predicted’, data=</a:t>
            </a:r>
            <a:r>
              <a:rPr lang="en-US" sz="2000" dirty="0" err="1"/>
              <a:t>results.kind</a:t>
            </a:r>
            <a:r>
              <a:rPr lang="en-US" sz="2000" dirty="0"/>
              <a:t>=“reg”)</a:t>
            </a:r>
          </a:p>
          <a:p>
            <a:pPr marL="0" indent="0">
              <a:buNone/>
            </a:pPr>
            <a:r>
              <a:rPr lang="en-US" sz="2000" dirty="0" err="1"/>
              <a:t>Plt.plot</a:t>
            </a:r>
            <a:r>
              <a:rPr lang="en-US" sz="2000" dirty="0"/>
              <a:t>([1,5],[1,5])</a:t>
            </a:r>
          </a:p>
          <a:p>
            <a:pPr marL="0" indent="0">
              <a:buNone/>
            </a:pPr>
            <a:r>
              <a:rPr lang="en-US" sz="2000" dirty="0" err="1"/>
              <a:t>Plt.show</a:t>
            </a:r>
            <a:r>
              <a:rPr lang="en-US" sz="2000" dirty="0"/>
              <a:t>()</a:t>
            </a:r>
          </a:p>
          <a:p>
            <a:pPr marL="0" indent="0">
              <a:buNone/>
            </a:pPr>
            <a:endParaRPr lang="en-IN" sz="2400" b="1" u="sng" dirty="0"/>
          </a:p>
          <a:p>
            <a:pPr marL="0" indent="0">
              <a:buNone/>
            </a:pPr>
            <a:r>
              <a:rPr lang="en-IN" sz="2400" b="1" u="sng" dirty="0"/>
              <a:t>OUTPUT:</a:t>
            </a:r>
          </a:p>
        </p:txBody>
      </p:sp>
      <p:pic>
        <p:nvPicPr>
          <p:cNvPr id="5" name="Picture 4">
            <a:extLst>
              <a:ext uri="{FF2B5EF4-FFF2-40B4-BE49-F238E27FC236}">
                <a16:creationId xmlns:a16="http://schemas.microsoft.com/office/drawing/2014/main" id="{D55DDD4C-3FCD-41DE-94D5-3C5BCE9CCAB2}"/>
              </a:ext>
            </a:extLst>
          </p:cNvPr>
          <p:cNvPicPr>
            <a:picLocks noChangeAspect="1"/>
          </p:cNvPicPr>
          <p:nvPr/>
        </p:nvPicPr>
        <p:blipFill>
          <a:blip r:embed="rId2"/>
          <a:stretch>
            <a:fillRect/>
          </a:stretch>
        </p:blipFill>
        <p:spPr>
          <a:xfrm>
            <a:off x="2185182" y="3143617"/>
            <a:ext cx="3910818" cy="3370619"/>
          </a:xfrm>
          <a:prstGeom prst="rect">
            <a:avLst/>
          </a:prstGeom>
        </p:spPr>
      </p:pic>
    </p:spTree>
    <p:extLst>
      <p:ext uri="{BB962C8B-B14F-4D97-AF65-F5344CB8AC3E}">
        <p14:creationId xmlns:p14="http://schemas.microsoft.com/office/powerpoint/2010/main" val="262300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533E0-FE9B-4E99-B0B4-9C1D1F19DF0B}"/>
              </a:ext>
            </a:extLst>
          </p:cNvPr>
          <p:cNvSpPr>
            <a:spLocks noGrp="1"/>
          </p:cNvSpPr>
          <p:nvPr>
            <p:ph idx="1"/>
          </p:nvPr>
        </p:nvSpPr>
        <p:spPr>
          <a:xfrm>
            <a:off x="685800" y="599440"/>
            <a:ext cx="10820400" cy="5619245"/>
          </a:xfrm>
        </p:spPr>
        <p:txBody>
          <a:bodyPr/>
          <a:lstStyle/>
          <a:p>
            <a:pPr marL="0" indent="0">
              <a:buNone/>
            </a:pPr>
            <a:r>
              <a:rPr lang="en-US" sz="2800" b="1" u="sng" dirty="0"/>
              <a:t>SCATTER PLOT:</a:t>
            </a:r>
          </a:p>
          <a:p>
            <a:pPr marL="0" indent="0">
              <a:buNone/>
            </a:pPr>
            <a:endParaRPr lang="en-US" sz="2800" b="1" u="sng" dirty="0"/>
          </a:p>
          <a:p>
            <a:pPr marL="0" indent="0">
              <a:buNone/>
            </a:pPr>
            <a:r>
              <a:rPr lang="en-US" sz="2400" dirty="0" err="1"/>
              <a:t>plt.scatter</a:t>
            </a:r>
            <a:r>
              <a:rPr lang="en-US" sz="2400" dirty="0"/>
              <a:t>(</a:t>
            </a:r>
            <a:r>
              <a:rPr lang="en-US" sz="2400" dirty="0" err="1"/>
              <a:t>y_test,predictions</a:t>
            </a:r>
            <a:r>
              <a:rPr lang="en-US" sz="2400" dirty="0"/>
              <a:t>)</a:t>
            </a:r>
          </a:p>
          <a:p>
            <a:pPr marL="0" indent="0">
              <a:buNone/>
            </a:pPr>
            <a:r>
              <a:rPr lang="en-US" sz="2400" dirty="0" err="1"/>
              <a:t>plt.plot</a:t>
            </a:r>
            <a:r>
              <a:rPr lang="en-US" sz="2400" dirty="0"/>
              <a:t>([1,5],[1,5])</a:t>
            </a:r>
          </a:p>
          <a:p>
            <a:pPr marL="0" indent="0">
              <a:buNone/>
            </a:pPr>
            <a:endParaRPr lang="en-US" sz="2400" u="sng" dirty="0"/>
          </a:p>
          <a:p>
            <a:pPr marL="0" indent="0">
              <a:buNone/>
            </a:pPr>
            <a:r>
              <a:rPr lang="en-US" sz="2800" b="1" u="sng" dirty="0"/>
              <a:t>OUTPUT:</a:t>
            </a:r>
          </a:p>
          <a:p>
            <a:pPr marL="0" indent="0">
              <a:buNone/>
            </a:pPr>
            <a:endParaRPr lang="en-IN" u="sng" dirty="0"/>
          </a:p>
        </p:txBody>
      </p:sp>
      <p:pic>
        <p:nvPicPr>
          <p:cNvPr id="4" name="Content Placeholder 3">
            <a:extLst>
              <a:ext uri="{FF2B5EF4-FFF2-40B4-BE49-F238E27FC236}">
                <a16:creationId xmlns:a16="http://schemas.microsoft.com/office/drawing/2014/main" id="{0FE888C6-F57C-4B0D-B960-D68BDEBAE10A}"/>
              </a:ext>
            </a:extLst>
          </p:cNvPr>
          <p:cNvPicPr>
            <a:picLocks noChangeAspect="1"/>
          </p:cNvPicPr>
          <p:nvPr/>
        </p:nvPicPr>
        <p:blipFill>
          <a:blip r:embed="rId2"/>
          <a:stretch>
            <a:fillRect/>
          </a:stretch>
        </p:blipFill>
        <p:spPr>
          <a:xfrm>
            <a:off x="2778271" y="2971562"/>
            <a:ext cx="4864418" cy="3122836"/>
          </a:xfrm>
          <a:prstGeom prst="rect">
            <a:avLst/>
          </a:prstGeom>
        </p:spPr>
      </p:pic>
    </p:spTree>
    <p:extLst>
      <p:ext uri="{BB962C8B-B14F-4D97-AF65-F5344CB8AC3E}">
        <p14:creationId xmlns:p14="http://schemas.microsoft.com/office/powerpoint/2010/main" val="4241332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30E2-C3EB-4F9C-81E1-AC798E45A8E2}"/>
              </a:ext>
            </a:extLst>
          </p:cNvPr>
          <p:cNvSpPr>
            <a:spLocks noGrp="1"/>
          </p:cNvSpPr>
          <p:nvPr>
            <p:ph type="title"/>
          </p:nvPr>
        </p:nvSpPr>
        <p:spPr/>
        <p:txBody>
          <a:bodyPr/>
          <a:lstStyle/>
          <a:p>
            <a:r>
              <a:rPr lang="en-US" b="1" i="1" dirty="0"/>
              <a:t>STREAMING SERVICE</a:t>
            </a:r>
            <a:endParaRPr lang="en-IN" b="1" i="1" dirty="0"/>
          </a:p>
        </p:txBody>
      </p:sp>
      <p:sp>
        <p:nvSpPr>
          <p:cNvPr id="3" name="Content Placeholder 2">
            <a:extLst>
              <a:ext uri="{FF2B5EF4-FFF2-40B4-BE49-F238E27FC236}">
                <a16:creationId xmlns:a16="http://schemas.microsoft.com/office/drawing/2014/main" id="{D85EB760-7908-4598-959E-DD5996705018}"/>
              </a:ext>
            </a:extLst>
          </p:cNvPr>
          <p:cNvSpPr>
            <a:spLocks noGrp="1"/>
          </p:cNvSpPr>
          <p:nvPr>
            <p:ph idx="1"/>
          </p:nvPr>
        </p:nvSpPr>
        <p:spPr/>
        <p:txBody>
          <a:bodyPr>
            <a:normAutofit/>
          </a:bodyPr>
          <a:lstStyle/>
          <a:p>
            <a:pPr algn="just"/>
            <a:r>
              <a:rPr lang="en-US" sz="2400" b="0" i="1" dirty="0">
                <a:effectLst/>
                <a:cs typeface="Arial" panose="020B0604020202020204" pitchFamily="34" charset="0"/>
              </a:rPr>
              <a:t>Streaming services started as an add-on to DVD and digital download offerings with a trickle of second-run movies and TV shows. </a:t>
            </a:r>
          </a:p>
          <a:p>
            <a:pPr algn="just"/>
            <a:r>
              <a:rPr lang="en-US" sz="2400" b="0" i="1" dirty="0">
                <a:effectLst/>
                <a:cs typeface="Arial" panose="020B0604020202020204" pitchFamily="34" charset="0"/>
              </a:rPr>
              <a:t>They were supplements to the programs you watched on their first (and second) runs on cable TV. </a:t>
            </a:r>
          </a:p>
          <a:p>
            <a:pPr algn="just"/>
            <a:r>
              <a:rPr lang="en-US" sz="2400" b="0" i="1" dirty="0">
                <a:effectLst/>
                <a:cs typeface="Arial" panose="020B0604020202020204" pitchFamily="34" charset="0"/>
              </a:rPr>
              <a:t>An online provider of entertainment (music, movies, etc.) that delivers the content via an Internet connection to the subscriber's computer, TV or mobile device. Netflix, Amazon Prime Video, Hulu, Spotify and Apple Music are high-profile examples.</a:t>
            </a:r>
          </a:p>
          <a:p>
            <a:pPr algn="just"/>
            <a:endParaRPr lang="en-US" sz="2400" b="0" i="1" dirty="0">
              <a:effectLst/>
              <a:cs typeface="Arial" panose="020B0604020202020204" pitchFamily="34" charset="0"/>
            </a:endParaRPr>
          </a:p>
        </p:txBody>
      </p:sp>
    </p:spTree>
    <p:extLst>
      <p:ext uri="{BB962C8B-B14F-4D97-AF65-F5344CB8AC3E}">
        <p14:creationId xmlns:p14="http://schemas.microsoft.com/office/powerpoint/2010/main" val="162821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DB66-96EA-4071-9944-282E7BBBF9BD}"/>
              </a:ext>
            </a:extLst>
          </p:cNvPr>
          <p:cNvSpPr>
            <a:spLocks noGrp="1"/>
          </p:cNvSpPr>
          <p:nvPr>
            <p:ph type="title"/>
          </p:nvPr>
        </p:nvSpPr>
        <p:spPr>
          <a:xfrm>
            <a:off x="2895600" y="854235"/>
            <a:ext cx="8610600" cy="1293028"/>
          </a:xfrm>
        </p:spPr>
        <p:txBody>
          <a:bodyPr/>
          <a:lstStyle/>
          <a:p>
            <a:r>
              <a:rPr lang="en-US" b="1" i="1" dirty="0">
                <a:effectLst>
                  <a:outerShdw blurRad="38100" dist="38100" dir="2700000" algn="tl">
                    <a:srgbClr val="000000">
                      <a:alpha val="43137"/>
                    </a:srgbClr>
                  </a:outerShdw>
                </a:effectLst>
              </a:rPr>
              <a:t>PROJECT DESCRIPTION</a:t>
            </a:r>
            <a:endParaRPr lang="en-IN"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07661B6-DD17-4935-A580-01219F184D61}"/>
              </a:ext>
            </a:extLst>
          </p:cNvPr>
          <p:cNvSpPr>
            <a:spLocks noGrp="1"/>
          </p:cNvSpPr>
          <p:nvPr>
            <p:ph idx="1"/>
          </p:nvPr>
        </p:nvSpPr>
        <p:spPr>
          <a:xfrm>
            <a:off x="685800" y="1979640"/>
            <a:ext cx="10820400" cy="4024125"/>
          </a:xfrm>
        </p:spPr>
        <p:txBody>
          <a:bodyPr/>
          <a:lstStyle/>
          <a:p>
            <a:pPr algn="just"/>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2400" b="0" i="0" dirty="0">
                <a:effectLst/>
                <a:cs typeface="Arial" panose="020B0604020202020204" pitchFamily="34" charset="0"/>
              </a:rPr>
              <a:t>The types of streaming services like Netflix, Hulu, Prime Video, Disney+ and IMDb ratings are responsible for predicting the best streaming service.</a:t>
            </a:r>
            <a:endParaRPr lang="en-US" sz="2400" dirty="0">
              <a:cs typeface="Arial" panose="020B0604020202020204" pitchFamily="34" charset="0"/>
            </a:endParaRPr>
          </a:p>
          <a:p>
            <a:pPr algn="just"/>
            <a:r>
              <a:rPr lang="en-US" sz="2400" dirty="0">
                <a:cs typeface="Arial" panose="020B0604020202020204" pitchFamily="34" charset="0"/>
              </a:rPr>
              <a:t>The best streaming service can be predicted using linear regression.</a:t>
            </a:r>
            <a:endParaRPr lang="en-US" sz="2400" b="0" i="0" dirty="0">
              <a:effectLst/>
              <a:cs typeface="Arial" panose="020B0604020202020204" pitchFamily="34" charset="0"/>
            </a:endParaRPr>
          </a:p>
          <a:p>
            <a:pPr algn="just"/>
            <a:r>
              <a:rPr lang="en-US" sz="2400" b="0" i="0" dirty="0">
                <a:effectLst/>
                <a:cs typeface="Arial" panose="020B0604020202020204" pitchFamily="34" charset="0"/>
              </a:rPr>
              <a:t>Our project uses python for best streaming service prediction.</a:t>
            </a:r>
            <a:endParaRPr lang="en-IN" sz="2400" dirty="0">
              <a:effectLst/>
              <a:ea typeface="Times New Roman" panose="02020603050405020304" pitchFamily="18" charset="0"/>
              <a:cs typeface="Times New Roman" panose="02020603050405020304" pitchFamily="18" charset="0"/>
            </a:endParaRPr>
          </a:p>
          <a:p>
            <a:pPr algn="just"/>
            <a:r>
              <a:rPr lang="en-IN" sz="2400" dirty="0">
                <a:effectLst/>
                <a:ea typeface="Times New Roman" panose="02020603050405020304" pitchFamily="18" charset="0"/>
                <a:cs typeface="Times New Roman" panose="02020603050405020304" pitchFamily="18" charset="0"/>
              </a:rPr>
              <a:t>This report aims to answer this question by using visualizations and drive insights out of the data</a:t>
            </a:r>
          </a:p>
          <a:p>
            <a:pPr algn="just"/>
            <a:r>
              <a:rPr lang="en-IN" sz="2400" dirty="0">
                <a:cs typeface="Times New Roman" panose="02020603050405020304" pitchFamily="18" charset="0"/>
              </a:rPr>
              <a:t>The data sets are taken from the website KAGGLE – BEST STREAMING SERVICE.</a:t>
            </a:r>
            <a:endParaRPr lang="en-IN" sz="2400" dirty="0"/>
          </a:p>
        </p:txBody>
      </p:sp>
    </p:spTree>
    <p:extLst>
      <p:ext uri="{BB962C8B-B14F-4D97-AF65-F5344CB8AC3E}">
        <p14:creationId xmlns:p14="http://schemas.microsoft.com/office/powerpoint/2010/main" val="1163072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F9E0-C238-4D14-B898-03E85CC3E73A}"/>
              </a:ext>
            </a:extLst>
          </p:cNvPr>
          <p:cNvSpPr>
            <a:spLocks noGrp="1"/>
          </p:cNvSpPr>
          <p:nvPr>
            <p:ph type="title"/>
          </p:nvPr>
        </p:nvSpPr>
        <p:spPr/>
        <p:txBody>
          <a:bodyPr/>
          <a:lstStyle/>
          <a:p>
            <a:r>
              <a:rPr lang="en-US" b="1" i="1" dirty="0"/>
              <a:t>MODULES USED</a:t>
            </a:r>
            <a:endParaRPr lang="en-IN" b="1" i="1" dirty="0"/>
          </a:p>
        </p:txBody>
      </p:sp>
      <p:sp>
        <p:nvSpPr>
          <p:cNvPr id="3" name="Content Placeholder 2">
            <a:extLst>
              <a:ext uri="{FF2B5EF4-FFF2-40B4-BE49-F238E27FC236}">
                <a16:creationId xmlns:a16="http://schemas.microsoft.com/office/drawing/2014/main" id="{9A06E4BE-9FB4-41B0-BAE5-33292DDDD9D5}"/>
              </a:ext>
            </a:extLst>
          </p:cNvPr>
          <p:cNvSpPr>
            <a:spLocks noGrp="1"/>
          </p:cNvSpPr>
          <p:nvPr>
            <p:ph idx="1"/>
          </p:nvPr>
        </p:nvSpPr>
        <p:spPr>
          <a:xfrm>
            <a:off x="1154096" y="2194560"/>
            <a:ext cx="7173157" cy="2606040"/>
          </a:xfrm>
        </p:spPr>
        <p:txBody>
          <a:bodyPr/>
          <a:lstStyle/>
          <a:p>
            <a:r>
              <a:rPr lang="en-IN" sz="3600" dirty="0" err="1">
                <a:cs typeface="Arial" panose="020B0604020202020204" pitchFamily="34" charset="0"/>
              </a:rPr>
              <a:t>Preprocessing</a:t>
            </a:r>
            <a:endParaRPr lang="en-IN" sz="3600" dirty="0">
              <a:cs typeface="Arial" panose="020B0604020202020204" pitchFamily="34" charset="0"/>
            </a:endParaRPr>
          </a:p>
          <a:p>
            <a:r>
              <a:rPr lang="en-IN" sz="3600" dirty="0">
                <a:cs typeface="Arial" panose="020B0604020202020204" pitchFamily="34" charset="0"/>
              </a:rPr>
              <a:t>Data Analytics Technique </a:t>
            </a:r>
          </a:p>
          <a:p>
            <a:r>
              <a:rPr lang="en-IN" sz="3600" dirty="0">
                <a:cs typeface="Arial" panose="020B0604020202020204" pitchFamily="34" charset="0"/>
              </a:rPr>
              <a:t>Visualisation</a:t>
            </a:r>
          </a:p>
          <a:p>
            <a:pPr marL="0" indent="0">
              <a:buNone/>
            </a:pPr>
            <a:endParaRPr lang="en-IN" dirty="0"/>
          </a:p>
        </p:txBody>
      </p:sp>
    </p:spTree>
    <p:extLst>
      <p:ext uri="{BB962C8B-B14F-4D97-AF65-F5344CB8AC3E}">
        <p14:creationId xmlns:p14="http://schemas.microsoft.com/office/powerpoint/2010/main" val="4232170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FB8F-040C-4BB9-A95B-026AA570C216}"/>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DATA PREPROCESSING</a:t>
            </a:r>
            <a:endParaRPr lang="en-IN"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1A13C8B-BD9B-490B-960C-5CEA90BD53D0}"/>
              </a:ext>
            </a:extLst>
          </p:cNvPr>
          <p:cNvSpPr>
            <a:spLocks noGrp="1"/>
          </p:cNvSpPr>
          <p:nvPr>
            <p:ph idx="1"/>
          </p:nvPr>
        </p:nvSpPr>
        <p:spPr/>
        <p:txBody>
          <a:bodyPr>
            <a:normAutofit/>
          </a:bodyPr>
          <a:lstStyle/>
          <a:p>
            <a:pPr algn="just">
              <a:lnSpc>
                <a:spcPct val="107000"/>
              </a:lnSpc>
              <a:spcAft>
                <a:spcPts val="800"/>
              </a:spcAft>
            </a:pPr>
            <a:r>
              <a:rPr lang="en-IN" sz="2400" dirty="0">
                <a:effectLst/>
                <a:ea typeface="Calibri" panose="020F0502020204030204" pitchFamily="34" charset="0"/>
                <a:cs typeface="Times New Roman" panose="02020603050405020304" pitchFamily="18" charset="0"/>
              </a:rPr>
              <a:t>The data is in a wide format and consists of a couple of unnecessary columns. We'll remove the unnecessary columns and change the data format from wide to long.</a:t>
            </a:r>
            <a:endParaRPr lang="en-US" sz="2400" dirty="0">
              <a:effectLst/>
              <a:ea typeface="Calibri" panose="020F0502020204030204" pitchFamily="34" charset="0"/>
              <a:cs typeface="Arial" panose="020B0604020202020204" pitchFamily="34" charset="0"/>
            </a:endParaRPr>
          </a:p>
          <a:p>
            <a:pPr algn="just">
              <a:lnSpc>
                <a:spcPct val="107000"/>
              </a:lnSpc>
              <a:spcAft>
                <a:spcPts val="800"/>
              </a:spcAft>
            </a:pPr>
            <a:r>
              <a:rPr lang="en-US" sz="2400" dirty="0">
                <a:effectLst/>
                <a:ea typeface="Calibri" panose="020F0502020204030204" pitchFamily="34" charset="0"/>
                <a:cs typeface="Arial" panose="020B0604020202020204" pitchFamily="34" charset="0"/>
              </a:rPr>
              <a:t>We have used DATA CLEANING in order to remove the missing values and obtain a meaningful data.</a:t>
            </a:r>
            <a:endParaRPr lang="en-IN" sz="2400" dirty="0">
              <a:effectLst/>
              <a:ea typeface="Calibri" panose="020F0502020204030204" pitchFamily="34" charset="0"/>
              <a:cs typeface="Arial" panose="020B0604020202020204" pitchFamily="34" charset="0"/>
            </a:endParaRPr>
          </a:p>
          <a:p>
            <a:pPr algn="just">
              <a:lnSpc>
                <a:spcPct val="107000"/>
              </a:lnSpc>
              <a:spcAft>
                <a:spcPts val="800"/>
              </a:spcAft>
            </a:pPr>
            <a:r>
              <a:rPr lang="en-IN" sz="2400" dirty="0">
                <a:effectLst/>
                <a:ea typeface="Calibri" panose="020F0502020204030204" pitchFamily="34" charset="0"/>
                <a:cs typeface="Arial" panose="020B0604020202020204" pitchFamily="34" charset="0"/>
              </a:rPr>
              <a:t>For our project we are replacing the fame scores with the median value of our attribute.</a:t>
            </a:r>
          </a:p>
          <a:p>
            <a:pPr marL="0" indent="0">
              <a:buNone/>
            </a:pP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68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ED1-FE3D-487F-A575-F7A4CC250586}"/>
              </a:ext>
            </a:extLst>
          </p:cNvPr>
          <p:cNvSpPr>
            <a:spLocks noGrp="1"/>
          </p:cNvSpPr>
          <p:nvPr>
            <p:ph type="title"/>
          </p:nvPr>
        </p:nvSpPr>
        <p:spPr>
          <a:xfrm>
            <a:off x="2895600" y="1175853"/>
            <a:ext cx="8610600" cy="1293028"/>
          </a:xfrm>
        </p:spPr>
        <p:txBody>
          <a:bodyPr/>
          <a:lstStyle/>
          <a:p>
            <a:r>
              <a:rPr lang="en-US" sz="4000" b="1" i="1" dirty="0">
                <a:cs typeface="Arial" panose="020B0604020202020204" pitchFamily="34" charset="0"/>
              </a:rPr>
              <a:t>DATA ANALYTICS TECHNIQUE</a:t>
            </a:r>
            <a:br>
              <a:rPr lang="en-US" sz="4000" dirty="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06938FC-8EFB-419C-8BEA-F8D07657A427}"/>
              </a:ext>
            </a:extLst>
          </p:cNvPr>
          <p:cNvSpPr>
            <a:spLocks noGrp="1"/>
          </p:cNvSpPr>
          <p:nvPr>
            <p:ph idx="1"/>
          </p:nvPr>
        </p:nvSpPr>
        <p:spPr/>
        <p:txBody>
          <a:bodyPr>
            <a:normAutofit/>
          </a:bodyPr>
          <a:lstStyle/>
          <a:p>
            <a:pPr marL="0" indent="0">
              <a:buNone/>
            </a:pPr>
            <a:endParaRPr lang="en-US" sz="2400" dirty="0">
              <a:latin typeface="Arial" panose="020B0604020202020204" pitchFamily="34" charset="0"/>
              <a:cs typeface="Arial" panose="020B0604020202020204" pitchFamily="34" charset="0"/>
            </a:endParaRPr>
          </a:p>
          <a:p>
            <a:pPr algn="just"/>
            <a:r>
              <a:rPr lang="en-US" sz="2400" dirty="0">
                <a:cs typeface="Arial" panose="020B0604020202020204" pitchFamily="34" charset="0"/>
              </a:rPr>
              <a:t>A linear regression model is a linear approximation of a causal relationship between two or more variables. </a:t>
            </a:r>
          </a:p>
          <a:p>
            <a:pPr algn="just"/>
            <a:r>
              <a:rPr lang="en-US" sz="2400" dirty="0">
                <a:cs typeface="Arial" panose="020B0604020202020204" pitchFamily="34" charset="0"/>
              </a:rPr>
              <a:t>Regressions models are highly valuable, as they are one of the most common ways to make inferences and predictions</a:t>
            </a:r>
            <a:r>
              <a:rPr lang="en-US" dirty="0"/>
              <a:t>.</a:t>
            </a:r>
          </a:p>
          <a:p>
            <a:pPr algn="just"/>
            <a:r>
              <a:rPr lang="en-US" sz="2000" dirty="0">
                <a:cs typeface="Arial" panose="020B0604020202020204" pitchFamily="34" charset="0"/>
              </a:rPr>
              <a:t>For our project we are using LINEAR REGRESSION model for predictions.</a:t>
            </a:r>
            <a:endParaRPr lang="en-IN" dirty="0"/>
          </a:p>
        </p:txBody>
      </p:sp>
    </p:spTree>
    <p:extLst>
      <p:ext uri="{BB962C8B-B14F-4D97-AF65-F5344CB8AC3E}">
        <p14:creationId xmlns:p14="http://schemas.microsoft.com/office/powerpoint/2010/main" val="3237817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6D5B-38F2-41E4-855A-C4D222B537ED}"/>
              </a:ext>
            </a:extLst>
          </p:cNvPr>
          <p:cNvSpPr>
            <a:spLocks noGrp="1"/>
          </p:cNvSpPr>
          <p:nvPr>
            <p:ph type="title"/>
          </p:nvPr>
        </p:nvSpPr>
        <p:spPr>
          <a:xfrm>
            <a:off x="2895600" y="1143001"/>
            <a:ext cx="8610600" cy="1173480"/>
          </a:xfrm>
        </p:spPr>
        <p:txBody>
          <a:bodyPr>
            <a:normAutofit fontScale="90000"/>
          </a:bodyPr>
          <a:lstStyle/>
          <a:p>
            <a:r>
              <a:rPr lang="en-US" sz="4000" b="1" i="1" dirty="0">
                <a:effectLst>
                  <a:outerShdw blurRad="38100" dist="38100" dir="2700000" algn="tl">
                    <a:srgbClr val="000000">
                      <a:alpha val="43137"/>
                    </a:srgbClr>
                  </a:outerShdw>
                </a:effectLst>
                <a:cs typeface="Arial" panose="020B0604020202020204" pitchFamily="34" charset="0"/>
              </a:rPr>
              <a:t>VISUALISATON</a:t>
            </a:r>
            <a:b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A69695D-0142-4DB7-AA66-3E3179019321}"/>
              </a:ext>
            </a:extLst>
          </p:cNvPr>
          <p:cNvSpPr>
            <a:spLocks noGrp="1"/>
          </p:cNvSpPr>
          <p:nvPr>
            <p:ph idx="1"/>
          </p:nvPr>
        </p:nvSpPr>
        <p:spPr/>
        <p:txBody>
          <a:bodyPr>
            <a:normAutofit/>
          </a:bodyPr>
          <a:lstStyle/>
          <a:p>
            <a:pPr algn="just"/>
            <a:r>
              <a:rPr lang="en-US" sz="2400" i="0" dirty="0">
                <a:effectLst/>
                <a:cs typeface="Arial" panose="020B0604020202020204" pitchFamily="34" charset="0"/>
              </a:rPr>
              <a:t>In order to understand data, it is often useful to visualize it. Normally in Big Data applications, the interest relies in finding insight rather than just making beautiful plots.</a:t>
            </a:r>
          </a:p>
          <a:p>
            <a:pPr algn="just"/>
            <a:r>
              <a:rPr lang="en-IN" sz="2400" dirty="0">
                <a:cs typeface="Arial" panose="020B0604020202020204" pitchFamily="34" charset="0"/>
              </a:rPr>
              <a:t>In our project we are using Scatter Plot based on Rotten Tomatoes and Correlation Plot based on each attributes.</a:t>
            </a:r>
          </a:p>
          <a:p>
            <a:pPr algn="just"/>
            <a:r>
              <a:rPr lang="en-IN" sz="2400" dirty="0">
                <a:cs typeface="Arial" panose="020B0604020202020204" pitchFamily="34" charset="0"/>
              </a:rPr>
              <a:t>The predicted ratings are represented in scatter plot.</a:t>
            </a:r>
          </a:p>
          <a:p>
            <a:pPr algn="just"/>
            <a:endParaRPr lang="en-IN" sz="2400" dirty="0">
              <a:cs typeface="Arial" panose="020B0604020202020204" pitchFamily="34" charset="0"/>
            </a:endParaRPr>
          </a:p>
        </p:txBody>
      </p:sp>
    </p:spTree>
    <p:extLst>
      <p:ext uri="{BB962C8B-B14F-4D97-AF65-F5344CB8AC3E}">
        <p14:creationId xmlns:p14="http://schemas.microsoft.com/office/powerpoint/2010/main" val="904760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06CF-FAD5-4C9F-93CB-67333775E384}"/>
              </a:ext>
            </a:extLst>
          </p:cNvPr>
          <p:cNvSpPr>
            <a:spLocks noGrp="1"/>
          </p:cNvSpPr>
          <p:nvPr>
            <p:ph type="title"/>
          </p:nvPr>
        </p:nvSpPr>
        <p:spPr/>
        <p:txBody>
          <a:bodyPr/>
          <a:lstStyle/>
          <a:p>
            <a:r>
              <a:rPr lang="en-US" b="1" i="1" dirty="0"/>
              <a:t>PYTHON CODE</a:t>
            </a:r>
            <a:endParaRPr lang="en-IN" b="1" i="1" dirty="0"/>
          </a:p>
        </p:txBody>
      </p:sp>
      <p:sp>
        <p:nvSpPr>
          <p:cNvPr id="3" name="Content Placeholder 2">
            <a:extLst>
              <a:ext uri="{FF2B5EF4-FFF2-40B4-BE49-F238E27FC236}">
                <a16:creationId xmlns:a16="http://schemas.microsoft.com/office/drawing/2014/main" id="{F56B4A59-200C-4998-90EB-94A973264515}"/>
              </a:ext>
            </a:extLst>
          </p:cNvPr>
          <p:cNvSpPr>
            <a:spLocks noGrp="1"/>
          </p:cNvSpPr>
          <p:nvPr>
            <p:ph idx="1"/>
          </p:nvPr>
        </p:nvSpPr>
        <p:spPr/>
        <p:txBody>
          <a:bodyPr/>
          <a:lstStyle/>
          <a:p>
            <a:pPr marL="0" indent="0">
              <a:buNone/>
            </a:pPr>
            <a:r>
              <a:rPr lang="en-IN" sz="2800" b="1" u="sng" dirty="0"/>
              <a:t>IMPORT LIBRARIES:</a:t>
            </a:r>
          </a:p>
          <a:p>
            <a:pPr marL="0" indent="0">
              <a:buNone/>
            </a:pPr>
            <a:endParaRPr lang="en-IN" sz="2800" u="sng" dirty="0"/>
          </a:p>
          <a:p>
            <a:pPr marL="0" indent="0">
              <a:buNone/>
            </a:pPr>
            <a:r>
              <a:rPr lang="en-IN" dirty="0"/>
              <a:t>import </a:t>
            </a:r>
            <a:r>
              <a:rPr lang="en-IN" dirty="0" err="1"/>
              <a:t>numpy</a:t>
            </a:r>
            <a:r>
              <a:rPr lang="en-IN" dirty="0"/>
              <a:t> as np </a:t>
            </a:r>
          </a:p>
          <a:p>
            <a:pPr marL="0" indent="0">
              <a:buNone/>
            </a:pPr>
            <a:r>
              <a:rPr lang="en-IN" dirty="0"/>
              <a:t>import pandas as pd</a:t>
            </a:r>
          </a:p>
          <a:p>
            <a:pPr marL="0" indent="0">
              <a:buNone/>
            </a:pPr>
            <a:r>
              <a:rPr lang="en-IN" dirty="0"/>
              <a:t>import seaborn as </a:t>
            </a:r>
            <a:r>
              <a:rPr lang="en-IN" dirty="0" err="1"/>
              <a:t>sns</a:t>
            </a:r>
            <a:endParaRPr lang="en-IN" dirty="0"/>
          </a:p>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%matplotlib inline</a:t>
            </a:r>
          </a:p>
          <a:p>
            <a:endParaRPr lang="en-IN" dirty="0"/>
          </a:p>
        </p:txBody>
      </p:sp>
    </p:spTree>
    <p:extLst>
      <p:ext uri="{BB962C8B-B14F-4D97-AF65-F5344CB8AC3E}">
        <p14:creationId xmlns:p14="http://schemas.microsoft.com/office/powerpoint/2010/main" val="441865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943</Words>
  <Application>Microsoft Office PowerPoint</Application>
  <PresentationFormat>Widescreen</PresentationFormat>
  <Paragraphs>138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Comic Sans MS</vt:lpstr>
      <vt:lpstr>Vapor Trail</vt:lpstr>
      <vt:lpstr>BEST STREAMING SERVICE</vt:lpstr>
      <vt:lpstr>PowerPoint Presentation</vt:lpstr>
      <vt:lpstr>STREAMING SERVICE</vt:lpstr>
      <vt:lpstr>PROJECT DESCRIPTION</vt:lpstr>
      <vt:lpstr>MODULES USED</vt:lpstr>
      <vt:lpstr>DATA PREPROCESSING</vt:lpstr>
      <vt:lpstr>DATA ANALYTICS TECHNIQUE </vt:lpstr>
      <vt:lpstr>VISUALISATON </vt:lpstr>
      <vt:lpstr>PYTHON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STREAMING SERVICE</dc:title>
  <dc:creator>RAJESHWARI KARTHIKEYAN</dc:creator>
  <cp:lastModifiedBy>RAJESHWARI KARTHIKEYAN</cp:lastModifiedBy>
  <cp:revision>1</cp:revision>
  <dcterms:created xsi:type="dcterms:W3CDTF">2023-01-26T13:05:02Z</dcterms:created>
  <dcterms:modified xsi:type="dcterms:W3CDTF">2023-01-26T13:05:36Z</dcterms:modified>
</cp:coreProperties>
</file>