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Corbe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n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orben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669a5c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669a5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669a5ce8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669a5c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d669a5ce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d669a5c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d669a5ce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d669a5c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669a5ce8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669a5c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html/" TargetMode="External"/><Relationship Id="rId4" Type="http://schemas.openxmlformats.org/officeDocument/2006/relationships/hyperlink" Target="https://www.tutorialspoint.com/html5/index.htm" TargetMode="External"/><Relationship Id="rId5" Type="http://schemas.openxmlformats.org/officeDocument/2006/relationships/hyperlink" Target="https://code.tutsplus.com/tutorials/28-html5-features-tips-and-techniques-you-must-know--net-13520" TargetMode="External"/><Relationship Id="rId6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getbootstrap.com/docs/4.5/getting-started/introduction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75" y="758951"/>
            <a:ext cx="100584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HTML-CSS-BOOTSTRAP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0" y="3937425"/>
            <a:ext cx="100584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Presented By - Mrs. Preethi Sagana | Frontend Developer | TipoTapp Inc.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body"/>
          </p:nvPr>
        </p:nvSpPr>
        <p:spPr>
          <a:xfrm>
            <a:off x="1066800" y="1417637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12700" marR="5080" rtl="0" algn="l">
              <a:lnSpc>
                <a:spcPct val="99019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inline styles use the style attribute in the relevant tag. The style attribute can  contain any CSS property.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540" lvl="0" marL="91313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40"/>
              <a:buChar char=" "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 style="color:#fafafa;margin-left:20px"&gt;This is a paragraph.&lt;/p&gt;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540" lvl="0" marL="12700" marR="4994275" rtl="0" algn="l">
              <a:lnSpc>
                <a:spcPct val="138600"/>
              </a:lnSpc>
              <a:spcBef>
                <a:spcPts val="1400"/>
              </a:spcBef>
              <a:spcAft>
                <a:spcPts val="0"/>
              </a:spcAft>
              <a:buSzPts val="2040"/>
              <a:buChar char=" "/>
            </a:pPr>
            <a:r>
              <a:rPr b="1"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Styles Will Cascade into One:  </a:t>
            </a: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order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20" lvl="1" marL="384048" marR="5080" rtl="0" algn="l">
              <a:lnSpc>
                <a:spcPct val="138400"/>
              </a:lnSpc>
              <a:spcBef>
                <a:spcPts val="295"/>
              </a:spcBef>
              <a:spcAft>
                <a:spcPts val="0"/>
              </a:spcAft>
              <a:buSzPts val="2040"/>
              <a:buChar char="◦"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Inline style (inside an HTML element)  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20" lvl="1" marL="384048" marR="5080" rtl="0" algn="l">
              <a:lnSpc>
                <a:spcPct val="138400"/>
              </a:lnSpc>
              <a:spcBef>
                <a:spcPts val="295"/>
              </a:spcBef>
              <a:spcAft>
                <a:spcPts val="0"/>
              </a:spcAft>
              <a:buSzPts val="2040"/>
              <a:buChar char="◦"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style sheet (in the head section)  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20" lvl="1" marL="384048" marR="5080" rtl="0" algn="l">
              <a:lnSpc>
                <a:spcPct val="138400"/>
              </a:lnSpc>
              <a:spcBef>
                <a:spcPts val="295"/>
              </a:spcBef>
              <a:spcAft>
                <a:spcPts val="0"/>
              </a:spcAft>
              <a:buSzPts val="2040"/>
              <a:buChar char="◦"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style sheet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8120" lvl="1" marL="384048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SzPts val="2040"/>
              <a:buChar char="◦"/>
            </a:pPr>
            <a:r>
              <a:rPr lang="en-US" sz="204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 default</a:t>
            </a:r>
            <a:endParaRPr sz="204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165" name="Google Shape;165;p22"/>
          <p:cNvSpPr txBox="1"/>
          <p:nvPr>
            <p:ph idx="4294967295" type="title"/>
          </p:nvPr>
        </p:nvSpPr>
        <p:spPr>
          <a:xfrm>
            <a:off x="1066800" y="685485"/>
            <a:ext cx="100584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Inline Styles: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CSS rule has two main parts: a selector, and one or more declarations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1096963" y="1293014"/>
            <a:ext cx="100584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Syntax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035365" y="2428859"/>
            <a:ext cx="5380994" cy="1075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179057" y="3576222"/>
            <a:ext cx="4672330" cy="222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Selectors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7850" lvl="0" marL="1490980" marR="1455420" rtl="0" algn="l">
              <a:lnSpc>
                <a:spcPct val="14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h1, h2, h3, h4, h5, h6 {  color: #009900;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098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font-family: Georgia, sans-serif;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097280" y="238896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Selector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3187" lvl="0" marL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5"/>
              <a:buChar char=" "/>
            </a:pPr>
            <a:r>
              <a:rPr b="1"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 Selector</a:t>
            </a: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187" lvl="0" marL="46355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25"/>
              <a:buChar char=" "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 selector is used to specify a style for a single, unique element.</a:t>
            </a: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187" lvl="0" marL="4635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1625"/>
              <a:buChar char=" "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 selector uses the id attribute of the HTML element, and is defined with a "#".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-103187" lvl="0" marL="46355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25"/>
              <a:buChar char=" "/>
            </a:pPr>
            <a:r>
              <a:rPr b="1"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187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625"/>
              <a:buChar char=" "/>
            </a:pPr>
            <a:r>
              <a:rPr lang="en-US" sz="1625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      #selector-id {	property : value ; }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-103187" lvl="0" marL="12700" rtl="0" algn="l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SzPts val="1625"/>
              <a:buChar char=" "/>
            </a:pPr>
            <a:r>
              <a:rPr b="1"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Selector</a:t>
            </a: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187" lvl="0" marL="46355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25"/>
              <a:buChar char=" "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selector is used to specify a style for a group of elements.</a:t>
            </a: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187" lvl="0" marL="4635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1625"/>
              <a:buChar char=" "/>
            </a:pPr>
            <a:r>
              <a:rPr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selector uses the HTML class attribute, and is defined with a "."</a:t>
            </a:r>
            <a:endParaRPr sz="16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3187" lvl="0" marL="46355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25"/>
              <a:buChar char=" "/>
            </a:pPr>
            <a:r>
              <a:rPr b="1" lang="en-US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103187" lvl="0" marL="46355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25"/>
              <a:buChar char=" "/>
            </a:pPr>
            <a:r>
              <a:rPr lang="en-US" sz="1625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.selector-class {	property : value ;	}</a:t>
            </a:r>
            <a:endParaRPr sz="1625">
              <a:latin typeface="Arial"/>
              <a:ea typeface="Arial"/>
              <a:cs typeface="Arial"/>
              <a:sym typeface="Arial"/>
            </a:endParaRPr>
          </a:p>
          <a:p>
            <a:pPr indent="-54292" lvl="0" marL="46355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585"/>
              <a:buNone/>
            </a:pPr>
            <a:r>
              <a:t/>
            </a:r>
            <a:endParaRPr sz="585">
              <a:latin typeface="Arial"/>
              <a:ea typeface="Arial"/>
              <a:cs typeface="Arial"/>
              <a:sym typeface="Arial"/>
            </a:endParaRPr>
          </a:p>
          <a:p>
            <a:pPr indent="-50164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650"/>
              <a:buNone/>
            </a:pPr>
            <a:r>
              <a:t/>
            </a:r>
            <a:endParaRPr sz="6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Anchors, Links and Pseudo Classes: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</a:endParaRPr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73711" y="183778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49580" lvl="0" marL="848360" marR="5080" rtl="0" algn="l">
              <a:lnSpc>
                <a:spcPct val="2968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are the various ways you can use CSS to style links.  </a:t>
            </a:r>
            <a:endParaRPr/>
          </a:p>
          <a:p>
            <a:pPr indent="-127000" lvl="0" marL="84836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a:visited {color: #999999;}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84836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a:hover {color: #333333;}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84836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a:focus {color: #333333;}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84836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a:active {color: #009900;}</a:t>
            </a:r>
            <a:endParaRPr/>
          </a:p>
          <a:p>
            <a:pPr indent="-127000" lvl="0" marL="84836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 "/>
            </a:pPr>
            <a:r>
              <a:rPr lang="en-US">
                <a:solidFill>
                  <a:srgbClr val="33A2A2"/>
                </a:solidFill>
                <a:latin typeface="Arial"/>
                <a:ea typeface="Arial"/>
                <a:cs typeface="Arial"/>
                <a:sym typeface="Arial"/>
              </a:rPr>
              <a:t>a:link {color: #009900;}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84836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96963" y="1293014"/>
            <a:ext cx="100584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CSS Box Model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096963" y="1846263"/>
            <a:ext cx="10058400" cy="119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noAutofit/>
          </a:bodyPr>
          <a:lstStyle/>
          <a:p>
            <a:pPr indent="-114300" lvl="0" marL="12700" marR="5080" rtl="0" algn="l">
              <a:lnSpc>
                <a:spcPct val="112222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HTML elements can be considered as boxes. In CSS, the term "box model" is used when  talking about design and layout.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2222"/>
              </a:lnSpc>
              <a:spcBef>
                <a:spcPts val="48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2222"/>
              </a:lnSpc>
              <a:spcBef>
                <a:spcPts val="484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1096963" y="2514079"/>
            <a:ext cx="9479915" cy="556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CSS box model is essentially a box that wraps around HTML elements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173813" y="3146522"/>
            <a:ext cx="9170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noAutofit/>
          </a:bodyPr>
          <a:lstStyle/>
          <a:p>
            <a:pPr indent="0" lvl="0" marL="12700" marR="508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box model allows to place a border around elements and space elements in relation to  other elements.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3230642" y="3701525"/>
            <a:ext cx="4890000" cy="2390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1007868" y="1473795"/>
            <a:ext cx="7959725" cy="3337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noAutofit/>
          </a:bodyPr>
          <a:lstStyle/>
          <a:p>
            <a:pPr indent="-342900" lvl="0" marL="354965" marR="508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Media Queries are a feature in CSS3  which allows you to specify when certain CSS   rules should be applied. This allows you to apply a special CSS    for different screen  devices with at least one expression: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desktop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Portrait tablet to landscape and desktop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Landscape phone to portrait tablet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654" lvl="1" marL="756285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Landscape phones and down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007868" y="718090"/>
            <a:ext cx="7180050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 Media Queries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869488" y="638291"/>
            <a:ext cx="9143996" cy="53888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866693" y="678333"/>
            <a:ext cx="366385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866693" y="1404620"/>
            <a:ext cx="7681595" cy="19717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valid CSS  will be loaded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Responsive Design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print layout</a:t>
            </a:r>
            <a:endParaRPr sz="2000">
              <a:solidFill>
                <a:schemeClr val="dk1"/>
              </a:solidFill>
            </a:endParaRPr>
          </a:p>
          <a:p>
            <a:pPr indent="-342900" lvl="0" marL="354965" marR="5080" rtl="0" algn="l">
              <a:lnSpc>
                <a:spcPct val="140000"/>
              </a:lnSpc>
              <a:spcBef>
                <a:spcPts val="72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using JavaScript to load page and  detect screen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906449" y="694237"/>
            <a:ext cx="4745266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How to use </a:t>
            </a:r>
            <a:endParaRPr b="1"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906449" y="1429268"/>
            <a:ext cx="7823834" cy="3398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Large desktop */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3384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@media (min-width: 1200px) { ... 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Portrait tablet to landscape and desktop */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3384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@media (min-width: 768px) and (max-width: 979px) { ... 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Landscape phone to portrait tablet */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3384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@media (max-width: 767px) { ... 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Landscape phones and down */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3384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@media (max-width: 480px) { ... 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1000134" y="647049"/>
            <a:ext cx="6521529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Web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Responsive websites</a:t>
            </a:r>
            <a:r>
              <a:rPr lang="en-US" sz="2400">
                <a:latin typeface="Corben"/>
                <a:ea typeface="Corben"/>
                <a:cs typeface="Corben"/>
                <a:sym typeface="Corben"/>
              </a:rPr>
              <a:t> repond</a:t>
            </a:r>
            <a:r>
              <a:rPr b="1" i="1" lang="en-US" sz="2400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n-US" sz="2400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to their</a:t>
            </a:r>
            <a:r>
              <a:rPr lang="en-US" sz="2400"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n-US" sz="2400">
                <a:solidFill>
                  <a:srgbClr val="000000"/>
                </a:solidFill>
                <a:latin typeface="Corben"/>
                <a:ea typeface="Corben"/>
                <a:cs typeface="Corben"/>
                <a:sym typeface="Corben"/>
              </a:rPr>
              <a:t>environment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(Multiple Fixed Width Layouts)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</a:t>
            </a:r>
            <a:r>
              <a:rPr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(Multiple Fluid Grid Layouts)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Approach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All In On Responsive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pages that look great at any size.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64160" lvl="0" marL="264160" marR="257175" rtl="0" algn="l">
              <a:lnSpc>
                <a:spcPct val="1484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is a language for describing web pages. </a:t>
            </a:r>
            <a:endParaRPr/>
          </a:p>
          <a:p>
            <a:pPr indent="-264160" lvl="0" marL="264160" marR="257175" rtl="0" algn="l">
              <a:lnSpc>
                <a:spcPct val="148400"/>
              </a:lnSpc>
              <a:spcBef>
                <a:spcPts val="3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stands for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 Text Markup Language </a:t>
            </a:r>
            <a:endParaRPr/>
          </a:p>
          <a:p>
            <a:pPr indent="-264160" lvl="0" marL="264160" marR="257175" rtl="0" algn="l">
              <a:lnSpc>
                <a:spcPct val="148400"/>
              </a:lnSpc>
              <a:spcBef>
                <a:spcPts val="30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is a markup language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160" lvl="0" marL="264160" marR="855980" rtl="0" algn="l">
              <a:lnSpc>
                <a:spcPct val="148100"/>
              </a:lnSpc>
              <a:spcBef>
                <a:spcPts val="21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markup language is a set of markup tags  </a:t>
            </a:r>
            <a:endParaRPr/>
          </a:p>
          <a:p>
            <a:pPr indent="-264160" lvl="0" marL="264160" marR="855980" rtl="0" algn="l">
              <a:lnSpc>
                <a:spcPct val="148100"/>
              </a:lnSpc>
              <a:spcBef>
                <a:spcPts val="21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tags describe document content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4160" lvl="0" marL="264160" marR="855980" rtl="0" algn="l">
              <a:lnSpc>
                <a:spcPct val="148100"/>
              </a:lnSpc>
              <a:spcBef>
                <a:spcPts val="21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documents contain HTML tags and plain text  </a:t>
            </a:r>
            <a:endParaRPr/>
          </a:p>
          <a:p>
            <a:pPr indent="-264160" lvl="0" marL="264160" marR="855980" rtl="0" algn="l">
              <a:lnSpc>
                <a:spcPct val="148100"/>
              </a:lnSpc>
              <a:spcBef>
                <a:spcPts val="21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documents are also called web pages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1097280" y="1197790"/>
            <a:ext cx="10058400" cy="5793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HTML?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489"/>
            <a:ext cx="12192000" cy="595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https://www.w3schools.com/html/</a:t>
            </a:r>
            <a:br>
              <a:rPr lang="en-US" sz="3500">
                <a:solidFill>
                  <a:srgbClr val="000000"/>
                </a:solidFill>
              </a:rPr>
            </a:br>
            <a:r>
              <a:rPr lang="en-US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https://www.tutorialspoint.com/html5/index.htm</a:t>
            </a:r>
            <a:br>
              <a:rPr lang="en-US" sz="3500">
                <a:solidFill>
                  <a:srgbClr val="000000"/>
                </a:solidFill>
              </a:rPr>
            </a:br>
            <a:r>
              <a:rPr lang="en-US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https://code.tutsplus.com/tutorials/28-html5-features-tips-and-techniques-you-must-know--net-13520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https://www.w3schools.com/css/default.asp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https://getbootstrap.com/docs/4.5/getting-started/introduction/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ctr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br>
              <a:rPr lang="en-US"/>
            </a:br>
            <a:r>
              <a:rPr lang="en-US"/>
              <a:t>Q&amp;A</a:t>
            </a:r>
            <a:endParaRPr/>
          </a:p>
        </p:txBody>
      </p:sp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HTML Tags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096963" y="1846263"/>
            <a:ext cx="10058400" cy="3153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no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HTML markup tags are usually called HTML tags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635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HTML tags are keywords (tag names) surrounded by angle brackets like &lt;html&gt;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635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HTML tags normally come in pairs like &lt;b&gt; and &lt;/b&gt;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124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first tag in a pair is the start tag, the second tag is the end tag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5080" rtl="0" algn="l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end tag is written like the start tag, with a forward slash before the tag name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5080" rtl="0" algn="l">
              <a:lnSpc>
                <a:spcPct val="150000"/>
              </a:lnSpc>
              <a:spcBef>
                <a:spcPts val="21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Start and end tags are also called opening tags and closing tags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Basic HTML page structure</a:t>
            </a: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1096963" y="1176793"/>
            <a:ext cx="10058400" cy="50570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Must know things in html5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New Doctype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39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The Figure Element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t/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150" y="2659684"/>
            <a:ext cx="5748771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9321" y="2659684"/>
            <a:ext cx="5986029" cy="53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225" y="4120259"/>
            <a:ext cx="5954094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4100" y="3747963"/>
            <a:ext cx="62103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Must know things in html5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3.  </a:t>
            </a: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No More Types for Scripts and Links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4. </a:t>
            </a: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To Quote or Not to Quote.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5. </a:t>
            </a: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Make your Content Editable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700" y="2621259"/>
            <a:ext cx="5030176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875" y="2621259"/>
            <a:ext cx="6063773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8925" y="4189284"/>
            <a:ext cx="61817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2625" y="5253034"/>
            <a:ext cx="61531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Must know things in html5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6. </a:t>
            </a: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More HTML5 Form Features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7825" lvl="0" marL="457200" rtl="0" algn="l"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2350"/>
              <a:buFont typeface="Roboto"/>
              <a:buChar char="-"/>
            </a:pP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required, autofocus, placeholder, pattern, various input types etc.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7. </a:t>
            </a: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Video and Audio Support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8. </a:t>
            </a:r>
            <a:r>
              <a:rPr b="1" lang="en-US" sz="2350">
                <a:solidFill>
                  <a:srgbClr val="3A3A3A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Regular Expressions</a:t>
            </a:r>
            <a:endParaRPr b="1" sz="2350">
              <a:solidFill>
                <a:srgbClr val="3A3A3A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38" y="3832725"/>
            <a:ext cx="62198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096963" y="1293014"/>
            <a:ext cx="100584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CSS?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096963" y="1846263"/>
            <a:ext cx="10058400" cy="3229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noAutofit/>
          </a:bodyPr>
          <a:lstStyle/>
          <a:p>
            <a:pPr indent="-1143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CSS stands for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Cascading Style Sheets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3573779" rtl="0" algn="l">
              <a:lnSpc>
                <a:spcPct val="1485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Styles define how to display HTML elements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3573779" rtl="0" algn="l">
              <a:lnSpc>
                <a:spcPct val="1485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Styles were added to HTML 4.0 to solve a problem </a:t>
            </a:r>
            <a:endParaRPr/>
          </a:p>
          <a:p>
            <a:pPr indent="-114300" lvl="0" marL="91440" marR="3573779" rtl="0" algn="l">
              <a:lnSpc>
                <a:spcPct val="1485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External Style Sheets can save a lot of work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91440" marR="3573779" rtl="0" algn="l">
              <a:lnSpc>
                <a:spcPct val="1485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External Style Sheets are stored in CSS files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12222"/>
              </a:lnSpc>
              <a:spcBef>
                <a:spcPts val="142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CSS (cascading style sheet) file allows to separate web sites HTML content from it’s  style.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4294967295" type="title"/>
          </p:nvPr>
        </p:nvSpPr>
        <p:spPr>
          <a:xfrm>
            <a:off x="964759" y="512997"/>
            <a:ext cx="10058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use CSS?</a:t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901148" y="1257867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127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ways of inserting a style sheet: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27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Style Sheet: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external style sheet is ideal when the style is applied to many pages.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91186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&lt;link rel="stylesheet" type="text/css" href="mystyle.css"&gt;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27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Style Sheet: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internal style sheet should be used when a single document has a unique style.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91186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{margin-left:20px;}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91186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 {background-image:url("images/back40.gif");}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46228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00"/>
              <a:buChar char=" 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