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0F3E47B-B301-4812-9850-601CCF357973}">
  <a:tblStyle styleId="{70F3E47B-B301-4812-9850-601CCF35797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bf368adb3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bf368adb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bf368adb3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bf368adb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bf368adb3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bf368adb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bf368adb3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bf368adb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bf368adb3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bf368adb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d6e8d194f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d6e8d19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d6e8d194f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d6e8d194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d6e8d194f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d6e8d194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d6e8d194f_1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d6e8d194f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bf368adb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bf368ad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4" name="Shape 14"/>
        <p:cNvGrpSpPr/>
        <p:nvPr/>
      </p:nvGrpSpPr>
      <p:grpSpPr>
        <a:xfrm>
          <a:off x="0" y="0"/>
          <a:ext cx="0" cy="0"/>
          <a:chOff x="0" y="0"/>
          <a:chExt cx="0" cy="0"/>
        </a:xfrm>
      </p:grpSpPr>
      <p:sp>
        <p:nvSpPr>
          <p:cNvPr id="15" name="Google Shape;15;p2"/>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3" name="Shape 83"/>
        <p:cNvGrpSpPr/>
        <p:nvPr/>
      </p:nvGrpSpPr>
      <p:grpSpPr>
        <a:xfrm>
          <a:off x="0" y="0"/>
          <a:ext cx="0" cy="0"/>
          <a:chOff x="0" y="0"/>
          <a:chExt cx="0" cy="0"/>
        </a:xfrm>
      </p:grpSpPr>
      <p:sp>
        <p:nvSpPr>
          <p:cNvPr id="84" name="Google Shape;84;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2"/>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2"/>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29" name="Shape 29"/>
        <p:cNvGrpSpPr/>
        <p:nvPr/>
      </p:nvGrpSpPr>
      <p:grpSpPr>
        <a:xfrm>
          <a:off x="0" y="0"/>
          <a:ext cx="0" cy="0"/>
          <a:chOff x="0" y="0"/>
          <a:chExt cx="0" cy="0"/>
        </a:xfrm>
      </p:grpSpPr>
      <p:sp>
        <p:nvSpPr>
          <p:cNvPr id="30" name="Google Shape;30;p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35" name="Shape 35"/>
        <p:cNvGrpSpPr/>
        <p:nvPr/>
      </p:nvGrpSpPr>
      <p:grpSpPr>
        <a:xfrm>
          <a:off x="0" y="0"/>
          <a:ext cx="0" cy="0"/>
          <a:chOff x="0" y="0"/>
          <a:chExt cx="0" cy="0"/>
        </a:xfrm>
      </p:grpSpPr>
      <p:sp>
        <p:nvSpPr>
          <p:cNvPr id="36" name="Google Shape;36;p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0" name="Google Shape;40;p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3" name="Google Shape;43;p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4" name="Shape 44"/>
        <p:cNvGrpSpPr/>
        <p:nvPr/>
      </p:nvGrpSpPr>
      <p:grpSpPr>
        <a:xfrm>
          <a:off x="0" y="0"/>
          <a:ext cx="0" cy="0"/>
          <a:chOff x="0" y="0"/>
          <a:chExt cx="0" cy="0"/>
        </a:xfrm>
      </p:grpSpPr>
      <p:sp>
        <p:nvSpPr>
          <p:cNvPr id="45" name="Google Shape;45;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txBox="1"/>
          <p:nvPr>
            <p:ph idx="1" type="body"/>
          </p:nvPr>
        </p:nvSpPr>
        <p:spPr>
          <a:xfrm>
            <a:off x="1097280" y="1845734"/>
            <a:ext cx="4937760" cy="4023359"/>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6"/>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1" name="Shape 51"/>
        <p:cNvGrpSpPr/>
        <p:nvPr/>
      </p:nvGrpSpPr>
      <p:grpSpPr>
        <a:xfrm>
          <a:off x="0" y="0"/>
          <a:ext cx="0" cy="0"/>
          <a:chOff x="0" y="0"/>
          <a:chExt cx="0" cy="0"/>
        </a:xfrm>
      </p:grpSpPr>
      <p:sp>
        <p:nvSpPr>
          <p:cNvPr id="52" name="Google Shape;52;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7"/>
          <p:cNvSpPr txBox="1"/>
          <p:nvPr>
            <p:ph idx="2" type="body"/>
          </p:nvPr>
        </p:nvSpPr>
        <p:spPr>
          <a:xfrm>
            <a:off x="1097280" y="2582335"/>
            <a:ext cx="4937760" cy="32867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7"/>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6" name="Google Shape;56;p7"/>
          <p:cNvSpPr txBox="1"/>
          <p:nvPr>
            <p:ph idx="4" type="body"/>
          </p:nvPr>
        </p:nvSpPr>
        <p:spPr>
          <a:xfrm>
            <a:off x="6217920" y="2582334"/>
            <a:ext cx="4937760" cy="32867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7" name="Google Shape;57;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sp>
        <p:nvSpPr>
          <p:cNvPr id="61" name="Google Shape;61;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1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0"/>
          <p:cNvSpPr/>
          <p:nvPr>
            <p:ph idx="2" type="pic"/>
          </p:nvPr>
        </p:nvSpPr>
        <p:spPr>
          <a:xfrm>
            <a:off x="15" y="0"/>
            <a:ext cx="12191985" cy="4915076"/>
          </a:xfrm>
          <a:prstGeom prst="rect">
            <a:avLst/>
          </a:prstGeom>
          <a:solidFill>
            <a:srgbClr val="BECAD4"/>
          </a:solidFill>
          <a:ln>
            <a:noFill/>
          </a:ln>
        </p:spPr>
        <p:txBody>
          <a:bodyPr anchorCtr="0" anchor="t" bIns="45700" lIns="457200" spcFirstLastPara="1" rIns="0" wrap="square" tIns="457200">
            <a:no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rgbClr val="3F3F3F"/>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79" name="Google Shape;79;p10"/>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w3schools.com/js/" TargetMode="External"/><Relationship Id="rId4" Type="http://schemas.openxmlformats.org/officeDocument/2006/relationships/hyperlink" Target="https://www.tutorialspoint.com/javascript/index.htm" TargetMode="External"/><Relationship Id="rId5" Type="http://schemas.openxmlformats.org/officeDocument/2006/relationships/hyperlink" Target="https://www.typescriptlang.org/docs/home.html" TargetMode="External"/><Relationship Id="rId6" Type="http://schemas.openxmlformats.org/officeDocument/2006/relationships/hyperlink" Target="https://www.udemy.com/course/the-complete-javascript-cours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3"/>
          <p:cNvSpPr txBox="1"/>
          <p:nvPr>
            <p:ph type="ctrTitle"/>
          </p:nvPr>
        </p:nvSpPr>
        <p:spPr>
          <a:xfrm>
            <a:off x="1097275" y="758951"/>
            <a:ext cx="10058400" cy="2256900"/>
          </a:xfrm>
          <a:prstGeom prst="rect">
            <a:avLst/>
          </a:prstGeom>
          <a:noFill/>
          <a:ln>
            <a:noFill/>
          </a:ln>
        </p:spPr>
        <p:txBody>
          <a:bodyPr anchorCtr="0" anchor="b" bIns="45700" lIns="91425" spcFirstLastPara="1" rIns="91425" wrap="square" tIns="45700">
            <a:noAutofit/>
          </a:bodyPr>
          <a:lstStyle/>
          <a:p>
            <a:pPr indent="0" lvl="0" marL="0" rtl="0" algn="ctr">
              <a:lnSpc>
                <a:spcPct val="85000"/>
              </a:lnSpc>
              <a:spcBef>
                <a:spcPts val="0"/>
              </a:spcBef>
              <a:spcAft>
                <a:spcPts val="0"/>
              </a:spcAft>
              <a:buClr>
                <a:srgbClr val="262626"/>
              </a:buClr>
              <a:buSzPts val="8000"/>
              <a:buFont typeface="Calibri"/>
              <a:buNone/>
            </a:pPr>
            <a:r>
              <a:rPr lang="en-US"/>
              <a:t>JAVASCRIPT-TYPESCRIPT</a:t>
            </a:r>
            <a:endParaRPr/>
          </a:p>
        </p:txBody>
      </p:sp>
      <p:sp>
        <p:nvSpPr>
          <p:cNvPr id="102" name="Google Shape;102;p13"/>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Font typeface="Arial"/>
              <a:buNone/>
            </a:pPr>
            <a:r>
              <a:rPr lang="en-US"/>
              <a:t>Presented By - Mrs. Preethi Sagana | Frontend Developer | TipoTapp Inc.</a:t>
            </a:r>
            <a:endParaRPr/>
          </a:p>
          <a:p>
            <a:pPr indent="0" lvl="0" marL="0" rtl="0" algn="l">
              <a:lnSpc>
                <a:spcPct val="90000"/>
              </a:lnSpc>
              <a:spcBef>
                <a:spcPts val="0"/>
              </a:spcBef>
              <a:spcAft>
                <a:spcPts val="0"/>
              </a:spcAft>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graphicFrame>
        <p:nvGraphicFramePr>
          <p:cNvPr id="159" name="Google Shape;159;p22"/>
          <p:cNvGraphicFramePr/>
          <p:nvPr/>
        </p:nvGraphicFramePr>
        <p:xfrm>
          <a:off x="152400" y="152400"/>
          <a:ext cx="3000000" cy="3000000"/>
        </p:xfrm>
        <a:graphic>
          <a:graphicData uri="http://schemas.openxmlformats.org/drawingml/2006/table">
            <a:tbl>
              <a:tblPr>
                <a:solidFill>
                  <a:srgbClr val="FFFFFF"/>
                </a:solidFill>
                <a:tableStyleId>{70F3E47B-B301-4812-9850-601CCF357973}</a:tableStyleId>
              </a:tblPr>
              <a:tblGrid>
                <a:gridCol w="4049200"/>
                <a:gridCol w="7990400"/>
              </a:tblGrid>
              <a:tr h="322000">
                <a:tc>
                  <a:txBody>
                    <a:bodyPr/>
                    <a:lstStyle/>
                    <a:p>
                      <a:pPr indent="0" lvl="0" marL="0" rtl="0" algn="ctr">
                        <a:lnSpc>
                          <a:spcPct val="115000"/>
                        </a:lnSpc>
                        <a:spcBef>
                          <a:spcPts val="0"/>
                        </a:spcBef>
                        <a:spcAft>
                          <a:spcPts val="0"/>
                        </a:spcAft>
                        <a:buNone/>
                      </a:pPr>
                      <a:r>
                        <a:rPr lang="en-US" sz="1200">
                          <a:highlight>
                            <a:srgbClr val="FFFFFF"/>
                          </a:highlight>
                          <a:latin typeface="Verdana"/>
                          <a:ea typeface="Verdana"/>
                          <a:cs typeface="Verdana"/>
                          <a:sym typeface="Verdana"/>
                        </a:rPr>
                        <a:t>Number </a:t>
                      </a:r>
                      <a:r>
                        <a:rPr lang="en-US" sz="1200">
                          <a:highlight>
                            <a:srgbClr val="FFFFFF"/>
                          </a:highlight>
                          <a:latin typeface="Verdana"/>
                          <a:ea typeface="Verdana"/>
                          <a:cs typeface="Verdana"/>
                          <a:sym typeface="Verdana"/>
                        </a:rPr>
                        <a:t>Methods</a:t>
                      </a:r>
                      <a:endParaRPr sz="1200">
                        <a:highlight>
                          <a:srgbClr val="FFFFFF"/>
                        </a:highlight>
                        <a:latin typeface="Verdana"/>
                        <a:ea typeface="Verdana"/>
                        <a:cs typeface="Verdana"/>
                        <a:sym typeface="Verdana"/>
                      </a:endParaRPr>
                    </a:p>
                  </a:txBody>
                  <a:tcPr marT="91425" marB="91425" marR="91425" marL="9142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19050">
                      <a:solidFill>
                        <a:srgbClr val="DEE2E6"/>
                      </a:solidFill>
                      <a:prstDash val="solid"/>
                      <a:round/>
                      <a:headEnd len="sm" w="sm" type="none"/>
                      <a:tailEnd len="sm" w="sm" type="none"/>
                    </a:lnB>
                    <a:solidFill>
                      <a:srgbClr val="63A9E0"/>
                    </a:solidFill>
                  </a:tcPr>
                </a:tc>
                <a:tc>
                  <a:txBody>
                    <a:bodyPr/>
                    <a:lstStyle/>
                    <a:p>
                      <a:pPr indent="0" lvl="0" marL="0" rtl="0" algn="ctr">
                        <a:lnSpc>
                          <a:spcPct val="115000"/>
                        </a:lnSpc>
                        <a:spcBef>
                          <a:spcPts val="0"/>
                        </a:spcBef>
                        <a:spcAft>
                          <a:spcPts val="0"/>
                        </a:spcAft>
                        <a:buNone/>
                      </a:pPr>
                      <a:r>
                        <a:rPr lang="en-US" sz="1200">
                          <a:highlight>
                            <a:srgbClr val="FFFFFF"/>
                          </a:highlight>
                          <a:latin typeface="Verdana"/>
                          <a:ea typeface="Verdana"/>
                          <a:cs typeface="Verdana"/>
                          <a:sym typeface="Verdana"/>
                        </a:rPr>
                        <a:t>Description</a:t>
                      </a:r>
                      <a:endParaRPr sz="1200">
                        <a:highlight>
                          <a:srgbClr val="FFFFFF"/>
                        </a:highlight>
                        <a:latin typeface="Verdana"/>
                        <a:ea typeface="Verdana"/>
                        <a:cs typeface="Verdana"/>
                        <a:sym typeface="Verdana"/>
                      </a:endParaRPr>
                    </a:p>
                  </a:txBody>
                  <a:tcPr marT="91425" marB="91425" marR="91425" marL="9142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19050">
                      <a:solidFill>
                        <a:srgbClr val="DEE2E6"/>
                      </a:solidFill>
                      <a:prstDash val="solid"/>
                      <a:round/>
                      <a:headEnd len="sm" w="sm" type="none"/>
                      <a:tailEnd len="sm" w="sm" type="none"/>
                    </a:lnB>
                    <a:solidFill>
                      <a:srgbClr val="63A9E0"/>
                    </a:solidFill>
                  </a:tcPr>
                </a:tc>
              </a:tr>
              <a:tr h="728425">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toExponential(fractionDigits)</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19050">
                      <a:solidFill>
                        <a:srgbClr val="DEE2E6"/>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Returns exponential value as a string.</a:t>
                      </a:r>
                      <a:endParaRPr sz="1050">
                        <a:solidFill>
                          <a:srgbClr val="414141"/>
                        </a:solidFill>
                        <a:highlight>
                          <a:srgbClr val="FFFFFF"/>
                        </a:highlight>
                        <a:latin typeface="Verdana"/>
                        <a:ea typeface="Verdana"/>
                        <a:cs typeface="Verdana"/>
                        <a:sym typeface="Verdana"/>
                      </a:endParaRPr>
                    </a:p>
                    <a:p>
                      <a:pPr indent="0" lvl="0" marL="0" rtl="0" algn="just">
                        <a:lnSpc>
                          <a:spcPct val="115000"/>
                        </a:lnSpc>
                        <a:spcBef>
                          <a:spcPts val="0"/>
                        </a:spcBef>
                        <a:spcAft>
                          <a:spcPts val="0"/>
                        </a:spcAft>
                        <a:buNone/>
                      </a:pPr>
                      <a:r>
                        <a:t/>
                      </a:r>
                      <a:endParaRPr sz="1050">
                        <a:solidFill>
                          <a:srgbClr val="414141"/>
                        </a:solidFill>
                        <a:highlight>
                          <a:srgbClr val="FFFFFF"/>
                        </a:highlight>
                        <a:latin typeface="Verdana"/>
                        <a:ea typeface="Verdana"/>
                        <a:cs typeface="Verdana"/>
                        <a:sym typeface="Verdana"/>
                      </a:endParaRPr>
                    </a:p>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Example:</a:t>
                      </a:r>
                      <a:endParaRPr sz="1050">
                        <a:solidFill>
                          <a:srgbClr val="414141"/>
                        </a:solidFill>
                        <a:highlight>
                          <a:srgbClr val="FFFFFF"/>
                        </a:highlight>
                        <a:latin typeface="Verdana"/>
                        <a:ea typeface="Verdana"/>
                        <a:cs typeface="Verdana"/>
                        <a:sym typeface="Verdana"/>
                      </a:endParaRPr>
                    </a:p>
                    <a:p>
                      <a:pPr indent="0" lvl="0" marL="0" rtl="0" algn="just">
                        <a:lnSpc>
                          <a:spcPct val="115000"/>
                        </a:lnSpc>
                        <a:spcBef>
                          <a:spcPts val="0"/>
                        </a:spcBef>
                        <a:spcAft>
                          <a:spcPts val="0"/>
                        </a:spcAft>
                        <a:buNone/>
                      </a:pPr>
                      <a:r>
                        <a:rPr lang="en-US" sz="900">
                          <a:solidFill>
                            <a:srgbClr val="E83E8C"/>
                          </a:solidFill>
                          <a:highlight>
                            <a:srgbClr val="FFFFFF"/>
                          </a:highlight>
                          <a:latin typeface="Courier New"/>
                          <a:ea typeface="Courier New"/>
                          <a:cs typeface="Courier New"/>
                          <a:sym typeface="Courier New"/>
                        </a:rPr>
                        <a:t>var num = 100; Num.toExponential(2); // returns '1.00e+2'</a:t>
                      </a:r>
                      <a:endParaRPr sz="900">
                        <a:solidFill>
                          <a:srgbClr val="E83E8C"/>
                        </a:solidFill>
                        <a:highlight>
                          <a:srgbClr val="FFFFFF"/>
                        </a:highlight>
                        <a:latin typeface="Courier New"/>
                        <a:ea typeface="Courier New"/>
                        <a:cs typeface="Courier New"/>
                        <a:sym typeface="Courier New"/>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19050">
                      <a:solidFill>
                        <a:srgbClr val="DEE2E6"/>
                      </a:solidFill>
                      <a:prstDash val="solid"/>
                      <a:round/>
                      <a:headEnd len="sm" w="sm" type="none"/>
                      <a:tailEnd len="sm" w="sm" type="none"/>
                    </a:lnT>
                    <a:lnB cap="flat" cmpd="sng" w="9525">
                      <a:solidFill>
                        <a:srgbClr val="DFDFDF"/>
                      </a:solidFill>
                      <a:prstDash val="solid"/>
                      <a:round/>
                      <a:headEnd len="sm" w="sm" type="none"/>
                      <a:tailEnd len="sm" w="sm" type="none"/>
                    </a:lnB>
                  </a:tcPr>
                </a:tc>
              </a:tr>
              <a:tr h="728425">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toFixed(fractionDigits)</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Returns string of decimal value of a number based on specified fractionDigits.</a:t>
                      </a:r>
                      <a:endParaRPr sz="1050">
                        <a:solidFill>
                          <a:srgbClr val="414141"/>
                        </a:solidFill>
                        <a:highlight>
                          <a:srgbClr val="FFFFFF"/>
                        </a:highlight>
                        <a:latin typeface="Verdana"/>
                        <a:ea typeface="Verdana"/>
                        <a:cs typeface="Verdana"/>
                        <a:sym typeface="Verdana"/>
                      </a:endParaRPr>
                    </a:p>
                    <a:p>
                      <a:pPr indent="0" lvl="0" marL="0" rtl="0" algn="just">
                        <a:lnSpc>
                          <a:spcPct val="115000"/>
                        </a:lnSpc>
                        <a:spcBef>
                          <a:spcPts val="0"/>
                        </a:spcBef>
                        <a:spcAft>
                          <a:spcPts val="0"/>
                        </a:spcAft>
                        <a:buNone/>
                      </a:pPr>
                      <a:r>
                        <a:t/>
                      </a:r>
                      <a:endParaRPr sz="1050">
                        <a:solidFill>
                          <a:srgbClr val="414141"/>
                        </a:solidFill>
                        <a:highlight>
                          <a:srgbClr val="FFFFFF"/>
                        </a:highlight>
                        <a:latin typeface="Verdana"/>
                        <a:ea typeface="Verdana"/>
                        <a:cs typeface="Verdana"/>
                        <a:sym typeface="Verdana"/>
                      </a:endParaRPr>
                    </a:p>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Example:</a:t>
                      </a:r>
                      <a:endParaRPr sz="1050">
                        <a:solidFill>
                          <a:srgbClr val="414141"/>
                        </a:solidFill>
                        <a:highlight>
                          <a:srgbClr val="FFFFFF"/>
                        </a:highlight>
                        <a:latin typeface="Verdana"/>
                        <a:ea typeface="Verdana"/>
                        <a:cs typeface="Verdana"/>
                        <a:sym typeface="Verdana"/>
                      </a:endParaRPr>
                    </a:p>
                    <a:p>
                      <a:pPr indent="0" lvl="0" marL="0" rtl="0" algn="just">
                        <a:lnSpc>
                          <a:spcPct val="115000"/>
                        </a:lnSpc>
                        <a:spcBef>
                          <a:spcPts val="0"/>
                        </a:spcBef>
                        <a:spcAft>
                          <a:spcPts val="0"/>
                        </a:spcAft>
                        <a:buNone/>
                      </a:pPr>
                      <a:r>
                        <a:rPr lang="en-US" sz="900">
                          <a:solidFill>
                            <a:srgbClr val="E83E8C"/>
                          </a:solidFill>
                          <a:highlight>
                            <a:srgbClr val="FFFFFF"/>
                          </a:highlight>
                          <a:latin typeface="Courier New"/>
                          <a:ea typeface="Courier New"/>
                          <a:cs typeface="Courier New"/>
                          <a:sym typeface="Courier New"/>
                        </a:rPr>
                        <a:t>var num = 100; Num.toFixed(2); // returns '100.00'</a:t>
                      </a:r>
                      <a:endParaRPr sz="900">
                        <a:solidFill>
                          <a:srgbClr val="E83E8C"/>
                        </a:solidFill>
                        <a:highlight>
                          <a:srgbClr val="FFFFFF"/>
                        </a:highlight>
                        <a:latin typeface="Courier New"/>
                        <a:ea typeface="Courier New"/>
                        <a:cs typeface="Courier New"/>
                        <a:sym typeface="Courier New"/>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728425">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toLocaleString()</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Returns a number as a string value according to a browser's locale settings.</a:t>
                      </a:r>
                      <a:endParaRPr sz="1050">
                        <a:solidFill>
                          <a:srgbClr val="414141"/>
                        </a:solidFill>
                        <a:highlight>
                          <a:srgbClr val="FFFFFF"/>
                        </a:highlight>
                        <a:latin typeface="Verdana"/>
                        <a:ea typeface="Verdana"/>
                        <a:cs typeface="Verdana"/>
                        <a:sym typeface="Verdana"/>
                      </a:endParaRPr>
                    </a:p>
                    <a:p>
                      <a:pPr indent="0" lvl="0" marL="0" rtl="0" algn="just">
                        <a:lnSpc>
                          <a:spcPct val="115000"/>
                        </a:lnSpc>
                        <a:spcBef>
                          <a:spcPts val="0"/>
                        </a:spcBef>
                        <a:spcAft>
                          <a:spcPts val="0"/>
                        </a:spcAft>
                        <a:buNone/>
                      </a:pPr>
                      <a:r>
                        <a:t/>
                      </a:r>
                      <a:endParaRPr sz="1050">
                        <a:solidFill>
                          <a:srgbClr val="414141"/>
                        </a:solidFill>
                        <a:highlight>
                          <a:srgbClr val="FFFFFF"/>
                        </a:highlight>
                        <a:latin typeface="Verdana"/>
                        <a:ea typeface="Verdana"/>
                        <a:cs typeface="Verdana"/>
                        <a:sym typeface="Verdana"/>
                      </a:endParaRPr>
                    </a:p>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Example:</a:t>
                      </a:r>
                      <a:endParaRPr sz="1050">
                        <a:solidFill>
                          <a:srgbClr val="414141"/>
                        </a:solidFill>
                        <a:highlight>
                          <a:srgbClr val="FFFFFF"/>
                        </a:highlight>
                        <a:latin typeface="Verdana"/>
                        <a:ea typeface="Verdana"/>
                        <a:cs typeface="Verdana"/>
                        <a:sym typeface="Verdana"/>
                      </a:endParaRPr>
                    </a:p>
                    <a:p>
                      <a:pPr indent="0" lvl="0" marL="0" rtl="0" algn="just">
                        <a:lnSpc>
                          <a:spcPct val="115000"/>
                        </a:lnSpc>
                        <a:spcBef>
                          <a:spcPts val="0"/>
                        </a:spcBef>
                        <a:spcAft>
                          <a:spcPts val="0"/>
                        </a:spcAft>
                        <a:buNone/>
                      </a:pPr>
                      <a:r>
                        <a:rPr lang="en-US" sz="900">
                          <a:solidFill>
                            <a:srgbClr val="E83E8C"/>
                          </a:solidFill>
                          <a:highlight>
                            <a:srgbClr val="FFFFFF"/>
                          </a:highlight>
                          <a:latin typeface="Courier New"/>
                          <a:ea typeface="Courier New"/>
                          <a:cs typeface="Courier New"/>
                          <a:sym typeface="Courier New"/>
                        </a:rPr>
                        <a:t>var num = 100; Num.toLocaleString(); // returns '100'</a:t>
                      </a:r>
                      <a:endParaRPr sz="900">
                        <a:solidFill>
                          <a:srgbClr val="E83E8C"/>
                        </a:solidFill>
                        <a:highlight>
                          <a:srgbClr val="FFFFFF"/>
                        </a:highlight>
                        <a:latin typeface="Courier New"/>
                        <a:ea typeface="Courier New"/>
                        <a:cs typeface="Courier New"/>
                        <a:sym typeface="Courier New"/>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728425">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toPrecision(precisionNumber)</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Returns number as a string with specified total digits.</a:t>
                      </a:r>
                      <a:endParaRPr sz="1050">
                        <a:solidFill>
                          <a:srgbClr val="414141"/>
                        </a:solidFill>
                        <a:highlight>
                          <a:srgbClr val="FFFFFF"/>
                        </a:highlight>
                        <a:latin typeface="Verdana"/>
                        <a:ea typeface="Verdana"/>
                        <a:cs typeface="Verdana"/>
                        <a:sym typeface="Verdana"/>
                      </a:endParaRPr>
                    </a:p>
                    <a:p>
                      <a:pPr indent="0" lvl="0" marL="0" rtl="0" algn="just">
                        <a:lnSpc>
                          <a:spcPct val="115000"/>
                        </a:lnSpc>
                        <a:spcBef>
                          <a:spcPts val="0"/>
                        </a:spcBef>
                        <a:spcAft>
                          <a:spcPts val="0"/>
                        </a:spcAft>
                        <a:buNone/>
                      </a:pPr>
                      <a:r>
                        <a:t/>
                      </a:r>
                      <a:endParaRPr sz="1050">
                        <a:solidFill>
                          <a:srgbClr val="414141"/>
                        </a:solidFill>
                        <a:highlight>
                          <a:srgbClr val="FFFFFF"/>
                        </a:highlight>
                        <a:latin typeface="Verdana"/>
                        <a:ea typeface="Verdana"/>
                        <a:cs typeface="Verdana"/>
                        <a:sym typeface="Verdana"/>
                      </a:endParaRPr>
                    </a:p>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Example:</a:t>
                      </a:r>
                      <a:endParaRPr sz="1050">
                        <a:solidFill>
                          <a:srgbClr val="414141"/>
                        </a:solidFill>
                        <a:highlight>
                          <a:srgbClr val="FFFFFF"/>
                        </a:highlight>
                        <a:latin typeface="Verdana"/>
                        <a:ea typeface="Verdana"/>
                        <a:cs typeface="Verdana"/>
                        <a:sym typeface="Verdana"/>
                      </a:endParaRPr>
                    </a:p>
                    <a:p>
                      <a:pPr indent="0" lvl="0" marL="0" rtl="0" algn="just">
                        <a:lnSpc>
                          <a:spcPct val="115000"/>
                        </a:lnSpc>
                        <a:spcBef>
                          <a:spcPts val="0"/>
                        </a:spcBef>
                        <a:spcAft>
                          <a:spcPts val="0"/>
                        </a:spcAft>
                        <a:buNone/>
                      </a:pPr>
                      <a:r>
                        <a:rPr lang="en-US" sz="900">
                          <a:solidFill>
                            <a:srgbClr val="E83E8C"/>
                          </a:solidFill>
                          <a:highlight>
                            <a:srgbClr val="FFFFFF"/>
                          </a:highlight>
                          <a:latin typeface="Courier New"/>
                          <a:ea typeface="Courier New"/>
                          <a:cs typeface="Courier New"/>
                          <a:sym typeface="Courier New"/>
                        </a:rPr>
                        <a:t>var num = 100; Num.toPrecision(4); // returns '100.0'</a:t>
                      </a:r>
                      <a:endParaRPr sz="900">
                        <a:solidFill>
                          <a:srgbClr val="E83E8C"/>
                        </a:solidFill>
                        <a:highlight>
                          <a:srgbClr val="FFFFFF"/>
                        </a:highlight>
                        <a:latin typeface="Courier New"/>
                        <a:ea typeface="Courier New"/>
                        <a:cs typeface="Courier New"/>
                        <a:sym typeface="Courier New"/>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728425">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toString()</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Returns the string representation of the number value.</a:t>
                      </a:r>
                      <a:endParaRPr sz="1050">
                        <a:solidFill>
                          <a:srgbClr val="414141"/>
                        </a:solidFill>
                        <a:highlight>
                          <a:srgbClr val="FFFFFF"/>
                        </a:highlight>
                        <a:latin typeface="Verdana"/>
                        <a:ea typeface="Verdana"/>
                        <a:cs typeface="Verdana"/>
                        <a:sym typeface="Verdana"/>
                      </a:endParaRPr>
                    </a:p>
                    <a:p>
                      <a:pPr indent="0" lvl="0" marL="0" rtl="0" algn="just">
                        <a:lnSpc>
                          <a:spcPct val="115000"/>
                        </a:lnSpc>
                        <a:spcBef>
                          <a:spcPts val="0"/>
                        </a:spcBef>
                        <a:spcAft>
                          <a:spcPts val="0"/>
                        </a:spcAft>
                        <a:buNone/>
                      </a:pPr>
                      <a:r>
                        <a:t/>
                      </a:r>
                      <a:endParaRPr sz="1050">
                        <a:solidFill>
                          <a:srgbClr val="414141"/>
                        </a:solidFill>
                        <a:highlight>
                          <a:srgbClr val="FFFFFF"/>
                        </a:highlight>
                        <a:latin typeface="Verdana"/>
                        <a:ea typeface="Verdana"/>
                        <a:cs typeface="Verdana"/>
                        <a:sym typeface="Verdana"/>
                      </a:endParaRPr>
                    </a:p>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Example:</a:t>
                      </a:r>
                      <a:endParaRPr sz="1050">
                        <a:solidFill>
                          <a:srgbClr val="414141"/>
                        </a:solidFill>
                        <a:highlight>
                          <a:srgbClr val="FFFFFF"/>
                        </a:highlight>
                        <a:latin typeface="Verdana"/>
                        <a:ea typeface="Verdana"/>
                        <a:cs typeface="Verdana"/>
                        <a:sym typeface="Verdana"/>
                      </a:endParaRPr>
                    </a:p>
                    <a:p>
                      <a:pPr indent="0" lvl="0" marL="0" rtl="0" algn="just">
                        <a:lnSpc>
                          <a:spcPct val="115000"/>
                        </a:lnSpc>
                        <a:spcBef>
                          <a:spcPts val="0"/>
                        </a:spcBef>
                        <a:spcAft>
                          <a:spcPts val="0"/>
                        </a:spcAft>
                        <a:buNone/>
                      </a:pPr>
                      <a:r>
                        <a:rPr lang="en-US" sz="900">
                          <a:solidFill>
                            <a:srgbClr val="E83E8C"/>
                          </a:solidFill>
                          <a:highlight>
                            <a:srgbClr val="FFFFFF"/>
                          </a:highlight>
                          <a:latin typeface="Courier New"/>
                          <a:ea typeface="Courier New"/>
                          <a:cs typeface="Courier New"/>
                          <a:sym typeface="Courier New"/>
                        </a:rPr>
                        <a:t>var num = 100; Num.toString(); // returns '100'</a:t>
                      </a:r>
                      <a:endParaRPr sz="900">
                        <a:solidFill>
                          <a:srgbClr val="E83E8C"/>
                        </a:solidFill>
                        <a:highlight>
                          <a:srgbClr val="FFFFFF"/>
                        </a:highlight>
                        <a:latin typeface="Courier New"/>
                        <a:ea typeface="Courier New"/>
                        <a:cs typeface="Courier New"/>
                        <a:sym typeface="Courier New"/>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595550">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valueOf()</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Returns the value of Number object.</a:t>
                      </a:r>
                      <a:endParaRPr sz="1050">
                        <a:solidFill>
                          <a:srgbClr val="414141"/>
                        </a:solidFill>
                        <a:highlight>
                          <a:srgbClr val="FFFFFF"/>
                        </a:highlight>
                        <a:latin typeface="Verdana"/>
                        <a:ea typeface="Verdana"/>
                        <a:cs typeface="Verdana"/>
                        <a:sym typeface="Verdana"/>
                      </a:endParaRPr>
                    </a:p>
                    <a:p>
                      <a:pPr indent="0" lvl="0" marL="0" rtl="0" algn="just">
                        <a:lnSpc>
                          <a:spcPct val="115000"/>
                        </a:lnSpc>
                        <a:spcBef>
                          <a:spcPts val="0"/>
                        </a:spcBef>
                        <a:spcAft>
                          <a:spcPts val="0"/>
                        </a:spcAft>
                        <a:buNone/>
                      </a:pPr>
                      <a:r>
                        <a:t/>
                      </a:r>
                      <a:endParaRPr sz="1050">
                        <a:solidFill>
                          <a:srgbClr val="414141"/>
                        </a:solidFill>
                        <a:highlight>
                          <a:srgbClr val="FFFFFF"/>
                        </a:highlight>
                        <a:latin typeface="Verdana"/>
                        <a:ea typeface="Verdana"/>
                        <a:cs typeface="Verdana"/>
                        <a:sym typeface="Verdana"/>
                      </a:endParaRPr>
                    </a:p>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Example: </a:t>
                      </a:r>
                      <a:r>
                        <a:rPr lang="en-US" sz="900">
                          <a:solidFill>
                            <a:srgbClr val="E83E8C"/>
                          </a:solidFill>
                          <a:highlight>
                            <a:srgbClr val="FFFFFF"/>
                          </a:highlight>
                          <a:latin typeface="Courier New"/>
                          <a:ea typeface="Courier New"/>
                          <a:cs typeface="Courier New"/>
                          <a:sym typeface="Courier New"/>
                        </a:rPr>
                        <a:t>var num = new Number(100); Num.valueOf(); // returns '100'</a:t>
                      </a:r>
                      <a:endParaRPr sz="900">
                        <a:solidFill>
                          <a:srgbClr val="E83E8C"/>
                        </a:solidFill>
                        <a:highlight>
                          <a:srgbClr val="FFFFFF"/>
                        </a:highlight>
                        <a:latin typeface="Courier New"/>
                        <a:ea typeface="Courier New"/>
                        <a:cs typeface="Courier New"/>
                        <a:sym typeface="Courier New"/>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graphicFrame>
        <p:nvGraphicFramePr>
          <p:cNvPr id="164" name="Google Shape;164;p23"/>
          <p:cNvGraphicFramePr/>
          <p:nvPr/>
        </p:nvGraphicFramePr>
        <p:xfrm>
          <a:off x="152400" y="152400"/>
          <a:ext cx="3000000" cy="3000000"/>
        </p:xfrm>
        <a:graphic>
          <a:graphicData uri="http://schemas.openxmlformats.org/drawingml/2006/table">
            <a:tbl>
              <a:tblPr>
                <a:solidFill>
                  <a:srgbClr val="FFFFFF"/>
                </a:solidFill>
                <a:tableStyleId>{70F3E47B-B301-4812-9850-601CCF357973}</a:tableStyleId>
              </a:tblPr>
              <a:tblGrid>
                <a:gridCol w="2051600"/>
                <a:gridCol w="9988000"/>
              </a:tblGrid>
              <a:tr h="359275">
                <a:tc>
                  <a:txBody>
                    <a:bodyPr/>
                    <a:lstStyle/>
                    <a:p>
                      <a:pPr indent="0" lvl="0" marL="0" rtl="0" algn="ctr">
                        <a:lnSpc>
                          <a:spcPct val="115000"/>
                        </a:lnSpc>
                        <a:spcBef>
                          <a:spcPts val="0"/>
                        </a:spcBef>
                        <a:spcAft>
                          <a:spcPts val="0"/>
                        </a:spcAft>
                        <a:buNone/>
                      </a:pPr>
                      <a:r>
                        <a:rPr lang="en-US" sz="1200">
                          <a:highlight>
                            <a:srgbClr val="FFFFFF"/>
                          </a:highlight>
                          <a:latin typeface="Verdana"/>
                          <a:ea typeface="Verdana"/>
                          <a:cs typeface="Verdana"/>
                          <a:sym typeface="Verdana"/>
                        </a:rPr>
                        <a:t>Array </a:t>
                      </a:r>
                      <a:r>
                        <a:rPr lang="en-US" sz="1200">
                          <a:highlight>
                            <a:srgbClr val="FFFFFF"/>
                          </a:highlight>
                          <a:latin typeface="Verdana"/>
                          <a:ea typeface="Verdana"/>
                          <a:cs typeface="Verdana"/>
                          <a:sym typeface="Verdana"/>
                        </a:rPr>
                        <a:t>Methods</a:t>
                      </a:r>
                      <a:endParaRPr sz="1200">
                        <a:highlight>
                          <a:srgbClr val="FFFFFF"/>
                        </a:highlight>
                        <a:latin typeface="Verdana"/>
                        <a:ea typeface="Verdana"/>
                        <a:cs typeface="Verdana"/>
                        <a:sym typeface="Verdana"/>
                      </a:endParaRPr>
                    </a:p>
                  </a:txBody>
                  <a:tcPr marT="91425" marB="91425" marR="91425" marL="9142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19050">
                      <a:solidFill>
                        <a:srgbClr val="DEE2E6"/>
                      </a:solidFill>
                      <a:prstDash val="solid"/>
                      <a:round/>
                      <a:headEnd len="sm" w="sm" type="none"/>
                      <a:tailEnd len="sm" w="sm" type="none"/>
                    </a:lnB>
                    <a:solidFill>
                      <a:srgbClr val="63A9E0"/>
                    </a:solidFill>
                  </a:tcPr>
                </a:tc>
                <a:tc>
                  <a:txBody>
                    <a:bodyPr/>
                    <a:lstStyle/>
                    <a:p>
                      <a:pPr indent="0" lvl="0" marL="0" rtl="0" algn="ctr">
                        <a:lnSpc>
                          <a:spcPct val="115000"/>
                        </a:lnSpc>
                        <a:spcBef>
                          <a:spcPts val="0"/>
                        </a:spcBef>
                        <a:spcAft>
                          <a:spcPts val="0"/>
                        </a:spcAft>
                        <a:buNone/>
                      </a:pPr>
                      <a:r>
                        <a:rPr lang="en-US" sz="1200">
                          <a:highlight>
                            <a:srgbClr val="FFFFFF"/>
                          </a:highlight>
                          <a:latin typeface="Verdana"/>
                          <a:ea typeface="Verdana"/>
                          <a:cs typeface="Verdana"/>
                          <a:sym typeface="Verdana"/>
                        </a:rPr>
                        <a:t>Description</a:t>
                      </a:r>
                      <a:endParaRPr sz="1200">
                        <a:highlight>
                          <a:srgbClr val="FFFFFF"/>
                        </a:highlight>
                        <a:latin typeface="Verdana"/>
                        <a:ea typeface="Verdana"/>
                        <a:cs typeface="Verdana"/>
                        <a:sym typeface="Verdana"/>
                      </a:endParaRPr>
                    </a:p>
                  </a:txBody>
                  <a:tcPr marT="91425" marB="91425" marR="91425" marL="9142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19050">
                      <a:solidFill>
                        <a:srgbClr val="DEE2E6"/>
                      </a:solidFill>
                      <a:prstDash val="solid"/>
                      <a:round/>
                      <a:headEnd len="sm" w="sm" type="none"/>
                      <a:tailEnd len="sm" w="sm" type="none"/>
                    </a:lnB>
                    <a:solidFill>
                      <a:srgbClr val="63A9E0"/>
                    </a:solidFill>
                  </a:tcPr>
                </a:tc>
              </a:tr>
              <a:tr h="333100">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concat()</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19050">
                      <a:solidFill>
                        <a:srgbClr val="DEE2E6"/>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Returns new array by combining values of an array that is specified as parameter with existing array values.</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19050">
                      <a:solidFill>
                        <a:srgbClr val="DEE2E6"/>
                      </a:solidFill>
                      <a:prstDash val="solid"/>
                      <a:round/>
                      <a:headEnd len="sm" w="sm" type="none"/>
                      <a:tailEnd len="sm" w="sm" type="none"/>
                    </a:lnT>
                    <a:lnB cap="flat" cmpd="sng" w="9525">
                      <a:solidFill>
                        <a:srgbClr val="DFDFDF"/>
                      </a:solidFill>
                      <a:prstDash val="solid"/>
                      <a:round/>
                      <a:headEnd len="sm" w="sm" type="none"/>
                      <a:tailEnd len="sm" w="sm" type="none"/>
                    </a:lnB>
                  </a:tcPr>
                </a:tc>
              </a:tr>
              <a:tr h="498800">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every()</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Returns true or false if every element in the specified array satisfies a condition specified in the callback function. Returns false even if single element does not satisfy the condition.</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33100">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filter()</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Returns a new array with all the elements that satisfy a condition specified in the callback function.</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33100">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forEach()</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Executes a callback function for each elements of an array.</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33100">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indexOf()</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Returns the index of the first occurrence of the specified element in the array, or -1 if it is not found.</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33100">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join()</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Returns string of all the elements separated by the specified separator</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33100">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lastIndexOf()</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Returns the index of the last occurrence of the specified element in the array, or -1 if it is not found.</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33100">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map()</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Creates a new array with the results of calling a provided function on every element in this array.</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33100">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pop()</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Removes the last element from an array and returns that element.</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33100">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push()</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Adds one or more elements at the end of an array and returns the new length of the array.</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33100">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reduce()</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Pass two elements simultaneously in the callback function (till it reaches the last element) and returns a single value.</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33100">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reduceRight()</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Pass two elements simultaneously in the callback function from right-to-left (till it reaches the last element) and returns a single value.</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33100">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reverse()</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Reverses the elements of an array. Element at last index will be first and element at 0 index will be last.</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33100">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shift()</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Removes the first element from an array and returns that element.</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33100">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slice()</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Returns a new array with specified start to end elements.</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33100">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some()</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Returns true if at least one element in this array satisfies the condition in the callback function.</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33100">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sort()</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Sorts the elements of an array.</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33100">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splice()</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Adds and/or removes elements from an array.</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33100">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toString()</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Returns a string representing the array and its elements.</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33100">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unshift()</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050">
                          <a:solidFill>
                            <a:srgbClr val="414141"/>
                          </a:solidFill>
                          <a:highlight>
                            <a:srgbClr val="FFFFFF"/>
                          </a:highlight>
                          <a:latin typeface="Verdana"/>
                          <a:ea typeface="Verdana"/>
                          <a:cs typeface="Verdana"/>
                          <a:sym typeface="Verdana"/>
                        </a:rPr>
                        <a:t>Adds one or more elements to the front of an array and returns the new length of the array.</a:t>
                      </a:r>
                      <a:endParaRPr sz="10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txBox="1"/>
          <p:nvPr/>
        </p:nvSpPr>
        <p:spPr>
          <a:xfrm>
            <a:off x="0" y="0"/>
            <a:ext cx="12192000" cy="63921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2400"/>
              </a:spcBef>
              <a:spcAft>
                <a:spcPts val="0"/>
              </a:spcAft>
              <a:buNone/>
            </a:pPr>
            <a:r>
              <a:rPr lang="en-US" sz="2550">
                <a:solidFill>
                  <a:srgbClr val="181717"/>
                </a:solidFill>
                <a:highlight>
                  <a:srgbClr val="FFFFFF"/>
                </a:highlight>
                <a:latin typeface="Roboto"/>
                <a:ea typeface="Roboto"/>
                <a:cs typeface="Roboto"/>
                <a:sym typeface="Roboto"/>
              </a:rPr>
              <a:t>Scope in JavaScript</a:t>
            </a:r>
            <a:endParaRPr sz="2550">
              <a:solidFill>
                <a:srgbClr val="181717"/>
              </a:solidFill>
              <a:highlight>
                <a:srgbClr val="FFFFFF"/>
              </a:highlight>
              <a:latin typeface="Roboto"/>
              <a:ea typeface="Roboto"/>
              <a:cs typeface="Roboto"/>
              <a:sym typeface="Roboto"/>
            </a:endParaRPr>
          </a:p>
          <a:p>
            <a:pPr indent="0" lvl="0" marL="0" rtl="0" algn="just">
              <a:lnSpc>
                <a:spcPct val="115000"/>
              </a:lnSpc>
              <a:spcBef>
                <a:spcPts val="1800"/>
              </a:spcBef>
              <a:spcAft>
                <a:spcPts val="0"/>
              </a:spcAft>
              <a:buNone/>
            </a:pPr>
            <a:r>
              <a:rPr lang="en-US" sz="1300">
                <a:solidFill>
                  <a:srgbClr val="181717"/>
                </a:solidFill>
                <a:highlight>
                  <a:srgbClr val="FFFFFF"/>
                </a:highlight>
                <a:latin typeface="Verdana"/>
                <a:ea typeface="Verdana"/>
                <a:cs typeface="Verdana"/>
                <a:sym typeface="Verdana"/>
              </a:rPr>
              <a:t>Scope in JavaScript defines accessibility of variables, objects and functions.</a:t>
            </a:r>
            <a:endParaRPr sz="1300">
              <a:solidFill>
                <a:srgbClr val="181717"/>
              </a:solidFill>
              <a:highlight>
                <a:srgbClr val="FFFFFF"/>
              </a:highlight>
              <a:latin typeface="Verdana"/>
              <a:ea typeface="Verdana"/>
              <a:cs typeface="Verdana"/>
              <a:sym typeface="Verdana"/>
            </a:endParaRPr>
          </a:p>
          <a:p>
            <a:pPr indent="0" lvl="0" marL="0" rtl="0" algn="just">
              <a:lnSpc>
                <a:spcPct val="115000"/>
              </a:lnSpc>
              <a:spcBef>
                <a:spcPts val="1800"/>
              </a:spcBef>
              <a:spcAft>
                <a:spcPts val="0"/>
              </a:spcAft>
              <a:buNone/>
            </a:pPr>
            <a:r>
              <a:rPr lang="en-US" sz="1300">
                <a:solidFill>
                  <a:srgbClr val="181717"/>
                </a:solidFill>
                <a:highlight>
                  <a:srgbClr val="FFFFFF"/>
                </a:highlight>
                <a:latin typeface="Verdana"/>
                <a:ea typeface="Verdana"/>
                <a:cs typeface="Verdana"/>
                <a:sym typeface="Verdana"/>
              </a:rPr>
              <a:t>There are two types of scope in JavaScript.</a:t>
            </a:r>
            <a:endParaRPr sz="1300">
              <a:solidFill>
                <a:srgbClr val="181717"/>
              </a:solidFill>
              <a:highlight>
                <a:srgbClr val="FFFFFF"/>
              </a:highlight>
              <a:latin typeface="Verdana"/>
              <a:ea typeface="Verdana"/>
              <a:cs typeface="Verdana"/>
              <a:sym typeface="Verdana"/>
            </a:endParaRPr>
          </a:p>
          <a:p>
            <a:pPr indent="-304800" lvl="0" marL="457200" rtl="0" algn="l">
              <a:lnSpc>
                <a:spcPct val="115000"/>
              </a:lnSpc>
              <a:spcBef>
                <a:spcPts val="1800"/>
              </a:spcBef>
              <a:spcAft>
                <a:spcPts val="0"/>
              </a:spcAft>
              <a:buClr>
                <a:srgbClr val="181717"/>
              </a:buClr>
              <a:buSzPts val="1200"/>
              <a:buFont typeface="Verdana"/>
              <a:buAutoNum type="arabicPeriod"/>
            </a:pPr>
            <a:r>
              <a:rPr lang="en-US" sz="1200">
                <a:solidFill>
                  <a:srgbClr val="181717"/>
                </a:solidFill>
                <a:highlight>
                  <a:srgbClr val="FFFFFF"/>
                </a:highlight>
                <a:latin typeface="Verdana"/>
                <a:ea typeface="Verdana"/>
                <a:cs typeface="Verdana"/>
                <a:sym typeface="Verdana"/>
              </a:rPr>
              <a:t>Global scope</a:t>
            </a:r>
            <a:endParaRPr sz="1200">
              <a:solidFill>
                <a:srgbClr val="181717"/>
              </a:solidFill>
              <a:highlight>
                <a:srgbClr val="FFFFFF"/>
              </a:highlight>
              <a:latin typeface="Verdana"/>
              <a:ea typeface="Verdana"/>
              <a:cs typeface="Verdana"/>
              <a:sym typeface="Verdana"/>
            </a:endParaRPr>
          </a:p>
          <a:p>
            <a:pPr indent="-304800" lvl="0" marL="457200" rtl="0" algn="l">
              <a:lnSpc>
                <a:spcPct val="115000"/>
              </a:lnSpc>
              <a:spcBef>
                <a:spcPts val="0"/>
              </a:spcBef>
              <a:spcAft>
                <a:spcPts val="0"/>
              </a:spcAft>
              <a:buClr>
                <a:srgbClr val="181717"/>
              </a:buClr>
              <a:buSzPts val="1200"/>
              <a:buFont typeface="Verdana"/>
              <a:buAutoNum type="arabicPeriod"/>
            </a:pPr>
            <a:r>
              <a:rPr lang="en-US" sz="1200">
                <a:solidFill>
                  <a:srgbClr val="181717"/>
                </a:solidFill>
                <a:highlight>
                  <a:srgbClr val="FFFFFF"/>
                </a:highlight>
                <a:latin typeface="Verdana"/>
                <a:ea typeface="Verdana"/>
                <a:cs typeface="Verdana"/>
                <a:sym typeface="Verdana"/>
              </a:rPr>
              <a:t>Local scope</a:t>
            </a:r>
            <a:endParaRPr sz="1200">
              <a:solidFill>
                <a:srgbClr val="181717"/>
              </a:solidFill>
              <a:highlight>
                <a:srgbClr val="FFFFFF"/>
              </a:highlight>
              <a:latin typeface="Verdana"/>
              <a:ea typeface="Verdana"/>
              <a:cs typeface="Verdana"/>
              <a:sym typeface="Verdana"/>
            </a:endParaRPr>
          </a:p>
          <a:p>
            <a:pPr indent="0" lvl="0" marL="0" rtl="0" algn="just">
              <a:lnSpc>
                <a:spcPct val="120000"/>
              </a:lnSpc>
              <a:spcBef>
                <a:spcPts val="1800"/>
              </a:spcBef>
              <a:spcAft>
                <a:spcPts val="0"/>
              </a:spcAft>
              <a:buNone/>
            </a:pPr>
            <a:r>
              <a:rPr lang="en-US" sz="2100">
                <a:solidFill>
                  <a:srgbClr val="181717"/>
                </a:solidFill>
                <a:highlight>
                  <a:srgbClr val="FFFFFF"/>
                </a:highlight>
                <a:latin typeface="Roboto"/>
                <a:ea typeface="Roboto"/>
                <a:cs typeface="Roboto"/>
                <a:sym typeface="Roboto"/>
              </a:rPr>
              <a:t>Global Scope</a:t>
            </a:r>
            <a:endParaRPr sz="2100">
              <a:solidFill>
                <a:srgbClr val="181717"/>
              </a:solidFill>
              <a:highlight>
                <a:srgbClr val="FFFFFF"/>
              </a:highlight>
              <a:latin typeface="Roboto"/>
              <a:ea typeface="Roboto"/>
              <a:cs typeface="Roboto"/>
              <a:sym typeface="Roboto"/>
            </a:endParaRPr>
          </a:p>
          <a:p>
            <a:pPr indent="0" lvl="0" marL="0" rtl="0" algn="just">
              <a:lnSpc>
                <a:spcPct val="115000"/>
              </a:lnSpc>
              <a:spcBef>
                <a:spcPts val="1800"/>
              </a:spcBef>
              <a:spcAft>
                <a:spcPts val="0"/>
              </a:spcAft>
              <a:buNone/>
            </a:pPr>
            <a:r>
              <a:rPr lang="en-US" sz="1300">
                <a:solidFill>
                  <a:srgbClr val="181717"/>
                </a:solidFill>
                <a:highlight>
                  <a:srgbClr val="FFFFFF"/>
                </a:highlight>
                <a:latin typeface="Verdana"/>
                <a:ea typeface="Verdana"/>
                <a:cs typeface="Verdana"/>
                <a:sym typeface="Verdana"/>
              </a:rPr>
              <a:t>Variables declared outside of any function become global variables. Global variables can be accessed and modified from any function.</a:t>
            </a:r>
            <a:endParaRPr sz="1300">
              <a:solidFill>
                <a:srgbClr val="181717"/>
              </a:solidFill>
              <a:highlight>
                <a:srgbClr val="FFFFFF"/>
              </a:highlight>
              <a:latin typeface="Verdana"/>
              <a:ea typeface="Verdana"/>
              <a:cs typeface="Verdana"/>
              <a:sym typeface="Verdana"/>
            </a:endParaRPr>
          </a:p>
          <a:p>
            <a:pPr indent="0" lvl="0" marL="0" rtl="0" algn="just">
              <a:lnSpc>
                <a:spcPct val="120000"/>
              </a:lnSpc>
              <a:spcBef>
                <a:spcPts val="1800"/>
              </a:spcBef>
              <a:spcAft>
                <a:spcPts val="0"/>
              </a:spcAft>
              <a:buNone/>
            </a:pPr>
            <a:r>
              <a:rPr lang="en-US" sz="2100">
                <a:solidFill>
                  <a:srgbClr val="181717"/>
                </a:solidFill>
                <a:highlight>
                  <a:srgbClr val="FFFFFF"/>
                </a:highlight>
                <a:latin typeface="Roboto"/>
                <a:ea typeface="Roboto"/>
                <a:cs typeface="Roboto"/>
                <a:sym typeface="Roboto"/>
              </a:rPr>
              <a:t>Local Scope</a:t>
            </a:r>
            <a:endParaRPr sz="2100">
              <a:solidFill>
                <a:srgbClr val="181717"/>
              </a:solidFill>
              <a:highlight>
                <a:srgbClr val="FFFFFF"/>
              </a:highlight>
              <a:latin typeface="Roboto"/>
              <a:ea typeface="Roboto"/>
              <a:cs typeface="Roboto"/>
              <a:sym typeface="Roboto"/>
            </a:endParaRPr>
          </a:p>
          <a:p>
            <a:pPr indent="0" lvl="0" marL="0" rtl="0" algn="just">
              <a:lnSpc>
                <a:spcPct val="115000"/>
              </a:lnSpc>
              <a:spcBef>
                <a:spcPts val="1800"/>
              </a:spcBef>
              <a:spcAft>
                <a:spcPts val="0"/>
              </a:spcAft>
              <a:buNone/>
            </a:pPr>
            <a:r>
              <a:rPr lang="en-US" sz="1300">
                <a:solidFill>
                  <a:srgbClr val="181717"/>
                </a:solidFill>
                <a:highlight>
                  <a:srgbClr val="FFFFFF"/>
                </a:highlight>
                <a:latin typeface="Verdana"/>
                <a:ea typeface="Verdana"/>
                <a:cs typeface="Verdana"/>
                <a:sym typeface="Verdana"/>
              </a:rPr>
              <a:t>Variables declared inside any function with var keyword are called local variables. Local variables cannot be accessed or modified outside the function declaration.</a:t>
            </a:r>
            <a:endParaRPr sz="1300">
              <a:solidFill>
                <a:srgbClr val="181717"/>
              </a:solidFill>
              <a:highlight>
                <a:srgbClr val="FFFFFF"/>
              </a:highlight>
              <a:latin typeface="Verdana"/>
              <a:ea typeface="Verdana"/>
              <a:cs typeface="Verdana"/>
              <a:sym typeface="Verdana"/>
            </a:endParaRPr>
          </a:p>
          <a:p>
            <a:pPr indent="0" lvl="0" marL="50800" rtl="0" algn="just">
              <a:lnSpc>
                <a:spcPct val="115000"/>
              </a:lnSpc>
              <a:spcBef>
                <a:spcPts val="1800"/>
              </a:spcBef>
              <a:spcAft>
                <a:spcPts val="0"/>
              </a:spcAft>
              <a:buNone/>
            </a:pPr>
            <a:r>
              <a:rPr lang="en-US" sz="1650">
                <a:solidFill>
                  <a:srgbClr val="2C4758"/>
                </a:solidFill>
                <a:latin typeface="Verdana"/>
                <a:ea typeface="Verdana"/>
                <a:cs typeface="Verdana"/>
                <a:sym typeface="Verdana"/>
              </a:rPr>
              <a:t>Example: Scope</a:t>
            </a:r>
            <a:endParaRPr sz="1650">
              <a:solidFill>
                <a:srgbClr val="2C4758"/>
              </a:solidFill>
              <a:latin typeface="Verdana"/>
              <a:ea typeface="Verdana"/>
              <a:cs typeface="Verdana"/>
              <a:sym typeface="Verdana"/>
            </a:endParaRPr>
          </a:p>
          <a:p>
            <a:pPr indent="0" lvl="0" marL="50800" rtl="0" algn="just">
              <a:lnSpc>
                <a:spcPct val="115000"/>
              </a:lnSpc>
              <a:spcBef>
                <a:spcPts val="0"/>
              </a:spcBef>
              <a:spcAft>
                <a:spcPts val="0"/>
              </a:spcAft>
              <a:buNone/>
            </a:pPr>
            <a:r>
              <a:rPr lang="en-US" sz="1500">
                <a:solidFill>
                  <a:srgbClr val="0000FF"/>
                </a:solidFill>
                <a:highlight>
                  <a:srgbClr val="FFFFFF"/>
                </a:highlight>
                <a:latin typeface="Courier New"/>
                <a:ea typeface="Courier New"/>
                <a:cs typeface="Courier New"/>
                <a:sym typeface="Courier New"/>
              </a:rPr>
              <a:t>var</a:t>
            </a:r>
            <a:r>
              <a:rPr lang="en-US" sz="1500">
                <a:solidFill>
                  <a:schemeClr val="dk1"/>
                </a:solidFill>
                <a:highlight>
                  <a:srgbClr val="FFFFFF"/>
                </a:highlight>
                <a:latin typeface="Courier New"/>
                <a:ea typeface="Courier New"/>
                <a:cs typeface="Courier New"/>
                <a:sym typeface="Courier New"/>
              </a:rPr>
              <a:t> userName = </a:t>
            </a:r>
            <a:r>
              <a:rPr lang="en-US" sz="1500">
                <a:solidFill>
                  <a:srgbClr val="0000FF"/>
                </a:solidFill>
                <a:highlight>
                  <a:srgbClr val="FFFFFF"/>
                </a:highlight>
                <a:latin typeface="Courier New"/>
                <a:ea typeface="Courier New"/>
                <a:cs typeface="Courier New"/>
                <a:sym typeface="Courier New"/>
              </a:rPr>
              <a:t>"Bill"</a:t>
            </a:r>
            <a:r>
              <a:rPr lang="en-US" sz="1500">
                <a:solidFill>
                  <a:schemeClr val="dk1"/>
                </a:solidFill>
                <a:highlight>
                  <a:srgbClr val="FFFFFF"/>
                </a:highlight>
                <a:latin typeface="Courier New"/>
                <a:ea typeface="Courier New"/>
                <a:cs typeface="Courier New"/>
                <a:sym typeface="Courier New"/>
              </a:rPr>
              <a:t>; </a:t>
            </a:r>
            <a:endParaRPr sz="1500">
              <a:solidFill>
                <a:schemeClr val="dk1"/>
              </a:solidFill>
              <a:highlight>
                <a:srgbClr val="FFFFFF"/>
              </a:highlight>
              <a:latin typeface="Courier New"/>
              <a:ea typeface="Courier New"/>
              <a:cs typeface="Courier New"/>
              <a:sym typeface="Courier New"/>
            </a:endParaRPr>
          </a:p>
          <a:p>
            <a:pPr indent="0" lvl="0" marL="50800" rtl="0" algn="just">
              <a:lnSpc>
                <a:spcPct val="115000"/>
              </a:lnSpc>
              <a:spcBef>
                <a:spcPts val="0"/>
              </a:spcBef>
              <a:spcAft>
                <a:spcPts val="0"/>
              </a:spcAft>
              <a:buNone/>
            </a:pPr>
            <a:r>
              <a:rPr lang="en-US" sz="1500">
                <a:solidFill>
                  <a:srgbClr val="0000FF"/>
                </a:solidFill>
                <a:highlight>
                  <a:srgbClr val="FFFFFF"/>
                </a:highlight>
                <a:latin typeface="Courier New"/>
                <a:ea typeface="Courier New"/>
                <a:cs typeface="Courier New"/>
                <a:sym typeface="Courier New"/>
              </a:rPr>
              <a:t>function</a:t>
            </a:r>
            <a:r>
              <a:rPr lang="en-US" sz="1500">
                <a:solidFill>
                  <a:schemeClr val="dk1"/>
                </a:solidFill>
                <a:highlight>
                  <a:srgbClr val="FFFFFF"/>
                </a:highlight>
                <a:latin typeface="Courier New"/>
                <a:ea typeface="Courier New"/>
                <a:cs typeface="Courier New"/>
                <a:sym typeface="Courier New"/>
              </a:rPr>
              <a:t> ShowUserName() { </a:t>
            </a:r>
            <a:r>
              <a:rPr lang="en-US" sz="1500">
                <a:solidFill>
                  <a:srgbClr val="0000FF"/>
                </a:solidFill>
                <a:highlight>
                  <a:srgbClr val="FFFFFF"/>
                </a:highlight>
                <a:latin typeface="Courier New"/>
                <a:ea typeface="Courier New"/>
                <a:cs typeface="Courier New"/>
                <a:sym typeface="Courier New"/>
              </a:rPr>
              <a:t>var</a:t>
            </a:r>
            <a:r>
              <a:rPr lang="en-US" sz="1500">
                <a:solidFill>
                  <a:schemeClr val="dk1"/>
                </a:solidFill>
                <a:highlight>
                  <a:srgbClr val="FFFFFF"/>
                </a:highlight>
                <a:latin typeface="Courier New"/>
                <a:ea typeface="Courier New"/>
                <a:cs typeface="Courier New"/>
                <a:sym typeface="Courier New"/>
              </a:rPr>
              <a:t> userName = </a:t>
            </a:r>
            <a:r>
              <a:rPr lang="en-US" sz="1500">
                <a:solidFill>
                  <a:srgbClr val="0000FF"/>
                </a:solidFill>
                <a:highlight>
                  <a:srgbClr val="FFFFFF"/>
                </a:highlight>
                <a:latin typeface="Courier New"/>
                <a:ea typeface="Courier New"/>
                <a:cs typeface="Courier New"/>
                <a:sym typeface="Courier New"/>
              </a:rPr>
              <a:t>"Steve"</a:t>
            </a:r>
            <a:r>
              <a:rPr lang="en-US" sz="1500">
                <a:solidFill>
                  <a:schemeClr val="dk1"/>
                </a:solidFill>
                <a:highlight>
                  <a:srgbClr val="FFFFFF"/>
                </a:highlight>
                <a:latin typeface="Courier New"/>
                <a:ea typeface="Courier New"/>
                <a:cs typeface="Courier New"/>
                <a:sym typeface="Courier New"/>
              </a:rPr>
              <a:t>; alert(userName); </a:t>
            </a:r>
            <a:r>
              <a:rPr lang="en-US" sz="1500">
                <a:solidFill>
                  <a:srgbClr val="008000"/>
                </a:solidFill>
                <a:highlight>
                  <a:srgbClr val="FFFFFF"/>
                </a:highlight>
                <a:latin typeface="Courier New"/>
                <a:ea typeface="Courier New"/>
                <a:cs typeface="Courier New"/>
                <a:sym typeface="Courier New"/>
              </a:rPr>
              <a:t>// "Steve"</a:t>
            </a:r>
            <a:r>
              <a:rPr lang="en-US" sz="1500">
                <a:solidFill>
                  <a:schemeClr val="dk1"/>
                </a:solidFill>
                <a:highlight>
                  <a:srgbClr val="FFFFFF"/>
                </a:highlight>
                <a:latin typeface="Courier New"/>
                <a:ea typeface="Courier New"/>
                <a:cs typeface="Courier New"/>
                <a:sym typeface="Courier New"/>
              </a:rPr>
              <a:t> } </a:t>
            </a:r>
            <a:endParaRPr sz="1500">
              <a:solidFill>
                <a:schemeClr val="dk1"/>
              </a:solidFill>
              <a:highlight>
                <a:srgbClr val="FFFFFF"/>
              </a:highlight>
              <a:latin typeface="Courier New"/>
              <a:ea typeface="Courier New"/>
              <a:cs typeface="Courier New"/>
              <a:sym typeface="Courier New"/>
            </a:endParaRPr>
          </a:p>
          <a:p>
            <a:pPr indent="0" lvl="0" marL="50800" rtl="0" algn="just">
              <a:lnSpc>
                <a:spcPct val="115000"/>
              </a:lnSpc>
              <a:spcBef>
                <a:spcPts val="0"/>
              </a:spcBef>
              <a:spcAft>
                <a:spcPts val="0"/>
              </a:spcAft>
              <a:buNone/>
            </a:pPr>
            <a:r>
              <a:rPr lang="en-US" sz="1500">
                <a:solidFill>
                  <a:schemeClr val="dk1"/>
                </a:solidFill>
                <a:highlight>
                  <a:srgbClr val="FFFFFF"/>
                </a:highlight>
                <a:latin typeface="Courier New"/>
                <a:ea typeface="Courier New"/>
                <a:cs typeface="Courier New"/>
                <a:sym typeface="Courier New"/>
              </a:rPr>
              <a:t>ShowUserName(); </a:t>
            </a:r>
            <a:endParaRPr sz="1500">
              <a:solidFill>
                <a:schemeClr val="dk1"/>
              </a:solidFill>
              <a:highlight>
                <a:srgbClr val="FFFFFF"/>
              </a:highlight>
              <a:latin typeface="Courier New"/>
              <a:ea typeface="Courier New"/>
              <a:cs typeface="Courier New"/>
              <a:sym typeface="Courier New"/>
            </a:endParaRPr>
          </a:p>
          <a:p>
            <a:pPr indent="0" lvl="0" marL="50800" rtl="0" algn="just">
              <a:lnSpc>
                <a:spcPct val="115000"/>
              </a:lnSpc>
              <a:spcBef>
                <a:spcPts val="0"/>
              </a:spcBef>
              <a:spcAft>
                <a:spcPts val="0"/>
              </a:spcAft>
              <a:buNone/>
            </a:pPr>
            <a:r>
              <a:rPr lang="en-US" sz="1500">
                <a:solidFill>
                  <a:schemeClr val="dk1"/>
                </a:solidFill>
                <a:highlight>
                  <a:srgbClr val="FFFFFF"/>
                </a:highlight>
                <a:latin typeface="Courier New"/>
                <a:ea typeface="Courier New"/>
                <a:cs typeface="Courier New"/>
                <a:sym typeface="Courier New"/>
              </a:rPr>
              <a:t>alert(userName); </a:t>
            </a:r>
            <a:r>
              <a:rPr lang="en-US" sz="1500">
                <a:solidFill>
                  <a:srgbClr val="008000"/>
                </a:solidFill>
                <a:highlight>
                  <a:srgbClr val="FFFFFF"/>
                </a:highlight>
                <a:latin typeface="Courier New"/>
                <a:ea typeface="Courier New"/>
                <a:cs typeface="Courier New"/>
                <a:sym typeface="Courier New"/>
              </a:rPr>
              <a:t>// Bill</a:t>
            </a:r>
            <a:endParaRPr sz="1500">
              <a:solidFill>
                <a:srgbClr val="008000"/>
              </a:solidFill>
              <a:highlight>
                <a:srgbClr val="FFFFFF"/>
              </a:highlight>
              <a:latin typeface="Courier New"/>
              <a:ea typeface="Courier New"/>
              <a:cs typeface="Courier New"/>
              <a:sym typeface="Courier New"/>
            </a:endParaRPr>
          </a:p>
          <a:p>
            <a:pPr indent="0" lvl="0" marL="50800" rtl="0" algn="just">
              <a:lnSpc>
                <a:spcPct val="115000"/>
              </a:lnSpc>
              <a:spcBef>
                <a:spcPts val="0"/>
              </a:spcBef>
              <a:spcAft>
                <a:spcPts val="0"/>
              </a:spcAft>
              <a:buNone/>
            </a:pPr>
            <a:r>
              <a:t/>
            </a:r>
            <a:endParaRPr sz="1350">
              <a:solidFill>
                <a:srgbClr val="2C4758"/>
              </a:solidFill>
              <a:highlight>
                <a:srgbClr val="D8E5EE"/>
              </a:highlight>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5"/>
          <p:cNvSpPr txBox="1"/>
          <p:nvPr/>
        </p:nvSpPr>
        <p:spPr>
          <a:xfrm>
            <a:off x="0" y="0"/>
            <a:ext cx="12113400" cy="62988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2400"/>
              </a:spcBef>
              <a:spcAft>
                <a:spcPts val="0"/>
              </a:spcAft>
              <a:buNone/>
            </a:pPr>
            <a:r>
              <a:rPr lang="en-US" sz="2550">
                <a:solidFill>
                  <a:srgbClr val="181717"/>
                </a:solidFill>
                <a:highlight>
                  <a:srgbClr val="FFFFFF"/>
                </a:highlight>
                <a:latin typeface="Roboto"/>
                <a:ea typeface="Roboto"/>
                <a:cs typeface="Roboto"/>
                <a:sym typeface="Roboto"/>
              </a:rPr>
              <a:t>JavaScript strict mode</a:t>
            </a:r>
            <a:endParaRPr sz="2550">
              <a:solidFill>
                <a:srgbClr val="181717"/>
              </a:solidFill>
              <a:highlight>
                <a:srgbClr val="FFFFFF"/>
              </a:highlight>
              <a:latin typeface="Roboto"/>
              <a:ea typeface="Roboto"/>
              <a:cs typeface="Roboto"/>
              <a:sym typeface="Roboto"/>
            </a:endParaRPr>
          </a:p>
          <a:p>
            <a:pPr indent="0" lvl="0" marL="0" rtl="0" algn="just">
              <a:lnSpc>
                <a:spcPct val="115000"/>
              </a:lnSpc>
              <a:spcBef>
                <a:spcPts val="1800"/>
              </a:spcBef>
              <a:spcAft>
                <a:spcPts val="0"/>
              </a:spcAft>
              <a:buNone/>
            </a:pPr>
            <a:r>
              <a:rPr lang="en-US" sz="2300">
                <a:solidFill>
                  <a:srgbClr val="181717"/>
                </a:solidFill>
                <a:highlight>
                  <a:srgbClr val="FFFFFF"/>
                </a:highlight>
                <a:latin typeface="Verdana"/>
                <a:ea typeface="Verdana"/>
                <a:cs typeface="Verdana"/>
                <a:sym typeface="Verdana"/>
              </a:rPr>
              <a:t>JavaScript is a loosely typed (dynamic) scripting language. If you have worked with server side languages like Java or C#, you must be familiar with the strictness of the language. For example, you expect the compiler to give an error if you have used a variable before defining it.</a:t>
            </a:r>
            <a:endParaRPr sz="2300">
              <a:solidFill>
                <a:srgbClr val="181717"/>
              </a:solidFill>
              <a:highlight>
                <a:srgbClr val="FFFFFF"/>
              </a:highlight>
              <a:latin typeface="Verdana"/>
              <a:ea typeface="Verdana"/>
              <a:cs typeface="Verdana"/>
              <a:sym typeface="Verdana"/>
            </a:endParaRPr>
          </a:p>
          <a:p>
            <a:pPr indent="0" lvl="0" marL="0" rtl="0" algn="just">
              <a:lnSpc>
                <a:spcPct val="115000"/>
              </a:lnSpc>
              <a:spcBef>
                <a:spcPts val="1800"/>
              </a:spcBef>
              <a:spcAft>
                <a:spcPts val="0"/>
              </a:spcAft>
              <a:buNone/>
            </a:pPr>
            <a:r>
              <a:rPr lang="en-US" sz="2300">
                <a:solidFill>
                  <a:srgbClr val="181717"/>
                </a:solidFill>
                <a:highlight>
                  <a:srgbClr val="FFFFFF"/>
                </a:highlight>
                <a:latin typeface="Verdana"/>
                <a:ea typeface="Verdana"/>
                <a:cs typeface="Verdana"/>
                <a:sym typeface="Verdana"/>
              </a:rPr>
              <a:t>JavaScript allows strictness of code using "use strict" with ECMAScript 5 or later. Write "use strict" at the top of JavaScript code or in a function.</a:t>
            </a:r>
            <a:endParaRPr sz="2300">
              <a:solidFill>
                <a:srgbClr val="181717"/>
              </a:solidFill>
              <a:highlight>
                <a:srgbClr val="FFFFFF"/>
              </a:highlight>
              <a:latin typeface="Verdana"/>
              <a:ea typeface="Verdana"/>
              <a:cs typeface="Verdana"/>
              <a:sym typeface="Verdana"/>
            </a:endParaRPr>
          </a:p>
          <a:p>
            <a:pPr indent="0" lvl="0" marL="50800" rtl="0" algn="just">
              <a:lnSpc>
                <a:spcPct val="115000"/>
              </a:lnSpc>
              <a:spcBef>
                <a:spcPts val="1800"/>
              </a:spcBef>
              <a:spcAft>
                <a:spcPts val="0"/>
              </a:spcAft>
              <a:buNone/>
            </a:pPr>
            <a:r>
              <a:rPr lang="en-US" sz="2350">
                <a:solidFill>
                  <a:srgbClr val="2C4758"/>
                </a:solidFill>
                <a:highlight>
                  <a:srgbClr val="D8E5EE"/>
                </a:highlight>
                <a:latin typeface="Verdana"/>
                <a:ea typeface="Verdana"/>
                <a:cs typeface="Verdana"/>
                <a:sym typeface="Verdana"/>
              </a:rPr>
              <a:t>Example:</a:t>
            </a:r>
            <a:endParaRPr sz="2350">
              <a:solidFill>
                <a:srgbClr val="2C4758"/>
              </a:solidFill>
              <a:highlight>
                <a:srgbClr val="D8E5EE"/>
              </a:highlight>
              <a:latin typeface="Verdana"/>
              <a:ea typeface="Verdana"/>
              <a:cs typeface="Verdana"/>
              <a:sym typeface="Verdana"/>
            </a:endParaRPr>
          </a:p>
          <a:p>
            <a:pPr indent="0" lvl="0" marL="50800" rtl="0" algn="just">
              <a:lnSpc>
                <a:spcPct val="115000"/>
              </a:lnSpc>
              <a:spcBef>
                <a:spcPts val="0"/>
              </a:spcBef>
              <a:spcAft>
                <a:spcPts val="0"/>
              </a:spcAft>
              <a:buNone/>
            </a:pPr>
            <a:r>
              <a:rPr lang="en-US" sz="2200">
                <a:solidFill>
                  <a:srgbClr val="A31515"/>
                </a:solidFill>
                <a:highlight>
                  <a:srgbClr val="FFFFFF"/>
                </a:highlight>
                <a:latin typeface="Courier New"/>
                <a:ea typeface="Courier New"/>
                <a:cs typeface="Courier New"/>
                <a:sym typeface="Courier New"/>
              </a:rPr>
              <a:t>"use strict"</a:t>
            </a:r>
            <a:r>
              <a:rPr lang="en-US" sz="2200">
                <a:solidFill>
                  <a:schemeClr val="dk1"/>
                </a:solidFill>
                <a:highlight>
                  <a:srgbClr val="FFFFFF"/>
                </a:highlight>
                <a:latin typeface="Courier New"/>
                <a:ea typeface="Courier New"/>
                <a:cs typeface="Courier New"/>
                <a:sym typeface="Courier New"/>
              </a:rPr>
              <a:t>; </a:t>
            </a:r>
            <a:r>
              <a:rPr lang="en-US" sz="2200">
                <a:solidFill>
                  <a:srgbClr val="0000FF"/>
                </a:solidFill>
                <a:highlight>
                  <a:srgbClr val="FFFFFF"/>
                </a:highlight>
                <a:latin typeface="Courier New"/>
                <a:ea typeface="Courier New"/>
                <a:cs typeface="Courier New"/>
                <a:sym typeface="Courier New"/>
              </a:rPr>
              <a:t>var</a:t>
            </a:r>
            <a:r>
              <a:rPr lang="en-US" sz="2200">
                <a:solidFill>
                  <a:schemeClr val="dk1"/>
                </a:solidFill>
                <a:highlight>
                  <a:srgbClr val="FFFFFF"/>
                </a:highlight>
                <a:latin typeface="Courier New"/>
                <a:ea typeface="Courier New"/>
                <a:cs typeface="Courier New"/>
                <a:sym typeface="Courier New"/>
              </a:rPr>
              <a:t> x = 1; </a:t>
            </a:r>
            <a:r>
              <a:rPr lang="en-US" sz="2200">
                <a:solidFill>
                  <a:srgbClr val="008000"/>
                </a:solidFill>
                <a:highlight>
                  <a:srgbClr val="FFFFFF"/>
                </a:highlight>
                <a:latin typeface="Courier New"/>
                <a:ea typeface="Courier New"/>
                <a:cs typeface="Courier New"/>
                <a:sym typeface="Courier New"/>
              </a:rPr>
              <a:t>// valid in strict mode</a:t>
            </a:r>
            <a:r>
              <a:rPr lang="en-US" sz="2200">
                <a:solidFill>
                  <a:schemeClr val="dk1"/>
                </a:solidFill>
                <a:highlight>
                  <a:srgbClr val="FFFFFF"/>
                </a:highlight>
                <a:latin typeface="Courier New"/>
                <a:ea typeface="Courier New"/>
                <a:cs typeface="Courier New"/>
                <a:sym typeface="Courier New"/>
              </a:rPr>
              <a:t> </a:t>
            </a:r>
            <a:endParaRPr sz="2200">
              <a:solidFill>
                <a:schemeClr val="dk1"/>
              </a:solidFill>
              <a:highlight>
                <a:srgbClr val="FFFFFF"/>
              </a:highlight>
              <a:latin typeface="Courier New"/>
              <a:ea typeface="Courier New"/>
              <a:cs typeface="Courier New"/>
              <a:sym typeface="Courier New"/>
            </a:endParaRPr>
          </a:p>
          <a:p>
            <a:pPr indent="0" lvl="0" marL="50800" rtl="0" algn="just">
              <a:lnSpc>
                <a:spcPct val="115000"/>
              </a:lnSpc>
              <a:spcBef>
                <a:spcPts val="0"/>
              </a:spcBef>
              <a:spcAft>
                <a:spcPts val="0"/>
              </a:spcAft>
              <a:buNone/>
            </a:pPr>
            <a:r>
              <a:rPr lang="en-US" sz="2200">
                <a:solidFill>
                  <a:schemeClr val="dk1"/>
                </a:solidFill>
                <a:highlight>
                  <a:srgbClr val="FFFFFF"/>
                </a:highlight>
                <a:latin typeface="Courier New"/>
                <a:ea typeface="Courier New"/>
                <a:cs typeface="Courier New"/>
                <a:sym typeface="Courier New"/>
              </a:rPr>
              <a:t>y = 1; </a:t>
            </a:r>
            <a:r>
              <a:rPr lang="en-US" sz="2200">
                <a:solidFill>
                  <a:srgbClr val="008000"/>
                </a:solidFill>
                <a:highlight>
                  <a:srgbClr val="FFFFFF"/>
                </a:highlight>
                <a:latin typeface="Courier New"/>
                <a:ea typeface="Courier New"/>
                <a:cs typeface="Courier New"/>
                <a:sym typeface="Courier New"/>
              </a:rPr>
              <a:t>// invalid in strict mode</a:t>
            </a:r>
            <a:endParaRPr sz="2200">
              <a:solidFill>
                <a:srgbClr val="008000"/>
              </a:solidFill>
              <a:highlight>
                <a:srgbClr val="FFFFFF"/>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6"/>
          <p:cNvSpPr txBox="1"/>
          <p:nvPr/>
        </p:nvSpPr>
        <p:spPr>
          <a:xfrm>
            <a:off x="0" y="0"/>
            <a:ext cx="12192000" cy="40440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2400"/>
              </a:spcBef>
              <a:spcAft>
                <a:spcPts val="0"/>
              </a:spcAft>
              <a:buNone/>
            </a:pPr>
            <a:r>
              <a:rPr lang="en-US" sz="2550">
                <a:solidFill>
                  <a:srgbClr val="181717"/>
                </a:solidFill>
                <a:highlight>
                  <a:srgbClr val="FFFFFF"/>
                </a:highlight>
                <a:latin typeface="Roboto"/>
                <a:ea typeface="Roboto"/>
                <a:cs typeface="Roboto"/>
                <a:sym typeface="Roboto"/>
              </a:rPr>
              <a:t>JavaScript Hoisting</a:t>
            </a:r>
            <a:endParaRPr sz="2550">
              <a:solidFill>
                <a:srgbClr val="181717"/>
              </a:solidFill>
              <a:highlight>
                <a:srgbClr val="FFFFFF"/>
              </a:highlight>
              <a:latin typeface="Roboto"/>
              <a:ea typeface="Roboto"/>
              <a:cs typeface="Roboto"/>
              <a:sym typeface="Roboto"/>
            </a:endParaRPr>
          </a:p>
          <a:p>
            <a:pPr indent="0" lvl="0" marL="0" rtl="0" algn="just">
              <a:lnSpc>
                <a:spcPct val="115000"/>
              </a:lnSpc>
              <a:spcBef>
                <a:spcPts val="1800"/>
              </a:spcBef>
              <a:spcAft>
                <a:spcPts val="0"/>
              </a:spcAft>
              <a:buNone/>
            </a:pPr>
            <a:r>
              <a:rPr lang="en-US" sz="1900">
                <a:solidFill>
                  <a:srgbClr val="181717"/>
                </a:solidFill>
                <a:highlight>
                  <a:srgbClr val="FFFFFF"/>
                </a:highlight>
                <a:latin typeface="Verdana"/>
                <a:ea typeface="Verdana"/>
                <a:cs typeface="Verdana"/>
                <a:sym typeface="Verdana"/>
              </a:rPr>
              <a:t>Hoisting is a concept in JavaScript, not a feature. In other scripting or server side languages, variables or functions must be declared before using it.</a:t>
            </a:r>
            <a:endParaRPr sz="1900">
              <a:solidFill>
                <a:srgbClr val="181717"/>
              </a:solidFill>
              <a:highlight>
                <a:srgbClr val="FFFFFF"/>
              </a:highlight>
              <a:latin typeface="Verdana"/>
              <a:ea typeface="Verdana"/>
              <a:cs typeface="Verdana"/>
              <a:sym typeface="Verdana"/>
            </a:endParaRPr>
          </a:p>
          <a:p>
            <a:pPr indent="0" lvl="0" marL="0" rtl="0" algn="just">
              <a:lnSpc>
                <a:spcPct val="115000"/>
              </a:lnSpc>
              <a:spcBef>
                <a:spcPts val="1800"/>
              </a:spcBef>
              <a:spcAft>
                <a:spcPts val="0"/>
              </a:spcAft>
              <a:buNone/>
            </a:pPr>
            <a:r>
              <a:rPr lang="en-US" sz="1900">
                <a:solidFill>
                  <a:srgbClr val="181717"/>
                </a:solidFill>
                <a:highlight>
                  <a:srgbClr val="FFFFFF"/>
                </a:highlight>
                <a:latin typeface="Verdana"/>
                <a:ea typeface="Verdana"/>
                <a:cs typeface="Verdana"/>
                <a:sym typeface="Verdana"/>
              </a:rPr>
              <a:t>In JavaScript, variable and function names can be used before declaring it. The JavaScript compiler moves all the declarations of variables and functions at the top so that there will not be any error. This is called hoisting.</a:t>
            </a:r>
            <a:endParaRPr sz="1900">
              <a:solidFill>
                <a:srgbClr val="181717"/>
              </a:solidFill>
              <a:highlight>
                <a:srgbClr val="FFFFFF"/>
              </a:highlight>
              <a:latin typeface="Verdana"/>
              <a:ea typeface="Verdana"/>
              <a:cs typeface="Verdana"/>
              <a:sym typeface="Verdana"/>
            </a:endParaRPr>
          </a:p>
          <a:p>
            <a:pPr indent="0" lvl="0" marL="50800" rtl="0" algn="just">
              <a:lnSpc>
                <a:spcPct val="115000"/>
              </a:lnSpc>
              <a:spcBef>
                <a:spcPts val="1800"/>
              </a:spcBef>
              <a:spcAft>
                <a:spcPts val="0"/>
              </a:spcAft>
              <a:buNone/>
            </a:pPr>
            <a:r>
              <a:rPr lang="en-US" sz="1950">
                <a:solidFill>
                  <a:srgbClr val="2C4758"/>
                </a:solidFill>
                <a:highlight>
                  <a:srgbClr val="D8E5EE"/>
                </a:highlight>
                <a:latin typeface="Verdana"/>
                <a:ea typeface="Verdana"/>
                <a:cs typeface="Verdana"/>
                <a:sym typeface="Verdana"/>
              </a:rPr>
              <a:t>Example: Hoisting</a:t>
            </a:r>
            <a:endParaRPr sz="1950">
              <a:solidFill>
                <a:srgbClr val="2C4758"/>
              </a:solidFill>
              <a:highlight>
                <a:srgbClr val="D8E5EE"/>
              </a:highlight>
              <a:latin typeface="Verdana"/>
              <a:ea typeface="Verdana"/>
              <a:cs typeface="Verdana"/>
              <a:sym typeface="Verdana"/>
            </a:endParaRPr>
          </a:p>
          <a:p>
            <a:pPr indent="0" lvl="0" marL="50800" rtl="0" algn="just">
              <a:lnSpc>
                <a:spcPct val="115000"/>
              </a:lnSpc>
              <a:spcBef>
                <a:spcPts val="0"/>
              </a:spcBef>
              <a:spcAft>
                <a:spcPts val="0"/>
              </a:spcAft>
              <a:buNone/>
            </a:pPr>
            <a:r>
              <a:rPr lang="en-US" sz="1800">
                <a:solidFill>
                  <a:schemeClr val="dk1"/>
                </a:solidFill>
                <a:highlight>
                  <a:srgbClr val="FFFFFF"/>
                </a:highlight>
                <a:latin typeface="Courier New"/>
                <a:ea typeface="Courier New"/>
                <a:cs typeface="Courier New"/>
                <a:sym typeface="Courier New"/>
              </a:rPr>
              <a:t>x = 1; alert(</a:t>
            </a:r>
            <a:r>
              <a:rPr lang="en-US" sz="1800">
                <a:solidFill>
                  <a:srgbClr val="A31515"/>
                </a:solidFill>
                <a:highlight>
                  <a:srgbClr val="FFFFFF"/>
                </a:highlight>
                <a:latin typeface="Courier New"/>
                <a:ea typeface="Courier New"/>
                <a:cs typeface="Courier New"/>
                <a:sym typeface="Courier New"/>
              </a:rPr>
              <a:t>'x = '</a:t>
            </a:r>
            <a:r>
              <a:rPr lang="en-US" sz="1800">
                <a:solidFill>
                  <a:schemeClr val="dk1"/>
                </a:solidFill>
                <a:highlight>
                  <a:srgbClr val="FFFFFF"/>
                </a:highlight>
                <a:latin typeface="Courier New"/>
                <a:ea typeface="Courier New"/>
                <a:cs typeface="Courier New"/>
                <a:sym typeface="Courier New"/>
              </a:rPr>
              <a:t> + x); </a:t>
            </a:r>
            <a:r>
              <a:rPr lang="en-US" sz="1800">
                <a:solidFill>
                  <a:srgbClr val="008000"/>
                </a:solidFill>
                <a:highlight>
                  <a:srgbClr val="FFFFFF"/>
                </a:highlight>
                <a:latin typeface="Courier New"/>
                <a:ea typeface="Courier New"/>
                <a:cs typeface="Courier New"/>
                <a:sym typeface="Courier New"/>
              </a:rPr>
              <a:t>// display x = 1</a:t>
            </a:r>
            <a:r>
              <a:rPr lang="en-US" sz="1800">
                <a:solidFill>
                  <a:schemeClr val="dk1"/>
                </a:solidFill>
                <a:highlight>
                  <a:srgbClr val="FFFFFF"/>
                </a:highlight>
                <a:latin typeface="Courier New"/>
                <a:ea typeface="Courier New"/>
                <a:cs typeface="Courier New"/>
                <a:sym typeface="Courier New"/>
              </a:rPr>
              <a:t> </a:t>
            </a:r>
            <a:r>
              <a:rPr lang="en-US" sz="1800">
                <a:solidFill>
                  <a:srgbClr val="0000FF"/>
                </a:solidFill>
                <a:highlight>
                  <a:srgbClr val="FFFFFF"/>
                </a:highlight>
                <a:latin typeface="Courier New"/>
                <a:ea typeface="Courier New"/>
                <a:cs typeface="Courier New"/>
                <a:sym typeface="Courier New"/>
              </a:rPr>
              <a:t>var</a:t>
            </a:r>
            <a:r>
              <a:rPr lang="en-US" sz="1800">
                <a:solidFill>
                  <a:schemeClr val="dk1"/>
                </a:solidFill>
                <a:highlight>
                  <a:srgbClr val="FFFFFF"/>
                </a:highlight>
                <a:latin typeface="Courier New"/>
                <a:ea typeface="Courier New"/>
                <a:cs typeface="Courier New"/>
                <a:sym typeface="Courier New"/>
              </a:rPr>
              <a:t> x;</a:t>
            </a:r>
            <a:endParaRPr sz="1800">
              <a:solidFill>
                <a:schemeClr val="dk1"/>
              </a:solidFill>
              <a:highlight>
                <a:srgbClr val="FFFFFF"/>
              </a:highlight>
              <a:latin typeface="Courier New"/>
              <a:ea typeface="Courier New"/>
              <a:cs typeface="Courier New"/>
              <a:sym typeface="Courier New"/>
            </a:endParaRPr>
          </a:p>
        </p:txBody>
      </p:sp>
      <p:sp>
        <p:nvSpPr>
          <p:cNvPr id="180" name="Google Shape;180;p26"/>
          <p:cNvSpPr txBox="1"/>
          <p:nvPr/>
        </p:nvSpPr>
        <p:spPr>
          <a:xfrm>
            <a:off x="0" y="3727175"/>
            <a:ext cx="12192000" cy="2179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800"/>
              </a:spcBef>
              <a:spcAft>
                <a:spcPts val="0"/>
              </a:spcAft>
              <a:buNone/>
            </a:pPr>
            <a:r>
              <a:rPr lang="en-US" sz="1900">
                <a:solidFill>
                  <a:srgbClr val="181717"/>
                </a:solidFill>
                <a:highlight>
                  <a:srgbClr val="FFFFFF"/>
                </a:highlight>
                <a:latin typeface="Verdana"/>
                <a:ea typeface="Verdana"/>
                <a:cs typeface="Verdana"/>
                <a:sym typeface="Verdana"/>
              </a:rPr>
              <a:t>Hoisting is only possible with declaration but not the initialization. JavaScript will not move variables that are declared and initialized in a single line.</a:t>
            </a:r>
            <a:endParaRPr sz="1900">
              <a:solidFill>
                <a:srgbClr val="181717"/>
              </a:solidFill>
              <a:highlight>
                <a:srgbClr val="FFFFFF"/>
              </a:highlight>
              <a:latin typeface="Verdana"/>
              <a:ea typeface="Verdana"/>
              <a:cs typeface="Verdana"/>
              <a:sym typeface="Verdana"/>
            </a:endParaRPr>
          </a:p>
          <a:p>
            <a:pPr indent="0" lvl="0" marL="50800" rtl="0" algn="just">
              <a:lnSpc>
                <a:spcPct val="115000"/>
              </a:lnSpc>
              <a:spcBef>
                <a:spcPts val="1800"/>
              </a:spcBef>
              <a:spcAft>
                <a:spcPts val="0"/>
              </a:spcAft>
              <a:buNone/>
            </a:pPr>
            <a:r>
              <a:rPr lang="en-US" sz="1950">
                <a:solidFill>
                  <a:srgbClr val="2C4758"/>
                </a:solidFill>
                <a:highlight>
                  <a:srgbClr val="D8E5EE"/>
                </a:highlight>
                <a:latin typeface="Verdana"/>
                <a:ea typeface="Verdana"/>
                <a:cs typeface="Verdana"/>
                <a:sym typeface="Verdana"/>
              </a:rPr>
              <a:t>Example: Hoisting not applicable for initialized variables</a:t>
            </a:r>
            <a:endParaRPr sz="1950">
              <a:solidFill>
                <a:srgbClr val="2C4758"/>
              </a:solidFill>
              <a:highlight>
                <a:srgbClr val="D8E5EE"/>
              </a:highlight>
              <a:latin typeface="Verdana"/>
              <a:ea typeface="Verdana"/>
              <a:cs typeface="Verdana"/>
              <a:sym typeface="Verdana"/>
            </a:endParaRPr>
          </a:p>
          <a:p>
            <a:pPr indent="0" lvl="0" marL="50800" rtl="0" algn="just">
              <a:lnSpc>
                <a:spcPct val="115000"/>
              </a:lnSpc>
              <a:spcBef>
                <a:spcPts val="0"/>
              </a:spcBef>
              <a:spcAft>
                <a:spcPts val="0"/>
              </a:spcAft>
              <a:buNone/>
            </a:pPr>
            <a:r>
              <a:rPr lang="en-US" sz="1800">
                <a:solidFill>
                  <a:schemeClr val="dk1"/>
                </a:solidFill>
                <a:highlight>
                  <a:srgbClr val="FFFFFF"/>
                </a:highlight>
                <a:latin typeface="Courier New"/>
                <a:ea typeface="Courier New"/>
                <a:cs typeface="Courier New"/>
                <a:sym typeface="Courier New"/>
              </a:rPr>
              <a:t>alert(</a:t>
            </a:r>
            <a:r>
              <a:rPr lang="en-US" sz="1800">
                <a:solidFill>
                  <a:srgbClr val="A31515"/>
                </a:solidFill>
                <a:highlight>
                  <a:srgbClr val="FFFFFF"/>
                </a:highlight>
                <a:latin typeface="Courier New"/>
                <a:ea typeface="Courier New"/>
                <a:cs typeface="Courier New"/>
                <a:sym typeface="Courier New"/>
              </a:rPr>
              <a:t>'x = '</a:t>
            </a:r>
            <a:r>
              <a:rPr lang="en-US" sz="1800">
                <a:solidFill>
                  <a:schemeClr val="dk1"/>
                </a:solidFill>
                <a:highlight>
                  <a:srgbClr val="FFFFFF"/>
                </a:highlight>
                <a:latin typeface="Courier New"/>
                <a:ea typeface="Courier New"/>
                <a:cs typeface="Courier New"/>
                <a:sym typeface="Courier New"/>
              </a:rPr>
              <a:t> + x); </a:t>
            </a:r>
            <a:r>
              <a:rPr lang="en-US" sz="1800">
                <a:solidFill>
                  <a:srgbClr val="008000"/>
                </a:solidFill>
                <a:highlight>
                  <a:srgbClr val="FFFFFF"/>
                </a:highlight>
                <a:latin typeface="Courier New"/>
                <a:ea typeface="Courier New"/>
                <a:cs typeface="Courier New"/>
                <a:sym typeface="Courier New"/>
              </a:rPr>
              <a:t>// display x = undefined</a:t>
            </a:r>
            <a:r>
              <a:rPr lang="en-US" sz="1800">
                <a:solidFill>
                  <a:schemeClr val="dk1"/>
                </a:solidFill>
                <a:highlight>
                  <a:srgbClr val="FFFFFF"/>
                </a:highlight>
                <a:latin typeface="Courier New"/>
                <a:ea typeface="Courier New"/>
                <a:cs typeface="Courier New"/>
                <a:sym typeface="Courier New"/>
              </a:rPr>
              <a:t> </a:t>
            </a:r>
            <a:r>
              <a:rPr lang="en-US" sz="1800">
                <a:solidFill>
                  <a:srgbClr val="0000FF"/>
                </a:solidFill>
                <a:highlight>
                  <a:srgbClr val="FFFFFF"/>
                </a:highlight>
                <a:latin typeface="Courier New"/>
                <a:ea typeface="Courier New"/>
                <a:cs typeface="Courier New"/>
                <a:sym typeface="Courier New"/>
              </a:rPr>
              <a:t>var</a:t>
            </a:r>
            <a:r>
              <a:rPr lang="en-US" sz="1800">
                <a:solidFill>
                  <a:schemeClr val="dk1"/>
                </a:solidFill>
                <a:highlight>
                  <a:srgbClr val="FFFFFF"/>
                </a:highlight>
                <a:latin typeface="Courier New"/>
                <a:ea typeface="Courier New"/>
                <a:cs typeface="Courier New"/>
                <a:sym typeface="Courier New"/>
              </a:rPr>
              <a:t> x = 1;</a:t>
            </a:r>
            <a:endParaRPr sz="18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Introduction to Typescript</a:t>
            </a:r>
            <a:endParaRPr/>
          </a:p>
        </p:txBody>
      </p:sp>
      <p:sp>
        <p:nvSpPr>
          <p:cNvPr id="186" name="Google Shape;186;p27"/>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368300" lvl="0" marL="355600" marR="5080" rtl="0" algn="l">
              <a:lnSpc>
                <a:spcPct val="100000"/>
              </a:lnSpc>
              <a:spcBef>
                <a:spcPts val="0"/>
              </a:spcBef>
              <a:spcAft>
                <a:spcPts val="0"/>
              </a:spcAft>
              <a:buClr>
                <a:srgbClr val="93B6D2"/>
              </a:buClr>
              <a:buSzPts val="2200"/>
              <a:buFont typeface="Arial"/>
              <a:buChar char="•"/>
            </a:pPr>
            <a:r>
              <a:rPr lang="en-US" sz="2200">
                <a:solidFill>
                  <a:schemeClr val="dk1"/>
                </a:solidFill>
                <a:latin typeface="Arial"/>
                <a:ea typeface="Arial"/>
                <a:cs typeface="Arial"/>
                <a:sym typeface="Arial"/>
              </a:rPr>
              <a:t>JavaScript is not originally designed for large complex applications (mostly a scripting language, with  functional programming constructs), lacks structuring mechanisms like Class, Module, Interface.</a:t>
            </a:r>
            <a:endParaRPr sz="2200">
              <a:solidFill>
                <a:schemeClr val="dk1"/>
              </a:solidFill>
              <a:latin typeface="Arial"/>
              <a:ea typeface="Arial"/>
              <a:cs typeface="Arial"/>
              <a:sym typeface="Arial"/>
            </a:endParaRPr>
          </a:p>
          <a:p>
            <a:pPr indent="-368300" lvl="0" marL="355600" rtl="0" algn="l">
              <a:lnSpc>
                <a:spcPct val="100000"/>
              </a:lnSpc>
              <a:spcBef>
                <a:spcPts val="430"/>
              </a:spcBef>
              <a:spcAft>
                <a:spcPts val="0"/>
              </a:spcAft>
              <a:buClr>
                <a:srgbClr val="93B6D2"/>
              </a:buClr>
              <a:buSzPts val="2200"/>
              <a:buFont typeface="Arial"/>
              <a:buChar char="•"/>
            </a:pPr>
            <a:r>
              <a:rPr lang="en-US" sz="2200">
                <a:solidFill>
                  <a:schemeClr val="dk1"/>
                </a:solidFill>
                <a:latin typeface="Arial"/>
                <a:ea typeface="Arial"/>
                <a:cs typeface="Arial"/>
                <a:sym typeface="Arial"/>
              </a:rPr>
              <a:t>Typescript is a typed superset of JavaScript that compiles to plain JavaScript.</a:t>
            </a:r>
            <a:endParaRPr sz="2200">
              <a:solidFill>
                <a:schemeClr val="dk1"/>
              </a:solidFill>
              <a:latin typeface="Arial"/>
              <a:ea typeface="Arial"/>
              <a:cs typeface="Arial"/>
              <a:sym typeface="Arial"/>
            </a:endParaRPr>
          </a:p>
          <a:p>
            <a:pPr indent="-368300" lvl="0" marL="355600" rtl="0" algn="l">
              <a:lnSpc>
                <a:spcPct val="100000"/>
              </a:lnSpc>
              <a:spcBef>
                <a:spcPts val="434"/>
              </a:spcBef>
              <a:spcAft>
                <a:spcPts val="0"/>
              </a:spcAft>
              <a:buClr>
                <a:srgbClr val="93B6D2"/>
              </a:buClr>
              <a:buSzPts val="2200"/>
              <a:buFont typeface="Arial"/>
              <a:buChar char="•"/>
            </a:pPr>
            <a:r>
              <a:rPr lang="en-US" sz="2200">
                <a:solidFill>
                  <a:schemeClr val="dk1"/>
                </a:solidFill>
                <a:latin typeface="Arial"/>
                <a:ea typeface="Arial"/>
                <a:cs typeface="Arial"/>
                <a:sym typeface="Arial"/>
              </a:rPr>
              <a:t>Adds additional features like Static Type (optional), Class, Module etc. to JavaScript</a:t>
            </a:r>
            <a:endParaRPr sz="2200">
              <a:solidFill>
                <a:schemeClr val="dk1"/>
              </a:solidFill>
              <a:latin typeface="Arial"/>
              <a:ea typeface="Arial"/>
              <a:cs typeface="Arial"/>
              <a:sym typeface="Arial"/>
            </a:endParaRPr>
          </a:p>
          <a:p>
            <a:pPr indent="-368300" lvl="0" marL="355600" rtl="0" algn="l">
              <a:lnSpc>
                <a:spcPct val="100000"/>
              </a:lnSpc>
              <a:spcBef>
                <a:spcPts val="434"/>
              </a:spcBef>
              <a:spcAft>
                <a:spcPts val="0"/>
              </a:spcAft>
              <a:buClr>
                <a:srgbClr val="93B6D2"/>
              </a:buClr>
              <a:buSzPts val="2200"/>
              <a:buFont typeface="Arial"/>
              <a:buChar char="•"/>
            </a:pPr>
            <a:r>
              <a:rPr lang="en-US" sz="2200">
                <a:solidFill>
                  <a:schemeClr val="dk1"/>
                </a:solidFill>
                <a:latin typeface="Arial"/>
                <a:ea typeface="Arial"/>
                <a:cs typeface="Arial"/>
                <a:sym typeface="Arial"/>
              </a:rPr>
              <a:t>Microsoft technology.</a:t>
            </a:r>
            <a:endParaRPr sz="2200">
              <a:solidFill>
                <a:schemeClr val="dk1"/>
              </a:solidFill>
              <a:latin typeface="Arial"/>
              <a:ea typeface="Arial"/>
              <a:cs typeface="Arial"/>
              <a:sym typeface="Arial"/>
            </a:endParaRPr>
          </a:p>
          <a:p>
            <a:pPr indent="-368300" lvl="0" marL="355600" rtl="0" algn="l">
              <a:lnSpc>
                <a:spcPct val="100000"/>
              </a:lnSpc>
              <a:spcBef>
                <a:spcPts val="430"/>
              </a:spcBef>
              <a:spcAft>
                <a:spcPts val="0"/>
              </a:spcAft>
              <a:buClr>
                <a:srgbClr val="93B6D2"/>
              </a:buClr>
              <a:buSzPts val="2200"/>
              <a:buFont typeface="Arial"/>
              <a:buChar char="•"/>
            </a:pPr>
            <a:r>
              <a:rPr lang="en-US" sz="2200">
                <a:solidFill>
                  <a:schemeClr val="dk1"/>
                </a:solidFill>
                <a:latin typeface="Arial"/>
                <a:ea typeface="Arial"/>
                <a:cs typeface="Arial"/>
                <a:sym typeface="Arial"/>
              </a:rPr>
              <a:t>Open Source.</a:t>
            </a:r>
            <a:endParaRPr sz="2200">
              <a:solidFill>
                <a:schemeClr val="dk1"/>
              </a:solidFill>
              <a:latin typeface="Arial"/>
              <a:ea typeface="Arial"/>
              <a:cs typeface="Arial"/>
              <a:sym typeface="Arial"/>
            </a:endParaRPr>
          </a:p>
          <a:p>
            <a:pPr indent="0" lvl="0" marL="457200" rtl="0" algn="l">
              <a:lnSpc>
                <a:spcPct val="100000"/>
              </a:lnSpc>
              <a:spcBef>
                <a:spcPts val="43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1097275" y="286601"/>
            <a:ext cx="10058400" cy="827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Type Annotation</a:t>
            </a:r>
            <a:endParaRPr/>
          </a:p>
        </p:txBody>
      </p:sp>
      <p:sp>
        <p:nvSpPr>
          <p:cNvPr id="192" name="Google Shape;192;p28"/>
          <p:cNvSpPr txBox="1"/>
          <p:nvPr>
            <p:ph idx="1" type="body"/>
          </p:nvPr>
        </p:nvSpPr>
        <p:spPr>
          <a:xfrm>
            <a:off x="1097275" y="1690475"/>
            <a:ext cx="10601700" cy="4178700"/>
          </a:xfrm>
          <a:prstGeom prst="rect">
            <a:avLst/>
          </a:prstGeom>
        </p:spPr>
        <p:txBody>
          <a:bodyPr anchorCtr="0" anchor="t" bIns="45700" lIns="0" spcFirstLastPara="1" rIns="0" wrap="square" tIns="45700">
            <a:noAutofit/>
          </a:bodyPr>
          <a:lstStyle/>
          <a:p>
            <a:pPr indent="-342900" lvl="0" marL="355600" rtl="0" algn="l">
              <a:lnSpc>
                <a:spcPct val="100000"/>
              </a:lnSpc>
              <a:spcBef>
                <a:spcPts val="0"/>
              </a:spcBef>
              <a:spcAft>
                <a:spcPts val="0"/>
              </a:spcAft>
              <a:buClr>
                <a:srgbClr val="93B6D2"/>
              </a:buClr>
              <a:buSzPts val="1800"/>
              <a:buFont typeface="Arial"/>
              <a:buChar char="•"/>
            </a:pPr>
            <a:r>
              <a:rPr lang="en-US" sz="1800">
                <a:solidFill>
                  <a:schemeClr val="dk1"/>
                </a:solidFill>
                <a:latin typeface="Arial"/>
                <a:ea typeface="Arial"/>
                <a:cs typeface="Arial"/>
                <a:sym typeface="Arial"/>
              </a:rPr>
              <a:t>Any</a:t>
            </a:r>
            <a:endParaRPr sz="1800">
              <a:solidFill>
                <a:schemeClr val="dk1"/>
              </a:solidFill>
              <a:latin typeface="Arial"/>
              <a:ea typeface="Arial"/>
              <a:cs typeface="Arial"/>
              <a:sym typeface="Arial"/>
            </a:endParaRPr>
          </a:p>
          <a:p>
            <a:pPr indent="-342900" lvl="1" marL="812165" rtl="0" algn="l">
              <a:lnSpc>
                <a:spcPct val="100000"/>
              </a:lnSpc>
              <a:spcBef>
                <a:spcPts val="434"/>
              </a:spcBef>
              <a:spcAft>
                <a:spcPts val="0"/>
              </a:spcAft>
              <a:buClr>
                <a:srgbClr val="DD8046"/>
              </a:buClr>
              <a:buSzPts val="1800"/>
              <a:buFont typeface="Arial"/>
              <a:buChar char="•"/>
            </a:pPr>
            <a:r>
              <a:rPr lang="en-US">
                <a:solidFill>
                  <a:schemeClr val="dk1"/>
                </a:solidFill>
                <a:latin typeface="Arial"/>
                <a:ea typeface="Arial"/>
                <a:cs typeface="Arial"/>
                <a:sym typeface="Arial"/>
              </a:rPr>
              <a:t>Any Type is a super set of all types</a:t>
            </a:r>
            <a:endParaRPr>
              <a:solidFill>
                <a:schemeClr val="dk1"/>
              </a:solidFill>
              <a:latin typeface="Arial"/>
              <a:ea typeface="Arial"/>
              <a:cs typeface="Arial"/>
              <a:sym typeface="Arial"/>
            </a:endParaRPr>
          </a:p>
          <a:p>
            <a:pPr indent="-344169" lvl="2" marL="1270000" rtl="0" algn="l">
              <a:lnSpc>
                <a:spcPct val="100000"/>
              </a:lnSpc>
              <a:spcBef>
                <a:spcPts val="430"/>
              </a:spcBef>
              <a:spcAft>
                <a:spcPts val="0"/>
              </a:spcAft>
              <a:buClr>
                <a:srgbClr val="A4AB81"/>
              </a:buClr>
              <a:buSzPts val="1800"/>
              <a:buFont typeface="Arial"/>
              <a:buChar char="•"/>
            </a:pPr>
            <a:r>
              <a:rPr lang="en-US" sz="1800">
                <a:solidFill>
                  <a:schemeClr val="dk1"/>
                </a:solidFill>
                <a:latin typeface="Arial"/>
                <a:ea typeface="Arial"/>
                <a:cs typeface="Arial"/>
                <a:sym typeface="Arial"/>
              </a:rPr>
              <a:t>var x : any;</a:t>
            </a:r>
            <a:endParaRPr sz="1800">
              <a:solidFill>
                <a:schemeClr val="dk1"/>
              </a:solidFill>
              <a:latin typeface="Arial"/>
              <a:ea typeface="Arial"/>
              <a:cs typeface="Arial"/>
              <a:sym typeface="Arial"/>
            </a:endParaRPr>
          </a:p>
          <a:p>
            <a:pPr indent="-344169" lvl="2" marL="1270000" rtl="0" algn="l">
              <a:lnSpc>
                <a:spcPct val="100000"/>
              </a:lnSpc>
              <a:spcBef>
                <a:spcPts val="434"/>
              </a:spcBef>
              <a:spcAft>
                <a:spcPts val="0"/>
              </a:spcAft>
              <a:buClr>
                <a:srgbClr val="A4AB81"/>
              </a:buClr>
              <a:buSzPts val="1800"/>
              <a:buFont typeface="Arial"/>
              <a:buChar char="•"/>
            </a:pPr>
            <a:r>
              <a:rPr lang="en-US" sz="1800">
                <a:solidFill>
                  <a:schemeClr val="dk1"/>
                </a:solidFill>
                <a:latin typeface="Arial"/>
                <a:ea typeface="Arial"/>
                <a:cs typeface="Arial"/>
                <a:sym typeface="Arial"/>
              </a:rPr>
              <a:t>var y;</a:t>
            </a:r>
            <a:endParaRPr sz="1800">
              <a:solidFill>
                <a:schemeClr val="dk1"/>
              </a:solidFill>
              <a:latin typeface="Arial"/>
              <a:ea typeface="Arial"/>
              <a:cs typeface="Arial"/>
              <a:sym typeface="Arial"/>
            </a:endParaRPr>
          </a:p>
          <a:p>
            <a:pPr indent="-342900" lvl="0" marL="355600" rtl="0" algn="l">
              <a:lnSpc>
                <a:spcPct val="100000"/>
              </a:lnSpc>
              <a:spcBef>
                <a:spcPts val="430"/>
              </a:spcBef>
              <a:spcAft>
                <a:spcPts val="0"/>
              </a:spcAft>
              <a:buClr>
                <a:srgbClr val="93B6D2"/>
              </a:buClr>
              <a:buSzPts val="1800"/>
              <a:buFont typeface="Arial"/>
              <a:buChar char="•"/>
            </a:pPr>
            <a:r>
              <a:rPr lang="en-US" sz="1800">
                <a:solidFill>
                  <a:schemeClr val="dk1"/>
                </a:solidFill>
                <a:latin typeface="Arial"/>
                <a:ea typeface="Arial"/>
                <a:cs typeface="Arial"/>
                <a:sym typeface="Arial"/>
              </a:rPr>
              <a:t>Primitive</a:t>
            </a:r>
            <a:endParaRPr sz="1800">
              <a:solidFill>
                <a:schemeClr val="dk1"/>
              </a:solidFill>
              <a:latin typeface="Arial"/>
              <a:ea typeface="Arial"/>
              <a:cs typeface="Arial"/>
              <a:sym typeface="Arial"/>
            </a:endParaRPr>
          </a:p>
          <a:p>
            <a:pPr indent="-287019" lvl="1" marL="756285" rtl="0" algn="l">
              <a:lnSpc>
                <a:spcPct val="100000"/>
              </a:lnSpc>
              <a:spcBef>
                <a:spcPts val="434"/>
              </a:spcBef>
              <a:spcAft>
                <a:spcPts val="0"/>
              </a:spcAft>
              <a:buClr>
                <a:srgbClr val="DD8046"/>
              </a:buClr>
              <a:buSzPts val="1800"/>
              <a:buFont typeface="Arial"/>
              <a:buChar char="•"/>
            </a:pPr>
            <a:r>
              <a:rPr lang="en-US">
                <a:solidFill>
                  <a:schemeClr val="dk1"/>
                </a:solidFill>
                <a:latin typeface="Arial"/>
                <a:ea typeface="Arial"/>
                <a:cs typeface="Arial"/>
                <a:sym typeface="Arial"/>
              </a:rPr>
              <a:t>Number</a:t>
            </a:r>
            <a:endParaRPr>
              <a:solidFill>
                <a:schemeClr val="dk1"/>
              </a:solidFill>
              <a:latin typeface="Arial"/>
              <a:ea typeface="Arial"/>
              <a:cs typeface="Arial"/>
              <a:sym typeface="Arial"/>
            </a:endParaRPr>
          </a:p>
          <a:p>
            <a:pPr indent="-287655" lvl="2" marL="1213485" rtl="0" algn="l">
              <a:lnSpc>
                <a:spcPct val="100000"/>
              </a:lnSpc>
              <a:spcBef>
                <a:spcPts val="430"/>
              </a:spcBef>
              <a:spcAft>
                <a:spcPts val="0"/>
              </a:spcAft>
              <a:buClr>
                <a:srgbClr val="A4AB81"/>
              </a:buClr>
              <a:buSzPts val="1800"/>
              <a:buFont typeface="Arial"/>
              <a:buChar char="•"/>
            </a:pPr>
            <a:r>
              <a:rPr lang="en-US" sz="1800">
                <a:solidFill>
                  <a:schemeClr val="dk1"/>
                </a:solidFill>
                <a:latin typeface="Arial"/>
                <a:ea typeface="Arial"/>
                <a:cs typeface="Arial"/>
                <a:sym typeface="Arial"/>
              </a:rPr>
              <a:t>Does not have separate integer and float/double type.</a:t>
            </a:r>
            <a:endParaRPr sz="1800">
              <a:solidFill>
                <a:schemeClr val="dk1"/>
              </a:solidFill>
              <a:latin typeface="Arial"/>
              <a:ea typeface="Arial"/>
              <a:cs typeface="Arial"/>
              <a:sym typeface="Arial"/>
            </a:endParaRPr>
          </a:p>
          <a:p>
            <a:pPr indent="-287655" lvl="2" marL="1213485" rtl="0" algn="l">
              <a:lnSpc>
                <a:spcPct val="100000"/>
              </a:lnSpc>
              <a:spcBef>
                <a:spcPts val="434"/>
              </a:spcBef>
              <a:spcAft>
                <a:spcPts val="0"/>
              </a:spcAft>
              <a:buClr>
                <a:srgbClr val="A4AB81"/>
              </a:buClr>
              <a:buSzPts val="1800"/>
              <a:buFont typeface="Arial"/>
              <a:buChar char="•"/>
            </a:pPr>
            <a:r>
              <a:rPr lang="en-US" sz="1800">
                <a:solidFill>
                  <a:schemeClr val="dk1"/>
                </a:solidFill>
                <a:latin typeface="Arial"/>
                <a:ea typeface="Arial"/>
                <a:cs typeface="Arial"/>
                <a:sym typeface="Arial"/>
              </a:rPr>
              <a:t>var num : number = 20;</a:t>
            </a:r>
            <a:endParaRPr sz="1800">
              <a:solidFill>
                <a:schemeClr val="dk1"/>
              </a:solidFill>
              <a:latin typeface="Arial"/>
              <a:ea typeface="Arial"/>
              <a:cs typeface="Arial"/>
              <a:sym typeface="Arial"/>
            </a:endParaRPr>
          </a:p>
          <a:p>
            <a:pPr indent="-287655" lvl="2" marL="1213485" rtl="0" algn="l">
              <a:lnSpc>
                <a:spcPct val="100000"/>
              </a:lnSpc>
              <a:spcBef>
                <a:spcPts val="430"/>
              </a:spcBef>
              <a:spcAft>
                <a:spcPts val="0"/>
              </a:spcAft>
              <a:buClr>
                <a:srgbClr val="A4AB81"/>
              </a:buClr>
              <a:buSzPts val="1800"/>
              <a:buFont typeface="Arial"/>
              <a:buChar char="•"/>
            </a:pPr>
            <a:r>
              <a:rPr lang="en-US" sz="1800">
                <a:solidFill>
                  <a:schemeClr val="dk1"/>
                </a:solidFill>
                <a:latin typeface="Arial"/>
                <a:ea typeface="Arial"/>
                <a:cs typeface="Arial"/>
                <a:sym typeface="Arial"/>
              </a:rPr>
              <a:t>var num = 20;</a:t>
            </a:r>
            <a:endParaRPr sz="1800">
              <a:solidFill>
                <a:schemeClr val="dk1"/>
              </a:solidFill>
              <a:latin typeface="Arial"/>
              <a:ea typeface="Arial"/>
              <a:cs typeface="Arial"/>
              <a:sym typeface="Arial"/>
            </a:endParaRPr>
          </a:p>
          <a:p>
            <a:pPr indent="-342900" lvl="1" marL="812165" rtl="0" algn="l">
              <a:lnSpc>
                <a:spcPct val="100000"/>
              </a:lnSpc>
              <a:spcBef>
                <a:spcPts val="434"/>
              </a:spcBef>
              <a:spcAft>
                <a:spcPts val="0"/>
              </a:spcAft>
              <a:buClr>
                <a:srgbClr val="DD8046"/>
              </a:buClr>
              <a:buSzPts val="1800"/>
              <a:buFont typeface="Arial"/>
              <a:buChar char="•"/>
            </a:pPr>
            <a:r>
              <a:rPr lang="en-US">
                <a:solidFill>
                  <a:schemeClr val="dk1"/>
                </a:solidFill>
                <a:latin typeface="Arial"/>
                <a:ea typeface="Arial"/>
                <a:cs typeface="Arial"/>
                <a:sym typeface="Arial"/>
              </a:rPr>
              <a:t>String</a:t>
            </a:r>
            <a:endParaRPr>
              <a:solidFill>
                <a:schemeClr val="dk1"/>
              </a:solidFill>
              <a:latin typeface="Arial"/>
              <a:ea typeface="Arial"/>
              <a:cs typeface="Arial"/>
              <a:sym typeface="Arial"/>
            </a:endParaRPr>
          </a:p>
          <a:p>
            <a:pPr indent="-344169" lvl="2" marL="1270000" rtl="0" algn="l">
              <a:lnSpc>
                <a:spcPct val="100000"/>
              </a:lnSpc>
              <a:spcBef>
                <a:spcPts val="430"/>
              </a:spcBef>
              <a:spcAft>
                <a:spcPts val="0"/>
              </a:spcAft>
              <a:buClr>
                <a:srgbClr val="A4AB81"/>
              </a:buClr>
              <a:buSzPts val="1800"/>
              <a:buFont typeface="Arial"/>
              <a:buChar char="•"/>
            </a:pPr>
            <a:r>
              <a:rPr lang="en-US" sz="1800">
                <a:solidFill>
                  <a:schemeClr val="dk1"/>
                </a:solidFill>
                <a:latin typeface="Arial"/>
                <a:ea typeface="Arial"/>
                <a:cs typeface="Arial"/>
                <a:sym typeface="Arial"/>
              </a:rPr>
              <a:t>Both single quote or double quotes can be used.</a:t>
            </a:r>
            <a:endParaRPr sz="1800">
              <a:solidFill>
                <a:schemeClr val="dk1"/>
              </a:solidFill>
              <a:latin typeface="Arial"/>
              <a:ea typeface="Arial"/>
              <a:cs typeface="Arial"/>
              <a:sym typeface="Arial"/>
            </a:endParaRPr>
          </a:p>
          <a:p>
            <a:pPr indent="-344169" lvl="2" marL="1270000" rtl="0" algn="l">
              <a:lnSpc>
                <a:spcPct val="100000"/>
              </a:lnSpc>
              <a:spcBef>
                <a:spcPts val="434"/>
              </a:spcBef>
              <a:spcAft>
                <a:spcPts val="0"/>
              </a:spcAft>
              <a:buClr>
                <a:srgbClr val="A4AB81"/>
              </a:buClr>
              <a:buSzPts val="1800"/>
              <a:buFont typeface="Arial"/>
              <a:buChar char="•"/>
            </a:pPr>
            <a:r>
              <a:rPr lang="en-US" sz="1800">
                <a:solidFill>
                  <a:schemeClr val="dk1"/>
                </a:solidFill>
                <a:latin typeface="Arial"/>
                <a:ea typeface="Arial"/>
                <a:cs typeface="Arial"/>
                <a:sym typeface="Arial"/>
              </a:rPr>
              <a:t>var name : string = “hello”;</a:t>
            </a:r>
            <a:endParaRPr sz="1800">
              <a:solidFill>
                <a:schemeClr val="dk1"/>
              </a:solidFill>
              <a:latin typeface="Arial"/>
              <a:ea typeface="Arial"/>
              <a:cs typeface="Arial"/>
              <a:sym typeface="Arial"/>
            </a:endParaRPr>
          </a:p>
          <a:p>
            <a:pPr indent="-344169" lvl="2" marL="1270000" rtl="0" algn="l">
              <a:lnSpc>
                <a:spcPct val="100000"/>
              </a:lnSpc>
              <a:spcBef>
                <a:spcPts val="430"/>
              </a:spcBef>
              <a:spcAft>
                <a:spcPts val="0"/>
              </a:spcAft>
              <a:buClr>
                <a:srgbClr val="A4AB81"/>
              </a:buClr>
              <a:buSzPts val="1800"/>
              <a:buFont typeface="Arial"/>
              <a:buChar char="•"/>
            </a:pPr>
            <a:r>
              <a:rPr lang="en-US" sz="1800">
                <a:solidFill>
                  <a:schemeClr val="dk1"/>
                </a:solidFill>
                <a:latin typeface="Arial"/>
                <a:ea typeface="Arial"/>
                <a:cs typeface="Arial"/>
                <a:sym typeface="Arial"/>
              </a:rPr>
              <a:t>var name =’hello’;</a:t>
            </a:r>
            <a:endParaRPr sz="1800">
              <a:solidFill>
                <a:schemeClr val="dk1"/>
              </a:solidFill>
              <a:latin typeface="Arial"/>
              <a:ea typeface="Arial"/>
              <a:cs typeface="Arial"/>
              <a:sym typeface="Arial"/>
            </a:endParaRPr>
          </a:p>
          <a:p>
            <a:pPr indent="-342900" lvl="1" marL="812165" rtl="0" algn="l">
              <a:lnSpc>
                <a:spcPct val="100000"/>
              </a:lnSpc>
              <a:spcBef>
                <a:spcPts val="475"/>
              </a:spcBef>
              <a:spcAft>
                <a:spcPts val="0"/>
              </a:spcAft>
              <a:buClr>
                <a:srgbClr val="DD8046"/>
              </a:buClr>
              <a:buSzPts val="2000"/>
              <a:buFont typeface="Arial"/>
              <a:buChar char="•"/>
            </a:pPr>
            <a:r>
              <a:rPr lang="en-US" sz="2000">
                <a:solidFill>
                  <a:schemeClr val="dk1"/>
                </a:solidFill>
                <a:latin typeface="Arial"/>
                <a:ea typeface="Arial"/>
                <a:cs typeface="Arial"/>
                <a:sym typeface="Arial"/>
              </a:rPr>
              <a:t>Bool</a:t>
            </a:r>
            <a:endParaRPr sz="2000">
              <a:solidFill>
                <a:schemeClr val="dk1"/>
              </a:solidFill>
              <a:latin typeface="Arial"/>
              <a:ea typeface="Arial"/>
              <a:cs typeface="Arial"/>
              <a:sym typeface="Arial"/>
            </a:endParaRPr>
          </a:p>
          <a:p>
            <a:pPr indent="-287655" lvl="2" marL="1213485" rtl="0" algn="l">
              <a:lnSpc>
                <a:spcPct val="100000"/>
              </a:lnSpc>
              <a:spcBef>
                <a:spcPts val="440"/>
              </a:spcBef>
              <a:spcAft>
                <a:spcPts val="0"/>
              </a:spcAft>
              <a:buClr>
                <a:srgbClr val="A4AB81"/>
              </a:buClr>
              <a:buSzPts val="1800"/>
              <a:buFont typeface="Arial"/>
              <a:buChar char="•"/>
            </a:pPr>
            <a:r>
              <a:rPr lang="en-US" sz="1800">
                <a:solidFill>
                  <a:schemeClr val="dk1"/>
                </a:solidFill>
                <a:latin typeface="Arial"/>
                <a:ea typeface="Arial"/>
                <a:cs typeface="Arial"/>
                <a:sym typeface="Arial"/>
              </a:rPr>
              <a:t>var isOpen =true;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Type Annotation</a:t>
            </a:r>
            <a:endParaRPr/>
          </a:p>
        </p:txBody>
      </p:sp>
      <p:sp>
        <p:nvSpPr>
          <p:cNvPr id="198" name="Google Shape;198;p29"/>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342900" lvl="0" marL="355600" rtl="0" algn="l">
              <a:lnSpc>
                <a:spcPct val="100000"/>
              </a:lnSpc>
              <a:spcBef>
                <a:spcPts val="0"/>
              </a:spcBef>
              <a:spcAft>
                <a:spcPts val="0"/>
              </a:spcAft>
              <a:buClr>
                <a:srgbClr val="93B6D2"/>
              </a:buClr>
              <a:buSzPts val="1800"/>
              <a:buFont typeface="Arial"/>
              <a:buChar char="•"/>
            </a:pPr>
            <a:r>
              <a:rPr lang="en-US" sz="1800">
                <a:solidFill>
                  <a:schemeClr val="dk1"/>
                </a:solidFill>
                <a:latin typeface="Arial"/>
                <a:ea typeface="Arial"/>
                <a:cs typeface="Arial"/>
                <a:sym typeface="Arial"/>
              </a:rPr>
              <a:t>Void</a:t>
            </a:r>
            <a:endParaRPr sz="1800">
              <a:solidFill>
                <a:schemeClr val="dk1"/>
              </a:solidFill>
              <a:latin typeface="Arial"/>
              <a:ea typeface="Arial"/>
              <a:cs typeface="Arial"/>
              <a:sym typeface="Arial"/>
            </a:endParaRPr>
          </a:p>
          <a:p>
            <a:pPr indent="-342900" lvl="1" marL="812165" rtl="0" algn="l">
              <a:lnSpc>
                <a:spcPct val="100000"/>
              </a:lnSpc>
              <a:spcBef>
                <a:spcPts val="434"/>
              </a:spcBef>
              <a:spcAft>
                <a:spcPts val="0"/>
              </a:spcAft>
              <a:buClr>
                <a:srgbClr val="DD8046"/>
              </a:buClr>
              <a:buSzPts val="1800"/>
              <a:buFont typeface="Arial"/>
              <a:buChar char="•"/>
            </a:pPr>
            <a:r>
              <a:rPr lang="en-US">
                <a:solidFill>
                  <a:schemeClr val="dk1"/>
                </a:solidFill>
                <a:latin typeface="Arial"/>
                <a:ea typeface="Arial"/>
                <a:cs typeface="Arial"/>
                <a:sym typeface="Arial"/>
              </a:rPr>
              <a:t>Used as the return type of functions that don’t return any value</a:t>
            </a:r>
            <a:endParaRPr>
              <a:solidFill>
                <a:schemeClr val="dk1"/>
              </a:solidFill>
              <a:latin typeface="Arial"/>
              <a:ea typeface="Arial"/>
              <a:cs typeface="Arial"/>
              <a:sym typeface="Arial"/>
            </a:endParaRPr>
          </a:p>
          <a:p>
            <a:pPr indent="0" lvl="1" marL="0" rtl="0" algn="l">
              <a:lnSpc>
                <a:spcPct val="100000"/>
              </a:lnSpc>
              <a:spcBef>
                <a:spcPts val="35"/>
              </a:spcBef>
              <a:spcAft>
                <a:spcPts val="0"/>
              </a:spcAft>
              <a:buClr>
                <a:schemeClr val="dk1"/>
              </a:buClr>
              <a:buSzPts val="2450"/>
              <a:buFont typeface="Arial"/>
              <a:buNone/>
            </a:pPr>
            <a:r>
              <a:t/>
            </a:r>
            <a:endParaRPr sz="2450">
              <a:solidFill>
                <a:schemeClr val="dk1"/>
              </a:solidFill>
              <a:latin typeface="Arial"/>
              <a:ea typeface="Arial"/>
              <a:cs typeface="Arial"/>
              <a:sym typeface="Arial"/>
            </a:endParaRPr>
          </a:p>
          <a:p>
            <a:pPr indent="-342900" lvl="0" marL="355600" rtl="0" algn="l">
              <a:lnSpc>
                <a:spcPct val="100000"/>
              </a:lnSpc>
              <a:spcBef>
                <a:spcPts val="0"/>
              </a:spcBef>
              <a:spcAft>
                <a:spcPts val="0"/>
              </a:spcAft>
              <a:buClr>
                <a:srgbClr val="93B6D2"/>
              </a:buClr>
              <a:buSzPts val="1800"/>
              <a:buFont typeface="Arial"/>
              <a:buChar char="•"/>
            </a:pPr>
            <a:r>
              <a:rPr lang="en-US" sz="1800">
                <a:solidFill>
                  <a:schemeClr val="dk1"/>
                </a:solidFill>
                <a:latin typeface="Arial"/>
                <a:ea typeface="Arial"/>
                <a:cs typeface="Arial"/>
                <a:sym typeface="Arial"/>
              </a:rPr>
              <a:t>Object Types</a:t>
            </a:r>
            <a:endParaRPr sz="1800">
              <a:solidFill>
                <a:schemeClr val="dk1"/>
              </a:solidFill>
              <a:latin typeface="Arial"/>
              <a:ea typeface="Arial"/>
              <a:cs typeface="Arial"/>
              <a:sym typeface="Arial"/>
            </a:endParaRPr>
          </a:p>
          <a:p>
            <a:pPr indent="-342900" lvl="1" marL="812165" rtl="0" algn="l">
              <a:lnSpc>
                <a:spcPct val="100000"/>
              </a:lnSpc>
              <a:spcBef>
                <a:spcPts val="430"/>
              </a:spcBef>
              <a:spcAft>
                <a:spcPts val="0"/>
              </a:spcAft>
              <a:buClr>
                <a:srgbClr val="DD8046"/>
              </a:buClr>
              <a:buSzPts val="1800"/>
              <a:buFont typeface="Arial"/>
              <a:buChar char="•"/>
            </a:pPr>
            <a:r>
              <a:rPr lang="en-US">
                <a:solidFill>
                  <a:schemeClr val="dk1"/>
                </a:solidFill>
                <a:latin typeface="Arial"/>
                <a:ea typeface="Arial"/>
                <a:cs typeface="Arial"/>
                <a:sym typeface="Arial"/>
              </a:rPr>
              <a:t>class, interface, module.</a:t>
            </a:r>
            <a:endParaRPr>
              <a:solidFill>
                <a:schemeClr val="dk1"/>
              </a:solidFill>
              <a:latin typeface="Arial"/>
              <a:ea typeface="Arial"/>
              <a:cs typeface="Arial"/>
              <a:sym typeface="Arial"/>
            </a:endParaRPr>
          </a:p>
          <a:p>
            <a:pPr indent="0" lvl="1" marL="0" rtl="0" algn="l">
              <a:lnSpc>
                <a:spcPct val="100000"/>
              </a:lnSpc>
              <a:spcBef>
                <a:spcPts val="35"/>
              </a:spcBef>
              <a:spcAft>
                <a:spcPts val="0"/>
              </a:spcAft>
              <a:buClr>
                <a:schemeClr val="dk1"/>
              </a:buClr>
              <a:buSzPts val="2450"/>
              <a:buFont typeface="Arial"/>
              <a:buNone/>
            </a:pPr>
            <a:r>
              <a:t/>
            </a:r>
            <a:endParaRPr sz="2450">
              <a:solidFill>
                <a:schemeClr val="dk1"/>
              </a:solidFill>
              <a:latin typeface="Arial"/>
              <a:ea typeface="Arial"/>
              <a:cs typeface="Arial"/>
              <a:sym typeface="Arial"/>
            </a:endParaRPr>
          </a:p>
          <a:p>
            <a:pPr indent="-342900" lvl="0" marL="355600" rtl="0" algn="l">
              <a:lnSpc>
                <a:spcPct val="100000"/>
              </a:lnSpc>
              <a:spcBef>
                <a:spcPts val="0"/>
              </a:spcBef>
              <a:spcAft>
                <a:spcPts val="0"/>
              </a:spcAft>
              <a:buClr>
                <a:srgbClr val="93B6D2"/>
              </a:buClr>
              <a:buSzPts val="1800"/>
              <a:buFont typeface="Arial"/>
              <a:buChar char="•"/>
            </a:pPr>
            <a:r>
              <a:rPr lang="en-US" sz="1800">
                <a:solidFill>
                  <a:schemeClr val="dk1"/>
                </a:solidFill>
                <a:latin typeface="Arial"/>
                <a:ea typeface="Arial"/>
                <a:cs typeface="Arial"/>
                <a:sym typeface="Arial"/>
              </a:rPr>
              <a:t>Array</a:t>
            </a:r>
            <a:endParaRPr sz="1800">
              <a:solidFill>
                <a:schemeClr val="dk1"/>
              </a:solidFill>
              <a:latin typeface="Arial"/>
              <a:ea typeface="Arial"/>
              <a:cs typeface="Arial"/>
              <a:sym typeface="Arial"/>
            </a:endParaRPr>
          </a:p>
          <a:p>
            <a:pPr indent="-342900" lvl="1" marL="812165" rtl="0" algn="l">
              <a:lnSpc>
                <a:spcPct val="100000"/>
              </a:lnSpc>
              <a:spcBef>
                <a:spcPts val="430"/>
              </a:spcBef>
              <a:spcAft>
                <a:spcPts val="0"/>
              </a:spcAft>
              <a:buClr>
                <a:srgbClr val="DD8046"/>
              </a:buClr>
              <a:buSzPts val="1800"/>
              <a:buFont typeface="Arial"/>
              <a:buChar char="•"/>
            </a:pPr>
            <a:r>
              <a:rPr lang="en-US">
                <a:solidFill>
                  <a:schemeClr val="dk1"/>
                </a:solidFill>
                <a:latin typeface="Arial"/>
                <a:ea typeface="Arial"/>
                <a:cs typeface="Arial"/>
                <a:sym typeface="Arial"/>
              </a:rPr>
              <a:t>Array types can be written in:</a:t>
            </a:r>
            <a:endParaRPr>
              <a:solidFill>
                <a:schemeClr val="dk1"/>
              </a:solidFill>
              <a:latin typeface="Arial"/>
              <a:ea typeface="Arial"/>
              <a:cs typeface="Arial"/>
              <a:sym typeface="Arial"/>
            </a:endParaRPr>
          </a:p>
          <a:p>
            <a:pPr indent="-396239" lvl="2" marL="1322070" rtl="0" algn="l">
              <a:lnSpc>
                <a:spcPct val="100000"/>
              </a:lnSpc>
              <a:spcBef>
                <a:spcPts val="434"/>
              </a:spcBef>
              <a:spcAft>
                <a:spcPts val="0"/>
              </a:spcAft>
              <a:buClr>
                <a:srgbClr val="A4AB81"/>
              </a:buClr>
              <a:buSzPts val="1800"/>
              <a:buFont typeface="Arial"/>
              <a:buChar char="•"/>
            </a:pPr>
            <a:r>
              <a:rPr lang="en-US" sz="1800">
                <a:solidFill>
                  <a:schemeClr val="dk1"/>
                </a:solidFill>
                <a:latin typeface="Arial"/>
                <a:ea typeface="Arial"/>
                <a:cs typeface="Arial"/>
                <a:sym typeface="Arial"/>
              </a:rPr>
              <a:t>var list: number[] = [1, 2, 3];</a:t>
            </a:r>
            <a:endParaRPr sz="1800">
              <a:solidFill>
                <a:schemeClr val="dk1"/>
              </a:solidFill>
              <a:latin typeface="Arial"/>
              <a:ea typeface="Arial"/>
              <a:cs typeface="Arial"/>
              <a:sym typeface="Arial"/>
            </a:endParaRPr>
          </a:p>
          <a:p>
            <a:pPr indent="-396239" lvl="2" marL="1322070" rtl="0" algn="l">
              <a:lnSpc>
                <a:spcPct val="100000"/>
              </a:lnSpc>
              <a:spcBef>
                <a:spcPts val="430"/>
              </a:spcBef>
              <a:spcAft>
                <a:spcPts val="0"/>
              </a:spcAft>
              <a:buClr>
                <a:srgbClr val="A4AB81"/>
              </a:buClr>
              <a:buSzPts val="1800"/>
              <a:buFont typeface="Arial"/>
              <a:buChar char="•"/>
            </a:pPr>
            <a:r>
              <a:rPr lang="en-US" sz="1800">
                <a:solidFill>
                  <a:schemeClr val="dk1"/>
                </a:solidFill>
                <a:latin typeface="Arial"/>
                <a:ea typeface="Arial"/>
                <a:cs typeface="Arial"/>
                <a:sym typeface="Arial"/>
              </a:rPr>
              <a:t>var list: Array&lt;number&gt; = [1, 2, 3];</a:t>
            </a:r>
            <a:endParaRPr sz="1800">
              <a:solidFill>
                <a:schemeClr val="dk1"/>
              </a:solidFill>
              <a:latin typeface="Arial"/>
              <a:ea typeface="Arial"/>
              <a:cs typeface="Arial"/>
              <a:sym typeface="Arial"/>
            </a:endParaRPr>
          </a:p>
          <a:p>
            <a:pPr indent="-344169" lvl="2" marL="1270000" rtl="0" algn="l">
              <a:lnSpc>
                <a:spcPct val="100000"/>
              </a:lnSpc>
              <a:spcBef>
                <a:spcPts val="434"/>
              </a:spcBef>
              <a:spcAft>
                <a:spcPts val="0"/>
              </a:spcAft>
              <a:buClr>
                <a:srgbClr val="A4AB81"/>
              </a:buClr>
              <a:buSzPts val="1800"/>
              <a:buFont typeface="Arial"/>
              <a:buChar char="•"/>
            </a:pPr>
            <a:r>
              <a:rPr lang="en-US" sz="1800">
                <a:solidFill>
                  <a:schemeClr val="dk1"/>
                </a:solidFill>
                <a:latin typeface="Arial"/>
                <a:ea typeface="Arial"/>
                <a:cs typeface="Arial"/>
                <a:sym typeface="Arial"/>
              </a:rPr>
              <a:t>var list:any[] = [1, true, "free"]</a:t>
            </a:r>
            <a:endParaRPr sz="1800">
              <a:solidFill>
                <a:schemeClr val="dk1"/>
              </a:solidFill>
              <a:latin typeface="Arial"/>
              <a:ea typeface="Arial"/>
              <a:cs typeface="Arial"/>
              <a:sym typeface="Arial"/>
            </a:endParaRPr>
          </a:p>
          <a:p>
            <a:pPr indent="-342900" lvl="0" marL="355600" rtl="0" algn="l">
              <a:lnSpc>
                <a:spcPct val="100000"/>
              </a:lnSpc>
              <a:spcBef>
                <a:spcPts val="430"/>
              </a:spcBef>
              <a:spcAft>
                <a:spcPts val="0"/>
              </a:spcAft>
              <a:buClr>
                <a:srgbClr val="93B6D2"/>
              </a:buClr>
              <a:buSzPts val="1800"/>
              <a:buFont typeface="Arial"/>
              <a:buChar char="•"/>
            </a:pPr>
            <a:r>
              <a:rPr lang="en-US" sz="1800">
                <a:solidFill>
                  <a:schemeClr val="dk1"/>
                </a:solidFill>
                <a:latin typeface="Arial"/>
                <a:ea typeface="Arial"/>
                <a:cs typeface="Arial"/>
                <a:sym typeface="Arial"/>
              </a:rPr>
              <a:t>Enum</a:t>
            </a:r>
            <a:endParaRPr sz="1800">
              <a:solidFill>
                <a:schemeClr val="dk1"/>
              </a:solidFill>
              <a:latin typeface="Arial"/>
              <a:ea typeface="Arial"/>
              <a:cs typeface="Arial"/>
              <a:sym typeface="Arial"/>
            </a:endParaRPr>
          </a:p>
          <a:p>
            <a:pPr indent="-287655" lvl="1" marL="1213485" rtl="0" algn="l">
              <a:lnSpc>
                <a:spcPct val="100000"/>
              </a:lnSpc>
              <a:spcBef>
                <a:spcPts val="434"/>
              </a:spcBef>
              <a:spcAft>
                <a:spcPts val="0"/>
              </a:spcAft>
              <a:buClr>
                <a:srgbClr val="A4AB81"/>
              </a:buClr>
              <a:buSzPts val="1800"/>
              <a:buFont typeface="Arial"/>
              <a:buChar char="•"/>
            </a:pPr>
            <a:r>
              <a:rPr lang="en-US">
                <a:solidFill>
                  <a:schemeClr val="dk1"/>
                </a:solidFill>
                <a:latin typeface="Arial"/>
                <a:ea typeface="Arial"/>
                <a:cs typeface="Arial"/>
                <a:sym typeface="Arial"/>
              </a:rPr>
              <a:t>enum Color { Red, Green, Blue };</a:t>
            </a:r>
            <a:endParaRPr>
              <a:solidFill>
                <a:schemeClr val="dk1"/>
              </a:solidFill>
              <a:latin typeface="Arial"/>
              <a:ea typeface="Arial"/>
              <a:cs typeface="Arial"/>
              <a:sym typeface="Arial"/>
            </a:endParaRPr>
          </a:p>
          <a:p>
            <a:pPr indent="-287655" lvl="1" marL="1213485" rtl="0" algn="l">
              <a:lnSpc>
                <a:spcPct val="100000"/>
              </a:lnSpc>
              <a:spcBef>
                <a:spcPts val="434"/>
              </a:spcBef>
              <a:spcAft>
                <a:spcPts val="0"/>
              </a:spcAft>
              <a:buClr>
                <a:srgbClr val="A4AB81"/>
              </a:buClr>
              <a:buSzPts val="1800"/>
              <a:buFont typeface="Arial"/>
              <a:buChar char="•"/>
            </a:pPr>
            <a:r>
              <a:rPr lang="en-US">
                <a:solidFill>
                  <a:schemeClr val="dk1"/>
                </a:solidFill>
                <a:latin typeface="Arial"/>
                <a:ea typeface="Arial"/>
                <a:cs typeface="Arial"/>
                <a:sym typeface="Arial"/>
              </a:rPr>
              <a:t>var color = Color.Blue;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References:</a:t>
            </a:r>
            <a:endParaRPr/>
          </a:p>
        </p:txBody>
      </p:sp>
      <p:sp>
        <p:nvSpPr>
          <p:cNvPr id="204" name="Google Shape;204;p30"/>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lang="en-US" sz="3400">
                <a:solidFill>
                  <a:srgbClr val="000000"/>
                </a:solidFill>
              </a:rPr>
              <a:t>  </a:t>
            </a:r>
            <a:r>
              <a:rPr lang="en-US" sz="2500" u="sng">
                <a:solidFill>
                  <a:srgbClr val="000000"/>
                </a:solidFill>
                <a:latin typeface="Arial"/>
                <a:ea typeface="Arial"/>
                <a:cs typeface="Arial"/>
                <a:sym typeface="Arial"/>
                <a:hlinkClick r:id="rId3"/>
              </a:rPr>
              <a:t>https://www.w3schools.com/js/</a:t>
            </a:r>
            <a:endParaRPr sz="3400">
              <a:solidFill>
                <a:srgbClr val="000000"/>
              </a:solidFill>
            </a:endParaRPr>
          </a:p>
          <a:p>
            <a:pPr indent="0" lvl="0" marL="0" rtl="0" algn="l">
              <a:spcBef>
                <a:spcPts val="1200"/>
              </a:spcBef>
              <a:spcAft>
                <a:spcPts val="0"/>
              </a:spcAft>
              <a:buNone/>
            </a:pPr>
            <a:r>
              <a:rPr lang="en-US" sz="3400">
                <a:solidFill>
                  <a:srgbClr val="000000"/>
                </a:solidFill>
              </a:rPr>
              <a:t>  </a:t>
            </a:r>
            <a:r>
              <a:rPr lang="en-US" sz="2500" u="sng">
                <a:solidFill>
                  <a:srgbClr val="000000"/>
                </a:solidFill>
                <a:latin typeface="Arial"/>
                <a:ea typeface="Arial"/>
                <a:cs typeface="Arial"/>
                <a:sym typeface="Arial"/>
                <a:hlinkClick r:id="rId4"/>
              </a:rPr>
              <a:t>https://www.tutorialspoint.com/javascript/index.htm</a:t>
            </a:r>
            <a:endParaRPr sz="3400">
              <a:solidFill>
                <a:srgbClr val="000000"/>
              </a:solidFill>
            </a:endParaRPr>
          </a:p>
          <a:p>
            <a:pPr indent="0" lvl="0" marL="0" rtl="0" algn="l">
              <a:spcBef>
                <a:spcPts val="1200"/>
              </a:spcBef>
              <a:spcAft>
                <a:spcPts val="0"/>
              </a:spcAft>
              <a:buNone/>
            </a:pPr>
            <a:r>
              <a:rPr lang="en-US" sz="3400">
                <a:solidFill>
                  <a:srgbClr val="000000"/>
                </a:solidFill>
              </a:rPr>
              <a:t>  </a:t>
            </a:r>
            <a:r>
              <a:rPr lang="en-US" sz="2500" u="sng">
                <a:solidFill>
                  <a:srgbClr val="000000"/>
                </a:solidFill>
                <a:latin typeface="Arial"/>
                <a:ea typeface="Arial"/>
                <a:cs typeface="Arial"/>
                <a:sym typeface="Arial"/>
                <a:hlinkClick r:id="rId5"/>
              </a:rPr>
              <a:t>https://www.typescriptlang.org/docs/home.html</a:t>
            </a:r>
            <a:endParaRPr sz="3400">
              <a:solidFill>
                <a:srgbClr val="000000"/>
              </a:solidFill>
            </a:endParaRPr>
          </a:p>
          <a:p>
            <a:pPr indent="0" lvl="0" marL="0" rtl="0" algn="l">
              <a:spcBef>
                <a:spcPts val="1200"/>
              </a:spcBef>
              <a:spcAft>
                <a:spcPts val="200"/>
              </a:spcAft>
              <a:buNone/>
            </a:pPr>
            <a:r>
              <a:rPr lang="en-US" sz="2100"/>
              <a:t>  </a:t>
            </a:r>
            <a:r>
              <a:rPr lang="en-US" sz="3200">
                <a:solidFill>
                  <a:srgbClr val="000000"/>
                </a:solidFill>
              </a:rPr>
              <a:t> </a:t>
            </a:r>
            <a:r>
              <a:rPr lang="en-US" sz="2300" u="sng">
                <a:solidFill>
                  <a:srgbClr val="000000"/>
                </a:solidFill>
                <a:latin typeface="Arial"/>
                <a:ea typeface="Arial"/>
                <a:cs typeface="Arial"/>
                <a:sym typeface="Arial"/>
                <a:hlinkClick r:id="rId6"/>
              </a:rPr>
              <a:t>https://www.udemy.com/course/the-complete-javascript-course/</a:t>
            </a:r>
            <a:endParaRPr sz="32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4"/>
          <p:cNvSpPr txBox="1"/>
          <p:nvPr>
            <p:ph type="title"/>
          </p:nvPr>
        </p:nvSpPr>
        <p:spPr>
          <a:xfrm>
            <a:off x="1096963" y="1293014"/>
            <a:ext cx="10058400" cy="443711"/>
          </a:xfrm>
          <a:prstGeom prst="rect">
            <a:avLst/>
          </a:prstGeom>
          <a:noFill/>
          <a:ln>
            <a:noFill/>
          </a:ln>
        </p:spPr>
        <p:txBody>
          <a:bodyPr anchorCtr="0" anchor="b" bIns="0" lIns="0" spcFirstLastPara="1" rIns="0" wrap="square" tIns="12700">
            <a:noAutofit/>
          </a:bodyPr>
          <a:lstStyle/>
          <a:p>
            <a:pPr indent="0" lvl="0" marL="12700" rtl="0" algn="l">
              <a:lnSpc>
                <a:spcPct val="100000"/>
              </a:lnSpc>
              <a:spcBef>
                <a:spcPts val="0"/>
              </a:spcBef>
              <a:spcAft>
                <a:spcPts val="0"/>
              </a:spcAft>
              <a:buClr>
                <a:schemeClr val="dk1"/>
              </a:buClr>
              <a:buSzPts val="2800"/>
              <a:buFont typeface="Arial"/>
              <a:buNone/>
            </a:pPr>
            <a:r>
              <a:rPr b="1" lang="en-US" sz="2800">
                <a:solidFill>
                  <a:schemeClr val="dk1"/>
                </a:solidFill>
                <a:latin typeface="Arial"/>
                <a:ea typeface="Arial"/>
                <a:cs typeface="Arial"/>
                <a:sym typeface="Arial"/>
              </a:rPr>
              <a:t>What is JavaScript</a:t>
            </a:r>
            <a:endParaRPr/>
          </a:p>
        </p:txBody>
      </p:sp>
      <p:sp>
        <p:nvSpPr>
          <p:cNvPr id="108" name="Google Shape;108;p14"/>
          <p:cNvSpPr txBox="1"/>
          <p:nvPr>
            <p:ph idx="1" type="body"/>
          </p:nvPr>
        </p:nvSpPr>
        <p:spPr>
          <a:xfrm>
            <a:off x="1096963" y="1846263"/>
            <a:ext cx="10058400" cy="1872436"/>
          </a:xfrm>
          <a:prstGeom prst="rect">
            <a:avLst/>
          </a:prstGeom>
          <a:noFill/>
          <a:ln>
            <a:noFill/>
          </a:ln>
        </p:spPr>
        <p:txBody>
          <a:bodyPr anchorCtr="0" anchor="t" bIns="0" lIns="0" spcFirstLastPara="1" rIns="0" wrap="square" tIns="146050">
            <a:noAutofit/>
          </a:bodyPr>
          <a:lstStyle/>
          <a:p>
            <a:pPr indent="-114300" lvl="0" marL="12700" marR="1308100" rtl="0" algn="l">
              <a:lnSpc>
                <a:spcPct val="148100"/>
              </a:lnSpc>
              <a:spcBef>
                <a:spcPts val="0"/>
              </a:spcBef>
              <a:spcAft>
                <a:spcPts val="0"/>
              </a:spcAft>
              <a:buSzPts val="1800"/>
              <a:buChar char=" "/>
            </a:pPr>
            <a:r>
              <a:rPr lang="en-US" sz="1800">
                <a:solidFill>
                  <a:schemeClr val="dk1"/>
                </a:solidFill>
                <a:latin typeface="Arial"/>
                <a:ea typeface="Arial"/>
                <a:cs typeface="Arial"/>
                <a:sym typeface="Arial"/>
              </a:rPr>
              <a:t>JavaScript is a Scripting Language</a:t>
            </a:r>
            <a:endParaRPr sz="1800">
              <a:solidFill>
                <a:schemeClr val="dk1"/>
              </a:solidFill>
              <a:latin typeface="Arial"/>
              <a:ea typeface="Arial"/>
              <a:cs typeface="Arial"/>
              <a:sym typeface="Arial"/>
            </a:endParaRPr>
          </a:p>
          <a:p>
            <a:pPr indent="-114300" lvl="0" marL="12700" marR="1308100" rtl="0" algn="l">
              <a:lnSpc>
                <a:spcPct val="148100"/>
              </a:lnSpc>
              <a:spcBef>
                <a:spcPts val="210"/>
              </a:spcBef>
              <a:spcAft>
                <a:spcPts val="0"/>
              </a:spcAft>
              <a:buSzPts val="1800"/>
              <a:buChar char=" "/>
            </a:pPr>
            <a:r>
              <a:rPr lang="en-US" sz="1800">
                <a:solidFill>
                  <a:schemeClr val="dk1"/>
                </a:solidFill>
                <a:latin typeface="Arial"/>
                <a:ea typeface="Arial"/>
                <a:cs typeface="Arial"/>
                <a:sym typeface="Arial"/>
              </a:rPr>
              <a:t>A scripting language is a lightweight programming language.  </a:t>
            </a:r>
            <a:endParaRPr sz="1800">
              <a:solidFill>
                <a:schemeClr val="dk1"/>
              </a:solidFill>
              <a:latin typeface="Arial"/>
              <a:ea typeface="Arial"/>
              <a:cs typeface="Arial"/>
              <a:sym typeface="Arial"/>
            </a:endParaRPr>
          </a:p>
          <a:p>
            <a:pPr indent="-114300" lvl="0" marL="12700" marR="1308100" rtl="0" algn="l">
              <a:lnSpc>
                <a:spcPct val="148100"/>
              </a:lnSpc>
              <a:spcBef>
                <a:spcPts val="210"/>
              </a:spcBef>
              <a:spcAft>
                <a:spcPts val="0"/>
              </a:spcAft>
              <a:buSzPts val="1800"/>
              <a:buChar char=" "/>
            </a:pPr>
            <a:r>
              <a:rPr lang="en-US" sz="1800">
                <a:solidFill>
                  <a:schemeClr val="dk1"/>
                </a:solidFill>
                <a:latin typeface="Arial"/>
                <a:ea typeface="Arial"/>
                <a:cs typeface="Arial"/>
                <a:sym typeface="Arial"/>
              </a:rPr>
              <a:t>JavaScript is programming code that can be inserted into HTML pages.</a:t>
            </a:r>
            <a:endParaRPr sz="1800">
              <a:solidFill>
                <a:schemeClr val="dk1"/>
              </a:solidFill>
              <a:latin typeface="Arial"/>
              <a:ea typeface="Arial"/>
              <a:cs typeface="Arial"/>
              <a:sym typeface="Arial"/>
            </a:endParaRPr>
          </a:p>
          <a:p>
            <a:pPr indent="-114300" lvl="0" marL="12700" rtl="0" algn="l">
              <a:lnSpc>
                <a:spcPct val="100000"/>
              </a:lnSpc>
              <a:spcBef>
                <a:spcPts val="1250"/>
              </a:spcBef>
              <a:spcAft>
                <a:spcPts val="0"/>
              </a:spcAft>
              <a:buSzPts val="1800"/>
              <a:buChar char=" "/>
            </a:pPr>
            <a:r>
              <a:rPr lang="en-US" sz="1800">
                <a:solidFill>
                  <a:schemeClr val="dk1"/>
                </a:solidFill>
                <a:latin typeface="Arial"/>
                <a:ea typeface="Arial"/>
                <a:cs typeface="Arial"/>
                <a:sym typeface="Arial"/>
              </a:rPr>
              <a:t>JavaScript inserted into HTML pages, can be executed by all modern web browsers.</a:t>
            </a:r>
            <a:endParaRPr sz="1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5"/>
          <p:cNvSpPr txBox="1"/>
          <p:nvPr/>
        </p:nvSpPr>
        <p:spPr>
          <a:xfrm>
            <a:off x="955482" y="178691"/>
            <a:ext cx="5971429" cy="443711"/>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lang="en-US" sz="2800">
                <a:solidFill>
                  <a:schemeClr val="dk1"/>
                </a:solidFill>
                <a:latin typeface="Arial"/>
                <a:ea typeface="Arial"/>
                <a:cs typeface="Arial"/>
                <a:sym typeface="Arial"/>
              </a:rPr>
              <a:t>How to use JavaScript?</a:t>
            </a:r>
            <a:endParaRPr/>
          </a:p>
        </p:txBody>
      </p:sp>
      <p:sp>
        <p:nvSpPr>
          <p:cNvPr id="114" name="Google Shape;114;p15"/>
          <p:cNvSpPr/>
          <p:nvPr/>
        </p:nvSpPr>
        <p:spPr>
          <a:xfrm>
            <a:off x="893197" y="745633"/>
            <a:ext cx="6096000" cy="5711820"/>
          </a:xfrm>
          <a:prstGeom prst="rect">
            <a:avLst/>
          </a:prstGeom>
          <a:noFill/>
          <a:ln>
            <a:noFill/>
          </a:ln>
        </p:spPr>
        <p:txBody>
          <a:bodyPr anchorCtr="0" anchor="t" bIns="45700" lIns="91425" spcFirstLastPara="1" rIns="91425" wrap="square" tIns="45700">
            <a:noAutofit/>
          </a:bodyPr>
          <a:lstStyle/>
          <a:p>
            <a:pPr indent="0" lvl="0" marL="12700" marR="0" rtl="0" algn="l">
              <a:lnSpc>
                <a:spcPct val="100000"/>
              </a:lnSpc>
              <a:spcBef>
                <a:spcPts val="0"/>
              </a:spcBef>
              <a:spcAft>
                <a:spcPts val="0"/>
              </a:spcAft>
              <a:buNone/>
            </a:pPr>
            <a:r>
              <a:rPr b="1" lang="en-US" sz="1600">
                <a:solidFill>
                  <a:schemeClr val="dk1"/>
                </a:solidFill>
                <a:latin typeface="Arial"/>
                <a:ea typeface="Arial"/>
                <a:cs typeface="Arial"/>
                <a:sym typeface="Arial"/>
              </a:rPr>
              <a:t>The &lt;script&gt; Tag</a:t>
            </a:r>
            <a:endParaRPr b="1" sz="1600">
              <a:solidFill>
                <a:schemeClr val="dk1"/>
              </a:solidFill>
              <a:latin typeface="Arial"/>
              <a:ea typeface="Arial"/>
              <a:cs typeface="Arial"/>
              <a:sym typeface="Arial"/>
            </a:endParaRPr>
          </a:p>
          <a:p>
            <a:pPr indent="0" lvl="0" marL="12700" marR="0" rtl="0" algn="l">
              <a:lnSpc>
                <a:spcPct val="100000"/>
              </a:lnSpc>
              <a:spcBef>
                <a:spcPts val="1040"/>
              </a:spcBef>
              <a:spcAft>
                <a:spcPts val="0"/>
              </a:spcAft>
              <a:buNone/>
            </a:pPr>
            <a:r>
              <a:rPr lang="en-US" sz="1600">
                <a:solidFill>
                  <a:schemeClr val="dk1"/>
                </a:solidFill>
                <a:latin typeface="Arial"/>
                <a:ea typeface="Arial"/>
                <a:cs typeface="Arial"/>
                <a:sym typeface="Arial"/>
              </a:rPr>
              <a:t>To insert a JavaScript into an HTML page, use the &lt;script&gt; tag.</a:t>
            </a:r>
            <a:endParaRPr sz="1600">
              <a:solidFill>
                <a:schemeClr val="dk1"/>
              </a:solidFill>
              <a:latin typeface="Arial"/>
              <a:ea typeface="Arial"/>
              <a:cs typeface="Arial"/>
              <a:sym typeface="Arial"/>
            </a:endParaRPr>
          </a:p>
          <a:p>
            <a:pPr indent="0" lvl="0" marL="12700" marR="0" rtl="0" algn="l">
              <a:lnSpc>
                <a:spcPct val="100000"/>
              </a:lnSpc>
              <a:spcBef>
                <a:spcPts val="1050"/>
              </a:spcBef>
              <a:spcAft>
                <a:spcPts val="0"/>
              </a:spcAft>
              <a:buNone/>
            </a:pPr>
            <a:r>
              <a:rPr lang="en-US" sz="1600">
                <a:solidFill>
                  <a:schemeClr val="dk1"/>
                </a:solidFill>
                <a:latin typeface="Arial"/>
                <a:ea typeface="Arial"/>
                <a:cs typeface="Arial"/>
                <a:sym typeface="Arial"/>
              </a:rPr>
              <a:t>The &lt;script&gt; and &lt;/script&gt; tells where the JavaScript starts and ends.</a:t>
            </a:r>
            <a:endParaRPr sz="1600">
              <a:solidFill>
                <a:schemeClr val="dk1"/>
              </a:solidFill>
              <a:latin typeface="Arial"/>
              <a:ea typeface="Arial"/>
              <a:cs typeface="Arial"/>
              <a:sym typeface="Arial"/>
            </a:endParaRPr>
          </a:p>
          <a:p>
            <a:pPr indent="0" lvl="0" marL="462280" marR="0" rtl="0" algn="l">
              <a:lnSpc>
                <a:spcPct val="100000"/>
              </a:lnSpc>
              <a:spcBef>
                <a:spcPts val="1240"/>
              </a:spcBef>
              <a:spcAft>
                <a:spcPts val="0"/>
              </a:spcAft>
              <a:buNone/>
            </a:pPr>
            <a:r>
              <a:rPr lang="en-US" sz="1600">
                <a:solidFill>
                  <a:srgbClr val="33A2A2"/>
                </a:solidFill>
                <a:latin typeface="Arial"/>
                <a:ea typeface="Arial"/>
                <a:cs typeface="Arial"/>
                <a:sym typeface="Arial"/>
              </a:rPr>
              <a:t>&lt;script&gt;</a:t>
            </a:r>
            <a:endParaRPr sz="1600">
              <a:solidFill>
                <a:schemeClr val="dk1"/>
              </a:solidFill>
              <a:latin typeface="Arial"/>
              <a:ea typeface="Arial"/>
              <a:cs typeface="Arial"/>
              <a:sym typeface="Arial"/>
            </a:endParaRPr>
          </a:p>
          <a:p>
            <a:pPr indent="0" lvl="0" marL="911860" marR="0" rtl="0" algn="l">
              <a:lnSpc>
                <a:spcPct val="100000"/>
              </a:lnSpc>
              <a:spcBef>
                <a:spcPts val="1100"/>
              </a:spcBef>
              <a:spcAft>
                <a:spcPts val="0"/>
              </a:spcAft>
              <a:buNone/>
            </a:pPr>
            <a:r>
              <a:rPr lang="en-US" sz="1600">
                <a:solidFill>
                  <a:srgbClr val="33A2A2"/>
                </a:solidFill>
                <a:latin typeface="Arial"/>
                <a:ea typeface="Arial"/>
                <a:cs typeface="Arial"/>
                <a:sym typeface="Arial"/>
              </a:rPr>
              <a:t>alert("My First JavaScript");</a:t>
            </a:r>
            <a:endParaRPr sz="1600">
              <a:solidFill>
                <a:schemeClr val="dk1"/>
              </a:solidFill>
              <a:latin typeface="Arial"/>
              <a:ea typeface="Arial"/>
              <a:cs typeface="Arial"/>
              <a:sym typeface="Arial"/>
            </a:endParaRPr>
          </a:p>
          <a:p>
            <a:pPr indent="0" lvl="0" marL="462280" marR="0" rtl="0" algn="l">
              <a:lnSpc>
                <a:spcPct val="100000"/>
              </a:lnSpc>
              <a:spcBef>
                <a:spcPts val="1040"/>
              </a:spcBef>
              <a:spcAft>
                <a:spcPts val="0"/>
              </a:spcAft>
              <a:buNone/>
            </a:pPr>
            <a:r>
              <a:rPr lang="en-US" sz="1600">
                <a:solidFill>
                  <a:srgbClr val="33A2A2"/>
                </a:solidFill>
                <a:latin typeface="Arial"/>
                <a:ea typeface="Arial"/>
                <a:cs typeface="Arial"/>
                <a:sym typeface="Arial"/>
              </a:rPr>
              <a:t>&lt;/script&gt;</a:t>
            </a:r>
            <a:endParaRPr sz="1600">
              <a:solidFill>
                <a:schemeClr val="dk1"/>
              </a:solidFill>
              <a:latin typeface="Arial"/>
              <a:ea typeface="Arial"/>
              <a:cs typeface="Arial"/>
              <a:sym typeface="Arial"/>
            </a:endParaRPr>
          </a:p>
          <a:p>
            <a:pPr indent="0" lvl="0" marL="0" marR="0" rtl="0" algn="l">
              <a:lnSpc>
                <a:spcPct val="100000"/>
              </a:lnSpc>
              <a:spcBef>
                <a:spcPts val="50"/>
              </a:spcBef>
              <a:spcAft>
                <a:spcPts val="0"/>
              </a:spcAft>
              <a:buNone/>
            </a:pPr>
            <a:r>
              <a:t/>
            </a:r>
            <a:endParaRPr sz="16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600">
                <a:solidFill>
                  <a:schemeClr val="dk1"/>
                </a:solidFill>
                <a:latin typeface="Arial"/>
                <a:ea typeface="Arial"/>
                <a:cs typeface="Arial"/>
                <a:sym typeface="Arial"/>
              </a:rPr>
              <a:t>JavaScript in &lt;body&gt;</a:t>
            </a:r>
            <a:endParaRPr b="1" sz="1600">
              <a:solidFill>
                <a:schemeClr val="dk1"/>
              </a:solidFill>
              <a:latin typeface="Arial"/>
              <a:ea typeface="Arial"/>
              <a:cs typeface="Arial"/>
              <a:sym typeface="Arial"/>
            </a:endParaRPr>
          </a:p>
          <a:p>
            <a:pPr indent="0" lvl="0" marL="462280" marR="0" rtl="0" algn="l">
              <a:lnSpc>
                <a:spcPct val="100000"/>
              </a:lnSpc>
              <a:spcBef>
                <a:spcPts val="1050"/>
              </a:spcBef>
              <a:spcAft>
                <a:spcPts val="0"/>
              </a:spcAft>
              <a:buNone/>
            </a:pPr>
            <a:r>
              <a:rPr lang="en-US" sz="1600">
                <a:solidFill>
                  <a:srgbClr val="33A2A2"/>
                </a:solidFill>
                <a:latin typeface="Arial"/>
                <a:ea typeface="Arial"/>
                <a:cs typeface="Arial"/>
                <a:sym typeface="Arial"/>
              </a:rPr>
              <a:t>&lt;html&gt;</a:t>
            </a:r>
            <a:endParaRPr sz="1600">
              <a:solidFill>
                <a:schemeClr val="dk1"/>
              </a:solidFill>
              <a:latin typeface="Arial"/>
              <a:ea typeface="Arial"/>
              <a:cs typeface="Arial"/>
              <a:sym typeface="Arial"/>
            </a:endParaRPr>
          </a:p>
          <a:p>
            <a:pPr indent="0" lvl="0" marL="462280" marR="0" rtl="0" algn="l">
              <a:lnSpc>
                <a:spcPct val="100000"/>
              </a:lnSpc>
              <a:spcBef>
                <a:spcPts val="1050"/>
              </a:spcBef>
              <a:spcAft>
                <a:spcPts val="0"/>
              </a:spcAft>
              <a:buNone/>
            </a:pPr>
            <a:r>
              <a:rPr lang="en-US" sz="1600">
                <a:solidFill>
                  <a:srgbClr val="33A2A2"/>
                </a:solidFill>
                <a:latin typeface="Arial"/>
                <a:ea typeface="Arial"/>
                <a:cs typeface="Arial"/>
                <a:sym typeface="Arial"/>
              </a:rPr>
              <a:t>&lt;body&gt;</a:t>
            </a:r>
            <a:endParaRPr sz="1600">
              <a:solidFill>
                <a:schemeClr val="dk1"/>
              </a:solidFill>
              <a:latin typeface="Arial"/>
              <a:ea typeface="Arial"/>
              <a:cs typeface="Arial"/>
              <a:sym typeface="Arial"/>
            </a:endParaRPr>
          </a:p>
          <a:p>
            <a:pPr indent="0" lvl="0" marL="462280" marR="0" rtl="0" algn="l">
              <a:lnSpc>
                <a:spcPct val="100000"/>
              </a:lnSpc>
              <a:spcBef>
                <a:spcPts val="1050"/>
              </a:spcBef>
              <a:spcAft>
                <a:spcPts val="0"/>
              </a:spcAft>
              <a:buNone/>
            </a:pPr>
            <a:r>
              <a:rPr lang="en-US" sz="1600">
                <a:solidFill>
                  <a:srgbClr val="33A2A2"/>
                </a:solidFill>
                <a:latin typeface="Arial"/>
                <a:ea typeface="Arial"/>
                <a:cs typeface="Arial"/>
                <a:sym typeface="Arial"/>
              </a:rPr>
              <a:t>&lt;script&gt;</a:t>
            </a:r>
            <a:endParaRPr sz="1600">
              <a:solidFill>
                <a:schemeClr val="dk1"/>
              </a:solidFill>
              <a:latin typeface="Arial"/>
              <a:ea typeface="Arial"/>
              <a:cs typeface="Arial"/>
              <a:sym typeface="Arial"/>
            </a:endParaRPr>
          </a:p>
          <a:p>
            <a:pPr indent="0" lvl="0" marL="911860" marR="0" rtl="0" algn="l">
              <a:lnSpc>
                <a:spcPct val="100000"/>
              </a:lnSpc>
              <a:spcBef>
                <a:spcPts val="1050"/>
              </a:spcBef>
              <a:spcAft>
                <a:spcPts val="0"/>
              </a:spcAft>
              <a:buNone/>
            </a:pPr>
            <a:r>
              <a:rPr lang="en-US" sz="1600">
                <a:solidFill>
                  <a:srgbClr val="33A2A2"/>
                </a:solidFill>
                <a:latin typeface="Arial"/>
                <a:ea typeface="Arial"/>
                <a:cs typeface="Arial"/>
                <a:sym typeface="Arial"/>
              </a:rPr>
              <a:t>document.write("&lt;h1&gt;This is a heading&lt;/h1&gt;");</a:t>
            </a:r>
            <a:endParaRPr sz="1600">
              <a:solidFill>
                <a:schemeClr val="dk1"/>
              </a:solidFill>
              <a:latin typeface="Arial"/>
              <a:ea typeface="Arial"/>
              <a:cs typeface="Arial"/>
              <a:sym typeface="Arial"/>
            </a:endParaRPr>
          </a:p>
          <a:p>
            <a:pPr indent="0" lvl="0" marL="462280" marR="0" rtl="0" algn="l">
              <a:lnSpc>
                <a:spcPct val="100000"/>
              </a:lnSpc>
              <a:spcBef>
                <a:spcPts val="1050"/>
              </a:spcBef>
              <a:spcAft>
                <a:spcPts val="0"/>
              </a:spcAft>
              <a:buNone/>
            </a:pPr>
            <a:r>
              <a:rPr lang="en-US" sz="1600">
                <a:solidFill>
                  <a:srgbClr val="33A2A2"/>
                </a:solidFill>
                <a:latin typeface="Arial"/>
                <a:ea typeface="Arial"/>
                <a:cs typeface="Arial"/>
                <a:sym typeface="Arial"/>
              </a:rPr>
              <a:t>&lt;/script&gt;</a:t>
            </a:r>
            <a:endParaRPr sz="1600">
              <a:solidFill>
                <a:schemeClr val="dk1"/>
              </a:solidFill>
              <a:latin typeface="Arial"/>
              <a:ea typeface="Arial"/>
              <a:cs typeface="Arial"/>
              <a:sym typeface="Arial"/>
            </a:endParaRPr>
          </a:p>
          <a:p>
            <a:pPr indent="0" lvl="0" marL="462280" marR="0" rtl="0" algn="l">
              <a:lnSpc>
                <a:spcPct val="100000"/>
              </a:lnSpc>
              <a:spcBef>
                <a:spcPts val="1040"/>
              </a:spcBef>
              <a:spcAft>
                <a:spcPts val="0"/>
              </a:spcAft>
              <a:buNone/>
            </a:pPr>
            <a:r>
              <a:rPr lang="en-US" sz="1600">
                <a:solidFill>
                  <a:srgbClr val="33A2A2"/>
                </a:solidFill>
                <a:latin typeface="Arial"/>
                <a:ea typeface="Arial"/>
                <a:cs typeface="Arial"/>
                <a:sym typeface="Arial"/>
              </a:rPr>
              <a:t>&lt;/body&gt;</a:t>
            </a:r>
            <a:endParaRPr sz="1600">
              <a:solidFill>
                <a:schemeClr val="dk1"/>
              </a:solidFill>
              <a:latin typeface="Arial"/>
              <a:ea typeface="Arial"/>
              <a:cs typeface="Arial"/>
              <a:sym typeface="Arial"/>
            </a:endParaRPr>
          </a:p>
          <a:p>
            <a:pPr indent="0" lvl="0" marL="462280" marR="0" rtl="0" algn="l">
              <a:lnSpc>
                <a:spcPct val="100000"/>
              </a:lnSpc>
              <a:spcBef>
                <a:spcPts val="1050"/>
              </a:spcBef>
              <a:spcAft>
                <a:spcPts val="0"/>
              </a:spcAft>
              <a:buNone/>
            </a:pPr>
            <a:r>
              <a:rPr lang="en-US" sz="1600">
                <a:solidFill>
                  <a:srgbClr val="33A2A2"/>
                </a:solidFill>
                <a:latin typeface="Arial"/>
                <a:ea typeface="Arial"/>
                <a:cs typeface="Arial"/>
                <a:sym typeface="Arial"/>
              </a:rPr>
              <a:t>&lt;/html&gt;</a:t>
            </a:r>
            <a:endParaRPr sz="1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6"/>
          <p:cNvSpPr/>
          <p:nvPr/>
        </p:nvSpPr>
        <p:spPr>
          <a:xfrm>
            <a:off x="765975" y="426875"/>
            <a:ext cx="10587300" cy="5662800"/>
          </a:xfrm>
          <a:prstGeom prst="rect">
            <a:avLst/>
          </a:prstGeom>
          <a:noFill/>
          <a:ln>
            <a:noFill/>
          </a:ln>
        </p:spPr>
        <p:txBody>
          <a:bodyPr anchorCtr="0" anchor="t" bIns="45700" lIns="91425" spcFirstLastPara="1" rIns="91425" wrap="square" tIns="45700">
            <a:noAutofit/>
          </a:bodyPr>
          <a:lstStyle/>
          <a:p>
            <a:pPr indent="0" lvl="0" marL="12700" marR="0" rtl="0" algn="l">
              <a:lnSpc>
                <a:spcPct val="100000"/>
              </a:lnSpc>
              <a:spcBef>
                <a:spcPts val="0"/>
              </a:spcBef>
              <a:spcAft>
                <a:spcPts val="0"/>
              </a:spcAft>
              <a:buNone/>
            </a:pPr>
            <a:r>
              <a:rPr b="1" lang="en-US" sz="2800">
                <a:solidFill>
                  <a:schemeClr val="dk1"/>
                </a:solidFill>
                <a:latin typeface="Arial"/>
                <a:ea typeface="Arial"/>
                <a:cs typeface="Arial"/>
                <a:sym typeface="Arial"/>
              </a:rPr>
              <a:t>External JavaScripts</a:t>
            </a:r>
            <a:endParaRPr b="1" sz="2800">
              <a:solidFill>
                <a:schemeClr val="dk1"/>
              </a:solidFill>
              <a:latin typeface="Arial"/>
              <a:ea typeface="Arial"/>
              <a:cs typeface="Arial"/>
              <a:sym typeface="Arial"/>
            </a:endParaRPr>
          </a:p>
          <a:p>
            <a:pPr indent="0" lvl="0" marL="12700" marR="5080" rtl="0" algn="l">
              <a:lnSpc>
                <a:spcPct val="112222"/>
              </a:lnSpc>
              <a:spcBef>
                <a:spcPts val="1225"/>
              </a:spcBef>
              <a:spcAft>
                <a:spcPts val="0"/>
              </a:spcAft>
              <a:buNone/>
            </a:pPr>
            <a:r>
              <a:rPr lang="en-US" sz="1800">
                <a:solidFill>
                  <a:schemeClr val="dk1"/>
                </a:solidFill>
                <a:latin typeface="Arial"/>
                <a:ea typeface="Arial"/>
                <a:cs typeface="Arial"/>
                <a:sym typeface="Arial"/>
              </a:rPr>
              <a:t>Scripts can also be placed in external files. External files often contain code to be used by  several different web pages.</a:t>
            </a:r>
            <a:endParaRPr sz="1800">
              <a:solidFill>
                <a:schemeClr val="dk1"/>
              </a:solidFill>
              <a:latin typeface="Arial"/>
              <a:ea typeface="Arial"/>
              <a:cs typeface="Arial"/>
              <a:sym typeface="Arial"/>
            </a:endParaRPr>
          </a:p>
          <a:p>
            <a:pPr indent="0" lvl="0" marL="12700" marR="0" rtl="0" algn="l">
              <a:lnSpc>
                <a:spcPct val="100000"/>
              </a:lnSpc>
              <a:spcBef>
                <a:spcPts val="1005"/>
              </a:spcBef>
              <a:spcAft>
                <a:spcPts val="0"/>
              </a:spcAft>
              <a:buNone/>
            </a:pPr>
            <a:r>
              <a:rPr lang="en-US" sz="1800">
                <a:solidFill>
                  <a:schemeClr val="dk1"/>
                </a:solidFill>
                <a:latin typeface="Arial"/>
                <a:ea typeface="Arial"/>
                <a:cs typeface="Arial"/>
                <a:sym typeface="Arial"/>
              </a:rPr>
              <a:t>External JavaScript files have the file extension .js.</a:t>
            </a:r>
            <a:endParaRPr sz="1800">
              <a:solidFill>
                <a:schemeClr val="dk1"/>
              </a:solidFill>
              <a:latin typeface="Arial"/>
              <a:ea typeface="Arial"/>
              <a:cs typeface="Arial"/>
              <a:sym typeface="Arial"/>
            </a:endParaRPr>
          </a:p>
          <a:p>
            <a:pPr indent="0" lvl="0" marL="12700" marR="0" rtl="0" algn="l">
              <a:lnSpc>
                <a:spcPct val="100000"/>
              </a:lnSpc>
              <a:spcBef>
                <a:spcPts val="1040"/>
              </a:spcBef>
              <a:spcAft>
                <a:spcPts val="0"/>
              </a:spcAft>
              <a:buNone/>
            </a:pPr>
            <a:r>
              <a:rPr lang="en-US" sz="1800">
                <a:solidFill>
                  <a:schemeClr val="dk1"/>
                </a:solidFill>
                <a:latin typeface="Arial"/>
                <a:ea typeface="Arial"/>
                <a:cs typeface="Arial"/>
                <a:sym typeface="Arial"/>
              </a:rPr>
              <a:t>To use an external script, point to the .js file in the "src" attribute of the &lt;script&gt; tag:</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2000">
              <a:solidFill>
                <a:schemeClr val="dk1"/>
              </a:solidFill>
              <a:latin typeface="Arial"/>
              <a:ea typeface="Arial"/>
              <a:cs typeface="Arial"/>
              <a:sym typeface="Arial"/>
            </a:endParaRPr>
          </a:p>
          <a:p>
            <a:pPr indent="0" lvl="0" marL="0" marR="0" rtl="0" algn="l">
              <a:lnSpc>
                <a:spcPct val="100000"/>
              </a:lnSpc>
              <a:spcBef>
                <a:spcPts val="5"/>
              </a:spcBef>
              <a:spcAft>
                <a:spcPts val="0"/>
              </a:spcAft>
              <a:buNone/>
            </a:pPr>
            <a:r>
              <a:t/>
            </a:r>
            <a:endParaRPr sz="1700">
              <a:solidFill>
                <a:schemeClr val="dk1"/>
              </a:solidFill>
              <a:latin typeface="Arial"/>
              <a:ea typeface="Arial"/>
              <a:cs typeface="Arial"/>
              <a:sym typeface="Arial"/>
            </a:endParaRPr>
          </a:p>
          <a:p>
            <a:pPr indent="0" lvl="0" marL="913130" marR="0" rtl="0" algn="l">
              <a:lnSpc>
                <a:spcPct val="100000"/>
              </a:lnSpc>
              <a:spcBef>
                <a:spcPts val="0"/>
              </a:spcBef>
              <a:spcAft>
                <a:spcPts val="0"/>
              </a:spcAft>
              <a:buNone/>
            </a:pPr>
            <a:r>
              <a:rPr lang="en-US" sz="1600">
                <a:solidFill>
                  <a:srgbClr val="33A2A2"/>
                </a:solidFill>
                <a:latin typeface="Arial"/>
                <a:ea typeface="Arial"/>
                <a:cs typeface="Arial"/>
                <a:sym typeface="Arial"/>
              </a:rPr>
              <a:t>&lt;html&gt;</a:t>
            </a:r>
            <a:endParaRPr sz="1600">
              <a:solidFill>
                <a:schemeClr val="dk1"/>
              </a:solidFill>
              <a:latin typeface="Arial"/>
              <a:ea typeface="Arial"/>
              <a:cs typeface="Arial"/>
              <a:sym typeface="Arial"/>
            </a:endParaRPr>
          </a:p>
          <a:p>
            <a:pPr indent="0" lvl="0" marL="913130" marR="0" rtl="0" algn="l">
              <a:lnSpc>
                <a:spcPct val="100000"/>
              </a:lnSpc>
              <a:spcBef>
                <a:spcPts val="1050"/>
              </a:spcBef>
              <a:spcAft>
                <a:spcPts val="0"/>
              </a:spcAft>
              <a:buNone/>
            </a:pPr>
            <a:r>
              <a:rPr lang="en-US" sz="1600">
                <a:solidFill>
                  <a:srgbClr val="33A2A2"/>
                </a:solidFill>
                <a:latin typeface="Arial"/>
                <a:ea typeface="Arial"/>
                <a:cs typeface="Arial"/>
                <a:sym typeface="Arial"/>
              </a:rPr>
              <a:t>&lt;body&gt;</a:t>
            </a:r>
            <a:endParaRPr sz="1600">
              <a:solidFill>
                <a:schemeClr val="dk1"/>
              </a:solidFill>
              <a:latin typeface="Arial"/>
              <a:ea typeface="Arial"/>
              <a:cs typeface="Arial"/>
              <a:sym typeface="Arial"/>
            </a:endParaRPr>
          </a:p>
          <a:p>
            <a:pPr indent="0" lvl="0" marL="1362710" marR="0" rtl="0" algn="l">
              <a:lnSpc>
                <a:spcPct val="100000"/>
              </a:lnSpc>
              <a:spcBef>
                <a:spcPts val="1050"/>
              </a:spcBef>
              <a:spcAft>
                <a:spcPts val="0"/>
              </a:spcAft>
              <a:buNone/>
            </a:pPr>
            <a:r>
              <a:rPr lang="en-US" sz="1600">
                <a:solidFill>
                  <a:srgbClr val="33A2A2"/>
                </a:solidFill>
                <a:latin typeface="Arial"/>
                <a:ea typeface="Arial"/>
                <a:cs typeface="Arial"/>
                <a:sym typeface="Arial"/>
              </a:rPr>
              <a:t>&lt;script src="myScript.js"&gt;&lt;/script&gt;</a:t>
            </a:r>
            <a:endParaRPr sz="1600">
              <a:solidFill>
                <a:schemeClr val="dk1"/>
              </a:solidFill>
              <a:latin typeface="Arial"/>
              <a:ea typeface="Arial"/>
              <a:cs typeface="Arial"/>
              <a:sym typeface="Arial"/>
            </a:endParaRPr>
          </a:p>
          <a:p>
            <a:pPr indent="0" lvl="0" marL="913130" marR="0" rtl="0" algn="l">
              <a:lnSpc>
                <a:spcPct val="100000"/>
              </a:lnSpc>
              <a:spcBef>
                <a:spcPts val="1040"/>
              </a:spcBef>
              <a:spcAft>
                <a:spcPts val="0"/>
              </a:spcAft>
              <a:buNone/>
            </a:pPr>
            <a:r>
              <a:rPr lang="en-US" sz="1600">
                <a:solidFill>
                  <a:srgbClr val="33A2A2"/>
                </a:solidFill>
                <a:latin typeface="Arial"/>
                <a:ea typeface="Arial"/>
                <a:cs typeface="Arial"/>
                <a:sym typeface="Arial"/>
              </a:rPr>
              <a:t>&lt;/body&gt;</a:t>
            </a:r>
            <a:endParaRPr sz="1600">
              <a:solidFill>
                <a:schemeClr val="dk1"/>
              </a:solidFill>
              <a:latin typeface="Arial"/>
              <a:ea typeface="Arial"/>
              <a:cs typeface="Arial"/>
              <a:sym typeface="Arial"/>
            </a:endParaRPr>
          </a:p>
          <a:p>
            <a:pPr indent="0" lvl="0" marL="913130" marR="0" rtl="0" algn="l">
              <a:lnSpc>
                <a:spcPct val="100000"/>
              </a:lnSpc>
              <a:spcBef>
                <a:spcPts val="1050"/>
              </a:spcBef>
              <a:spcAft>
                <a:spcPts val="0"/>
              </a:spcAft>
              <a:buNone/>
            </a:pPr>
            <a:r>
              <a:rPr lang="en-US" sz="1600">
                <a:solidFill>
                  <a:srgbClr val="33A2A2"/>
                </a:solidFill>
                <a:latin typeface="Arial"/>
                <a:ea typeface="Arial"/>
                <a:cs typeface="Arial"/>
                <a:sym typeface="Arial"/>
              </a:rPr>
              <a:t>&lt;/html&gt;</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7"/>
          <p:cNvSpPr txBox="1"/>
          <p:nvPr/>
        </p:nvSpPr>
        <p:spPr>
          <a:xfrm>
            <a:off x="381662" y="224790"/>
            <a:ext cx="10750163" cy="443711"/>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lang="en-US" sz="2800">
                <a:solidFill>
                  <a:schemeClr val="dk1"/>
                </a:solidFill>
                <a:latin typeface="Arial"/>
                <a:ea typeface="Arial"/>
                <a:cs typeface="Arial"/>
                <a:sym typeface="Arial"/>
              </a:rPr>
              <a:t>The HTML DOM (Document Object Model)</a:t>
            </a:r>
            <a:endParaRPr/>
          </a:p>
        </p:txBody>
      </p:sp>
      <p:sp>
        <p:nvSpPr>
          <p:cNvPr id="125" name="Google Shape;125;p17"/>
          <p:cNvSpPr txBox="1"/>
          <p:nvPr/>
        </p:nvSpPr>
        <p:spPr>
          <a:xfrm>
            <a:off x="0" y="802087"/>
            <a:ext cx="9375775" cy="838200"/>
          </a:xfrm>
          <a:prstGeom prst="rect">
            <a:avLst/>
          </a:prstGeom>
          <a:noFill/>
          <a:ln>
            <a:noFill/>
          </a:ln>
        </p:spPr>
        <p:txBody>
          <a:bodyPr anchorCtr="0" anchor="t" bIns="0" lIns="0" spcFirstLastPara="1" rIns="0" wrap="square" tIns="144775">
            <a:noAutofit/>
          </a:bodyPr>
          <a:lstStyle/>
          <a:p>
            <a:pPr indent="0" lvl="0" marL="462280" marR="0" rtl="0" algn="l">
              <a:lnSpc>
                <a:spcPct val="100000"/>
              </a:lnSpc>
              <a:spcBef>
                <a:spcPts val="0"/>
              </a:spcBef>
              <a:spcAft>
                <a:spcPts val="0"/>
              </a:spcAft>
              <a:buNone/>
            </a:pPr>
            <a:r>
              <a:rPr lang="en-US" sz="1800">
                <a:solidFill>
                  <a:schemeClr val="dk1"/>
                </a:solidFill>
                <a:latin typeface="Arial"/>
                <a:ea typeface="Arial"/>
                <a:cs typeface="Arial"/>
                <a:sym typeface="Arial"/>
              </a:rPr>
              <a:t>When a web page is loaded, the browser creates a Document Object Model of the page.</a:t>
            </a:r>
            <a:endParaRPr sz="1800">
              <a:solidFill>
                <a:schemeClr val="dk1"/>
              </a:solidFill>
              <a:latin typeface="Arial"/>
              <a:ea typeface="Arial"/>
              <a:cs typeface="Arial"/>
              <a:sym typeface="Arial"/>
            </a:endParaRPr>
          </a:p>
          <a:p>
            <a:pPr indent="0" lvl="0" marL="12700" marR="0" rtl="0" algn="l">
              <a:lnSpc>
                <a:spcPct val="100000"/>
              </a:lnSpc>
              <a:spcBef>
                <a:spcPts val="1040"/>
              </a:spcBef>
              <a:spcAft>
                <a:spcPts val="0"/>
              </a:spcAft>
              <a:buNone/>
            </a:pPr>
            <a:r>
              <a:rPr lang="en-US" sz="1800">
                <a:solidFill>
                  <a:schemeClr val="dk1"/>
                </a:solidFill>
                <a:latin typeface="Arial"/>
                <a:ea typeface="Arial"/>
                <a:cs typeface="Arial"/>
                <a:sym typeface="Arial"/>
              </a:rPr>
              <a:t>       The HTML DOM model is constructed as a tree of Objects:</a:t>
            </a:r>
            <a:endParaRPr sz="1800">
              <a:solidFill>
                <a:schemeClr val="dk1"/>
              </a:solidFill>
              <a:latin typeface="Arial"/>
              <a:ea typeface="Arial"/>
              <a:cs typeface="Arial"/>
              <a:sym typeface="Arial"/>
            </a:endParaRPr>
          </a:p>
        </p:txBody>
      </p:sp>
      <p:sp>
        <p:nvSpPr>
          <p:cNvPr id="126" name="Google Shape;126;p17"/>
          <p:cNvSpPr/>
          <p:nvPr/>
        </p:nvSpPr>
        <p:spPr>
          <a:xfrm>
            <a:off x="1483929" y="1959032"/>
            <a:ext cx="6789106" cy="432550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8"/>
          <p:cNvSpPr txBox="1"/>
          <p:nvPr/>
        </p:nvSpPr>
        <p:spPr>
          <a:xfrm>
            <a:off x="770450" y="1039250"/>
            <a:ext cx="6030000" cy="40857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800">
                <a:solidFill>
                  <a:schemeClr val="dk1"/>
                </a:solidFill>
                <a:latin typeface="Arial"/>
                <a:ea typeface="Arial"/>
                <a:cs typeface="Arial"/>
                <a:sym typeface="Arial"/>
              </a:rPr>
              <a:t>Finding HTML Elements by Id</a:t>
            </a:r>
            <a:endParaRPr sz="2000">
              <a:solidFill>
                <a:schemeClr val="dk1"/>
              </a:solidFill>
              <a:latin typeface="Arial"/>
              <a:ea typeface="Arial"/>
              <a:cs typeface="Arial"/>
              <a:sym typeface="Arial"/>
            </a:endParaRPr>
          </a:p>
          <a:p>
            <a:pPr indent="0" lvl="0" marL="0" marR="0" rtl="0" algn="l">
              <a:lnSpc>
                <a:spcPct val="100000"/>
              </a:lnSpc>
              <a:spcBef>
                <a:spcPts val="5"/>
              </a:spcBef>
              <a:spcAft>
                <a:spcPts val="0"/>
              </a:spcAft>
              <a:buNone/>
            </a:pPr>
            <a:r>
              <a:t/>
            </a:r>
            <a:endParaRPr sz="1700">
              <a:solidFill>
                <a:schemeClr val="dk1"/>
              </a:solidFill>
              <a:latin typeface="Arial"/>
              <a:ea typeface="Arial"/>
              <a:cs typeface="Arial"/>
              <a:sym typeface="Arial"/>
            </a:endParaRPr>
          </a:p>
          <a:p>
            <a:pPr indent="0" lvl="0" marL="913130" marR="0" rtl="0" algn="l">
              <a:lnSpc>
                <a:spcPct val="100000"/>
              </a:lnSpc>
              <a:spcBef>
                <a:spcPts val="0"/>
              </a:spcBef>
              <a:spcAft>
                <a:spcPts val="0"/>
              </a:spcAft>
              <a:buNone/>
            </a:pPr>
            <a:r>
              <a:rPr lang="en-US" sz="1800">
                <a:solidFill>
                  <a:srgbClr val="33A2A2"/>
                </a:solidFill>
                <a:latin typeface="Arial"/>
                <a:ea typeface="Arial"/>
                <a:cs typeface="Arial"/>
                <a:sym typeface="Arial"/>
              </a:rPr>
              <a:t>document.getElementById("&lt;id-name&gt;");</a:t>
            </a:r>
            <a:endParaRPr sz="2000">
              <a:solidFill>
                <a:schemeClr val="dk1"/>
              </a:solidFill>
              <a:latin typeface="Arial"/>
              <a:ea typeface="Arial"/>
              <a:cs typeface="Arial"/>
              <a:sym typeface="Arial"/>
            </a:endParaRPr>
          </a:p>
          <a:p>
            <a:pPr indent="0" lvl="0" marL="0" marR="0" rtl="0" algn="l">
              <a:lnSpc>
                <a:spcPct val="100000"/>
              </a:lnSpc>
              <a:spcBef>
                <a:spcPts val="50"/>
              </a:spcBef>
              <a:spcAft>
                <a:spcPts val="0"/>
              </a:spcAft>
              <a:buNone/>
            </a:pPr>
            <a:r>
              <a:t/>
            </a:r>
            <a:endParaRPr sz="165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800">
                <a:solidFill>
                  <a:schemeClr val="dk1"/>
                </a:solidFill>
                <a:latin typeface="Arial"/>
                <a:ea typeface="Arial"/>
                <a:cs typeface="Arial"/>
                <a:sym typeface="Arial"/>
              </a:rPr>
              <a:t>Finding HTML Elements by Tag Name</a:t>
            </a:r>
            <a:endParaRPr sz="1800">
              <a:solidFill>
                <a:schemeClr val="dk1"/>
              </a:solidFill>
              <a:latin typeface="Arial"/>
              <a:ea typeface="Arial"/>
              <a:cs typeface="Arial"/>
              <a:sym typeface="Arial"/>
            </a:endParaRPr>
          </a:p>
          <a:p>
            <a:pPr indent="0" lvl="0" marL="0" marR="0" rtl="0" algn="l">
              <a:lnSpc>
                <a:spcPct val="100000"/>
              </a:lnSpc>
              <a:spcBef>
                <a:spcPts val="55"/>
              </a:spcBef>
              <a:spcAft>
                <a:spcPts val="0"/>
              </a:spcAft>
              <a:buNone/>
            </a:pPr>
            <a:r>
              <a:t/>
            </a:r>
            <a:endParaRPr sz="1650">
              <a:solidFill>
                <a:schemeClr val="dk1"/>
              </a:solidFill>
              <a:latin typeface="Arial"/>
              <a:ea typeface="Arial"/>
              <a:cs typeface="Arial"/>
              <a:sym typeface="Arial"/>
            </a:endParaRPr>
          </a:p>
          <a:p>
            <a:pPr indent="0" lvl="0" marL="913130" marR="0" rtl="0" algn="l">
              <a:lnSpc>
                <a:spcPct val="100000"/>
              </a:lnSpc>
              <a:spcBef>
                <a:spcPts val="0"/>
              </a:spcBef>
              <a:spcAft>
                <a:spcPts val="0"/>
              </a:spcAft>
              <a:buNone/>
            </a:pPr>
            <a:r>
              <a:rPr lang="en-US" sz="1800">
                <a:solidFill>
                  <a:srgbClr val="33A2A2"/>
                </a:solidFill>
                <a:latin typeface="Arial"/>
                <a:ea typeface="Arial"/>
                <a:cs typeface="Arial"/>
                <a:sym typeface="Arial"/>
              </a:rPr>
              <a:t>document.getElementsByTagName("&lt;tag&gt;");</a:t>
            </a:r>
            <a:endParaRPr sz="2000">
              <a:solidFill>
                <a:schemeClr val="dk1"/>
              </a:solidFill>
              <a:latin typeface="Arial"/>
              <a:ea typeface="Arial"/>
              <a:cs typeface="Arial"/>
              <a:sym typeface="Arial"/>
            </a:endParaRPr>
          </a:p>
          <a:p>
            <a:pPr indent="0" lvl="0" marL="0" marR="0" rtl="0" algn="l">
              <a:lnSpc>
                <a:spcPct val="100000"/>
              </a:lnSpc>
              <a:spcBef>
                <a:spcPts val="50"/>
              </a:spcBef>
              <a:spcAft>
                <a:spcPts val="0"/>
              </a:spcAft>
              <a:buNone/>
            </a:pPr>
            <a:r>
              <a:t/>
            </a:r>
            <a:endParaRPr sz="165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800">
                <a:solidFill>
                  <a:schemeClr val="dk1"/>
                </a:solidFill>
                <a:latin typeface="Arial"/>
                <a:ea typeface="Arial"/>
                <a:cs typeface="Arial"/>
                <a:sym typeface="Arial"/>
              </a:rPr>
              <a:t>Finding HTML Elements by Name</a:t>
            </a:r>
            <a:endParaRPr sz="2000">
              <a:solidFill>
                <a:schemeClr val="dk1"/>
              </a:solidFill>
              <a:latin typeface="Arial"/>
              <a:ea typeface="Arial"/>
              <a:cs typeface="Arial"/>
              <a:sym typeface="Arial"/>
            </a:endParaRPr>
          </a:p>
          <a:p>
            <a:pPr indent="0" lvl="0" marL="0" marR="0" rtl="0" algn="l">
              <a:lnSpc>
                <a:spcPct val="100000"/>
              </a:lnSpc>
              <a:spcBef>
                <a:spcPts val="55"/>
              </a:spcBef>
              <a:spcAft>
                <a:spcPts val="0"/>
              </a:spcAft>
              <a:buNone/>
            </a:pPr>
            <a:r>
              <a:t/>
            </a:r>
            <a:endParaRPr sz="1650">
              <a:solidFill>
                <a:schemeClr val="dk1"/>
              </a:solidFill>
              <a:latin typeface="Arial"/>
              <a:ea typeface="Arial"/>
              <a:cs typeface="Arial"/>
              <a:sym typeface="Arial"/>
            </a:endParaRPr>
          </a:p>
          <a:p>
            <a:pPr indent="0" lvl="0" marL="913130" marR="0" rtl="0" algn="l">
              <a:lnSpc>
                <a:spcPct val="100000"/>
              </a:lnSpc>
              <a:spcBef>
                <a:spcPts val="0"/>
              </a:spcBef>
              <a:spcAft>
                <a:spcPts val="0"/>
              </a:spcAft>
              <a:buNone/>
            </a:pPr>
            <a:r>
              <a:rPr lang="en-US" sz="1800">
                <a:solidFill>
                  <a:srgbClr val="33A2A2"/>
                </a:solidFill>
                <a:latin typeface="Arial"/>
                <a:ea typeface="Arial"/>
                <a:cs typeface="Arial"/>
                <a:sym typeface="Arial"/>
              </a:rPr>
              <a:t>document.getElementsByName(“&lt;name-attr&gt;”)</a:t>
            </a:r>
            <a:endParaRPr sz="1800">
              <a:solidFill>
                <a:schemeClr val="dk1"/>
              </a:solidFill>
              <a:latin typeface="Arial"/>
              <a:ea typeface="Arial"/>
              <a:cs typeface="Arial"/>
              <a:sym typeface="Arial"/>
            </a:endParaRPr>
          </a:p>
          <a:p>
            <a:pPr indent="0" lvl="0" marL="0" marR="0" rtl="0" algn="l">
              <a:lnSpc>
                <a:spcPct val="100000"/>
              </a:lnSpc>
              <a:spcBef>
                <a:spcPts val="5"/>
              </a:spcBef>
              <a:spcAft>
                <a:spcPts val="0"/>
              </a:spcAft>
              <a:buNone/>
            </a:pPr>
            <a:r>
              <a:t/>
            </a:r>
            <a:endParaRPr sz="17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800">
                <a:solidFill>
                  <a:schemeClr val="dk1"/>
                </a:solidFill>
                <a:latin typeface="Arial"/>
                <a:ea typeface="Arial"/>
                <a:cs typeface="Arial"/>
                <a:sym typeface="Arial"/>
              </a:rPr>
              <a:t>Finding HTML Elements by Class</a:t>
            </a:r>
            <a:endParaRPr sz="2000">
              <a:solidFill>
                <a:schemeClr val="dk1"/>
              </a:solidFill>
              <a:latin typeface="Arial"/>
              <a:ea typeface="Arial"/>
              <a:cs typeface="Arial"/>
              <a:sym typeface="Arial"/>
            </a:endParaRPr>
          </a:p>
          <a:p>
            <a:pPr indent="0" lvl="0" marL="0" marR="0" rtl="0" algn="l">
              <a:lnSpc>
                <a:spcPct val="100000"/>
              </a:lnSpc>
              <a:spcBef>
                <a:spcPts val="55"/>
              </a:spcBef>
              <a:spcAft>
                <a:spcPts val="0"/>
              </a:spcAft>
              <a:buNone/>
            </a:pPr>
            <a:r>
              <a:t/>
            </a:r>
            <a:endParaRPr sz="1650">
              <a:solidFill>
                <a:schemeClr val="dk1"/>
              </a:solidFill>
              <a:latin typeface="Arial"/>
              <a:ea typeface="Arial"/>
              <a:cs typeface="Arial"/>
              <a:sym typeface="Arial"/>
            </a:endParaRPr>
          </a:p>
          <a:p>
            <a:pPr indent="0" lvl="0" marL="913130" marR="0" rtl="0" algn="l">
              <a:lnSpc>
                <a:spcPct val="100000"/>
              </a:lnSpc>
              <a:spcBef>
                <a:spcPts val="0"/>
              </a:spcBef>
              <a:spcAft>
                <a:spcPts val="0"/>
              </a:spcAft>
              <a:buNone/>
            </a:pPr>
            <a:r>
              <a:rPr lang="en-US" sz="1800">
                <a:solidFill>
                  <a:srgbClr val="33A2A2"/>
                </a:solidFill>
                <a:latin typeface="Arial"/>
                <a:ea typeface="Arial"/>
                <a:cs typeface="Arial"/>
                <a:sym typeface="Arial"/>
              </a:rPr>
              <a:t>document.getElementByClass(“&lt;class-name&gt;”)</a:t>
            </a:r>
            <a:endParaRPr sz="18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9"/>
          <p:cNvSpPr txBox="1"/>
          <p:nvPr/>
        </p:nvSpPr>
        <p:spPr>
          <a:xfrm>
            <a:off x="571676" y="496350"/>
            <a:ext cx="10589400" cy="3153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800">
                <a:solidFill>
                  <a:schemeClr val="dk1"/>
                </a:solidFill>
                <a:latin typeface="Arial"/>
                <a:ea typeface="Arial"/>
                <a:cs typeface="Arial"/>
                <a:sym typeface="Arial"/>
              </a:rPr>
              <a:t>Writing Into HTML Output</a:t>
            </a:r>
            <a:endParaRPr sz="2750">
              <a:solidFill>
                <a:schemeClr val="dk1"/>
              </a:solidFill>
              <a:latin typeface="Arial"/>
              <a:ea typeface="Arial"/>
              <a:cs typeface="Arial"/>
              <a:sym typeface="Arial"/>
            </a:endParaRPr>
          </a:p>
          <a:p>
            <a:pPr indent="0" lvl="0" marL="462280" marR="4199890" rtl="0" algn="l">
              <a:lnSpc>
                <a:spcPct val="148100"/>
              </a:lnSpc>
              <a:spcBef>
                <a:spcPts val="0"/>
              </a:spcBef>
              <a:spcAft>
                <a:spcPts val="0"/>
              </a:spcAft>
              <a:buNone/>
            </a:pPr>
            <a:r>
              <a:rPr lang="en-US" sz="1800">
                <a:solidFill>
                  <a:srgbClr val="33A2A2"/>
                </a:solidFill>
                <a:latin typeface="Arial"/>
                <a:ea typeface="Arial"/>
                <a:cs typeface="Arial"/>
                <a:sym typeface="Arial"/>
              </a:rPr>
              <a:t>document.write("&lt;h1&gt;This is a heading&lt;/h1&gt;");  document.write("&lt;p&gt;This is a paragraph&lt;/p&gt;");</a:t>
            </a:r>
            <a:endParaRPr sz="2000">
              <a:solidFill>
                <a:schemeClr val="dk1"/>
              </a:solidFill>
              <a:latin typeface="Arial"/>
              <a:ea typeface="Arial"/>
              <a:cs typeface="Arial"/>
              <a:sym typeface="Arial"/>
            </a:endParaRPr>
          </a:p>
          <a:p>
            <a:pPr indent="0" lvl="0" marL="0" marR="0" rtl="0" algn="l">
              <a:lnSpc>
                <a:spcPct val="100000"/>
              </a:lnSpc>
              <a:spcBef>
                <a:spcPts val="5"/>
              </a:spcBef>
              <a:spcAft>
                <a:spcPts val="0"/>
              </a:spcAft>
              <a:buNone/>
            </a:pPr>
            <a:r>
              <a:t/>
            </a:r>
            <a:endParaRPr sz="1700">
              <a:solidFill>
                <a:schemeClr val="dk1"/>
              </a:solidFill>
              <a:latin typeface="Arial"/>
              <a:ea typeface="Arial"/>
              <a:cs typeface="Arial"/>
              <a:sym typeface="Arial"/>
            </a:endParaRPr>
          </a:p>
          <a:p>
            <a:pPr indent="0" lvl="0" marL="12700" marR="0" rtl="0" algn="l">
              <a:lnSpc>
                <a:spcPct val="100000"/>
              </a:lnSpc>
              <a:spcBef>
                <a:spcPts val="5"/>
              </a:spcBef>
              <a:spcAft>
                <a:spcPts val="0"/>
              </a:spcAft>
              <a:buNone/>
            </a:pPr>
            <a:r>
              <a:rPr b="1" lang="en-US" sz="1800">
                <a:solidFill>
                  <a:schemeClr val="dk1"/>
                </a:solidFill>
                <a:latin typeface="Arial"/>
                <a:ea typeface="Arial"/>
                <a:cs typeface="Arial"/>
                <a:sym typeface="Arial"/>
              </a:rPr>
              <a:t>Reacting to Events</a:t>
            </a:r>
            <a:endParaRPr sz="1800">
              <a:solidFill>
                <a:schemeClr val="dk1"/>
              </a:solidFill>
              <a:latin typeface="Arial"/>
              <a:ea typeface="Arial"/>
              <a:cs typeface="Arial"/>
              <a:sym typeface="Arial"/>
            </a:endParaRPr>
          </a:p>
          <a:p>
            <a:pPr indent="0" lvl="0" marL="0" marR="0" rtl="0" algn="l">
              <a:lnSpc>
                <a:spcPct val="100000"/>
              </a:lnSpc>
              <a:spcBef>
                <a:spcPts val="50"/>
              </a:spcBef>
              <a:spcAft>
                <a:spcPts val="0"/>
              </a:spcAft>
              <a:buNone/>
            </a:pPr>
            <a:r>
              <a:t/>
            </a:r>
            <a:endParaRPr sz="1650">
              <a:solidFill>
                <a:schemeClr val="dk1"/>
              </a:solidFill>
              <a:latin typeface="Arial"/>
              <a:ea typeface="Arial"/>
              <a:cs typeface="Arial"/>
              <a:sym typeface="Arial"/>
            </a:endParaRPr>
          </a:p>
          <a:p>
            <a:pPr indent="0" lvl="0" marL="462280" marR="0" rtl="0" algn="l">
              <a:lnSpc>
                <a:spcPct val="100000"/>
              </a:lnSpc>
              <a:spcBef>
                <a:spcPts val="0"/>
              </a:spcBef>
              <a:spcAft>
                <a:spcPts val="0"/>
              </a:spcAft>
              <a:buNone/>
            </a:pPr>
            <a:r>
              <a:rPr lang="en-US" sz="1800">
                <a:solidFill>
                  <a:srgbClr val="33A2A2"/>
                </a:solidFill>
                <a:latin typeface="Arial"/>
                <a:ea typeface="Arial"/>
                <a:cs typeface="Arial"/>
                <a:sym typeface="Arial"/>
              </a:rPr>
              <a:t>&lt;button type="button" onclick="alert('Welcome!')"&gt;Click Me!&lt;/button&gt;</a:t>
            </a:r>
            <a:endParaRPr sz="2000">
              <a:solidFill>
                <a:schemeClr val="dk1"/>
              </a:solidFill>
              <a:latin typeface="Arial"/>
              <a:ea typeface="Arial"/>
              <a:cs typeface="Arial"/>
              <a:sym typeface="Arial"/>
            </a:endParaRPr>
          </a:p>
          <a:p>
            <a:pPr indent="0" lvl="0" marL="0" marR="0" rtl="0" algn="l">
              <a:lnSpc>
                <a:spcPct val="100000"/>
              </a:lnSpc>
              <a:spcBef>
                <a:spcPts val="50"/>
              </a:spcBef>
              <a:spcAft>
                <a:spcPts val="0"/>
              </a:spcAft>
              <a:buNone/>
            </a:pPr>
            <a:r>
              <a:t/>
            </a:r>
            <a:endParaRPr sz="1650">
              <a:solidFill>
                <a:schemeClr val="dk1"/>
              </a:solidFill>
              <a:latin typeface="Arial"/>
              <a:ea typeface="Arial"/>
              <a:cs typeface="Arial"/>
              <a:sym typeface="Arial"/>
            </a:endParaRPr>
          </a:p>
          <a:p>
            <a:pPr indent="0" lvl="0" marL="12700" marR="0" rtl="0" algn="l">
              <a:lnSpc>
                <a:spcPct val="100000"/>
              </a:lnSpc>
              <a:spcBef>
                <a:spcPts val="5"/>
              </a:spcBef>
              <a:spcAft>
                <a:spcPts val="0"/>
              </a:spcAft>
              <a:buNone/>
            </a:pPr>
            <a:r>
              <a:rPr b="1" lang="en-US" sz="1800">
                <a:solidFill>
                  <a:schemeClr val="dk1"/>
                </a:solidFill>
                <a:latin typeface="Arial"/>
                <a:ea typeface="Arial"/>
                <a:cs typeface="Arial"/>
                <a:sym typeface="Arial"/>
              </a:rPr>
              <a:t>Changing HTML Content</a:t>
            </a:r>
            <a:endParaRPr sz="1800">
              <a:solidFill>
                <a:schemeClr val="dk1"/>
              </a:solidFill>
              <a:latin typeface="Arial"/>
              <a:ea typeface="Arial"/>
              <a:cs typeface="Arial"/>
              <a:sym typeface="Arial"/>
            </a:endParaRPr>
          </a:p>
          <a:p>
            <a:pPr indent="0" lvl="0" marL="12700" marR="0" rtl="0" algn="l">
              <a:lnSpc>
                <a:spcPct val="100000"/>
              </a:lnSpc>
              <a:spcBef>
                <a:spcPts val="1050"/>
              </a:spcBef>
              <a:spcAft>
                <a:spcPts val="0"/>
              </a:spcAft>
              <a:buNone/>
            </a:pPr>
            <a:r>
              <a:rPr lang="en-US" sz="1800">
                <a:solidFill>
                  <a:schemeClr val="dk1"/>
                </a:solidFill>
                <a:latin typeface="Arial"/>
                <a:ea typeface="Arial"/>
                <a:cs typeface="Arial"/>
                <a:sym typeface="Arial"/>
              </a:rPr>
              <a:t>Using JavaScript to manipulate the content of HTML elements is a very powerful functionality.</a:t>
            </a:r>
            <a:endParaRPr sz="1800">
              <a:solidFill>
                <a:schemeClr val="dk1"/>
              </a:solidFill>
              <a:latin typeface="Arial"/>
              <a:ea typeface="Arial"/>
              <a:cs typeface="Arial"/>
              <a:sym typeface="Arial"/>
            </a:endParaRPr>
          </a:p>
        </p:txBody>
      </p:sp>
      <p:sp>
        <p:nvSpPr>
          <p:cNvPr id="137" name="Google Shape;137;p19"/>
          <p:cNvSpPr txBox="1"/>
          <p:nvPr/>
        </p:nvSpPr>
        <p:spPr>
          <a:xfrm>
            <a:off x="1109550" y="4014900"/>
            <a:ext cx="3981000" cy="1274100"/>
          </a:xfrm>
          <a:prstGeom prst="rect">
            <a:avLst/>
          </a:prstGeom>
          <a:noFill/>
          <a:ln>
            <a:noFill/>
          </a:ln>
        </p:spPr>
        <p:txBody>
          <a:bodyPr anchorCtr="0" anchor="t" bIns="0" lIns="0" spcFirstLastPara="1" rIns="0" wrap="square" tIns="12700">
            <a:noAutofit/>
          </a:bodyPr>
          <a:lstStyle/>
          <a:p>
            <a:pPr indent="0" lvl="0" marL="12700" marR="5080" rtl="0" algn="l">
              <a:lnSpc>
                <a:spcPct val="148100"/>
              </a:lnSpc>
              <a:spcBef>
                <a:spcPts val="0"/>
              </a:spcBef>
              <a:spcAft>
                <a:spcPts val="0"/>
              </a:spcAft>
              <a:buNone/>
            </a:pPr>
            <a:r>
              <a:rPr lang="en-US" sz="1800">
                <a:solidFill>
                  <a:srgbClr val="33A2A2"/>
                </a:solidFill>
                <a:latin typeface="Arial"/>
                <a:ea typeface="Arial"/>
                <a:cs typeface="Arial"/>
                <a:sym typeface="Arial"/>
              </a:rPr>
              <a:t>x=document.getElementById("demo")  x.innerHTML="Hello JavaScript";</a:t>
            </a:r>
            <a:endParaRPr sz="1800">
              <a:solidFill>
                <a:schemeClr val="dk1"/>
              </a:solidFill>
              <a:latin typeface="Arial"/>
              <a:ea typeface="Arial"/>
              <a:cs typeface="Arial"/>
              <a:sym typeface="Arial"/>
            </a:endParaRPr>
          </a:p>
        </p:txBody>
      </p:sp>
      <p:sp>
        <p:nvSpPr>
          <p:cNvPr id="138" name="Google Shape;138;p19"/>
          <p:cNvSpPr txBox="1"/>
          <p:nvPr/>
        </p:nvSpPr>
        <p:spPr>
          <a:xfrm>
            <a:off x="5425314" y="3938708"/>
            <a:ext cx="2142000" cy="838200"/>
          </a:xfrm>
          <a:prstGeom prst="rect">
            <a:avLst/>
          </a:prstGeom>
          <a:noFill/>
          <a:ln>
            <a:noFill/>
          </a:ln>
        </p:spPr>
        <p:txBody>
          <a:bodyPr anchorCtr="0" anchor="t" bIns="0" lIns="0" spcFirstLastPara="1" rIns="0" wrap="square" tIns="144775">
            <a:noAutofit/>
          </a:bodyPr>
          <a:lstStyle/>
          <a:p>
            <a:pPr indent="0" lvl="0" marL="75565" marR="0" rtl="0" algn="l">
              <a:lnSpc>
                <a:spcPct val="100000"/>
              </a:lnSpc>
              <a:spcBef>
                <a:spcPts val="0"/>
              </a:spcBef>
              <a:spcAft>
                <a:spcPts val="0"/>
              </a:spcAft>
              <a:buNone/>
            </a:pPr>
            <a:r>
              <a:rPr lang="en-US" sz="1800">
                <a:solidFill>
                  <a:srgbClr val="33A2A2"/>
                </a:solidFill>
                <a:latin typeface="Arial"/>
                <a:ea typeface="Arial"/>
                <a:cs typeface="Arial"/>
                <a:sym typeface="Arial"/>
              </a:rPr>
              <a:t>//Find the element</a:t>
            </a:r>
            <a:endParaRPr sz="1800">
              <a:solidFill>
                <a:schemeClr val="dk1"/>
              </a:solidFill>
              <a:latin typeface="Arial"/>
              <a:ea typeface="Arial"/>
              <a:cs typeface="Arial"/>
              <a:sym typeface="Arial"/>
            </a:endParaRPr>
          </a:p>
          <a:p>
            <a:pPr indent="0" lvl="0" marL="12700" marR="0" rtl="0" algn="l">
              <a:lnSpc>
                <a:spcPct val="100000"/>
              </a:lnSpc>
              <a:spcBef>
                <a:spcPts val="1040"/>
              </a:spcBef>
              <a:spcAft>
                <a:spcPts val="0"/>
              </a:spcAft>
              <a:buNone/>
            </a:pPr>
            <a:r>
              <a:rPr lang="en-US" sz="1800">
                <a:solidFill>
                  <a:srgbClr val="33A2A2"/>
                </a:solidFill>
                <a:latin typeface="Arial"/>
                <a:ea typeface="Arial"/>
                <a:cs typeface="Arial"/>
                <a:sym typeface="Arial"/>
              </a:rPr>
              <a:t>//Change the content</a:t>
            </a: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0"/>
          <p:cNvSpPr txBox="1"/>
          <p:nvPr/>
        </p:nvSpPr>
        <p:spPr>
          <a:xfrm>
            <a:off x="367637" y="629921"/>
            <a:ext cx="8448040" cy="840740"/>
          </a:xfrm>
          <a:prstGeom prst="rect">
            <a:avLst/>
          </a:prstGeom>
          <a:noFill/>
          <a:ln>
            <a:noFill/>
          </a:ln>
        </p:spPr>
        <p:txBody>
          <a:bodyPr anchorCtr="0" anchor="t" bIns="0" lIns="0" spcFirstLastPara="1" rIns="0" wrap="square" tIns="146050">
            <a:noAutofit/>
          </a:bodyPr>
          <a:lstStyle/>
          <a:p>
            <a:pPr indent="0" lvl="0" marL="12700" marR="0" rtl="0" algn="l">
              <a:lnSpc>
                <a:spcPct val="100000"/>
              </a:lnSpc>
              <a:spcBef>
                <a:spcPts val="0"/>
              </a:spcBef>
              <a:spcAft>
                <a:spcPts val="0"/>
              </a:spcAft>
              <a:buNone/>
            </a:pPr>
            <a:r>
              <a:rPr b="1" lang="en-US" sz="1800">
                <a:solidFill>
                  <a:schemeClr val="dk1"/>
                </a:solidFill>
                <a:latin typeface="Arial"/>
                <a:ea typeface="Arial"/>
                <a:cs typeface="Arial"/>
                <a:sym typeface="Arial"/>
              </a:rPr>
              <a:t>Changing HTML Styles</a:t>
            </a:r>
            <a:endParaRPr sz="1800">
              <a:solidFill>
                <a:schemeClr val="dk1"/>
              </a:solidFill>
              <a:latin typeface="Arial"/>
              <a:ea typeface="Arial"/>
              <a:cs typeface="Arial"/>
              <a:sym typeface="Arial"/>
            </a:endParaRPr>
          </a:p>
          <a:p>
            <a:pPr indent="0" lvl="0" marL="12700" marR="0" rtl="0" algn="l">
              <a:lnSpc>
                <a:spcPct val="100000"/>
              </a:lnSpc>
              <a:spcBef>
                <a:spcPts val="1050"/>
              </a:spcBef>
              <a:spcAft>
                <a:spcPts val="0"/>
              </a:spcAft>
              <a:buNone/>
            </a:pPr>
            <a:r>
              <a:rPr lang="en-US" sz="1800">
                <a:solidFill>
                  <a:schemeClr val="dk1"/>
                </a:solidFill>
                <a:latin typeface="Arial"/>
                <a:ea typeface="Arial"/>
                <a:cs typeface="Arial"/>
                <a:sym typeface="Arial"/>
              </a:rPr>
              <a:t>Changing the style of an HTML element, is a variant of changing an HTML attribute.</a:t>
            </a:r>
            <a:endParaRPr sz="1800">
              <a:solidFill>
                <a:schemeClr val="dk1"/>
              </a:solidFill>
              <a:latin typeface="Arial"/>
              <a:ea typeface="Arial"/>
              <a:cs typeface="Arial"/>
              <a:sym typeface="Arial"/>
            </a:endParaRPr>
          </a:p>
        </p:txBody>
      </p:sp>
      <p:sp>
        <p:nvSpPr>
          <p:cNvPr id="144" name="Google Shape;144;p20"/>
          <p:cNvSpPr txBox="1"/>
          <p:nvPr/>
        </p:nvSpPr>
        <p:spPr>
          <a:xfrm>
            <a:off x="638175" y="1707975"/>
            <a:ext cx="4029900" cy="840600"/>
          </a:xfrm>
          <a:prstGeom prst="rect">
            <a:avLst/>
          </a:prstGeom>
          <a:noFill/>
          <a:ln>
            <a:noFill/>
          </a:ln>
        </p:spPr>
        <p:txBody>
          <a:bodyPr anchorCtr="0" anchor="t" bIns="0" lIns="0" spcFirstLastPara="1" rIns="0" wrap="square" tIns="12700">
            <a:noAutofit/>
          </a:bodyPr>
          <a:lstStyle/>
          <a:p>
            <a:pPr indent="0" lvl="0" marL="12700" marR="5080" rtl="0" algn="l">
              <a:lnSpc>
                <a:spcPct val="148600"/>
              </a:lnSpc>
              <a:spcBef>
                <a:spcPts val="0"/>
              </a:spcBef>
              <a:spcAft>
                <a:spcPts val="0"/>
              </a:spcAft>
              <a:buNone/>
            </a:pPr>
            <a:r>
              <a:rPr lang="en-US" sz="1800">
                <a:solidFill>
                  <a:srgbClr val="33A2A2"/>
                </a:solidFill>
                <a:latin typeface="Arial"/>
                <a:ea typeface="Arial"/>
                <a:cs typeface="Arial"/>
                <a:sym typeface="Arial"/>
              </a:rPr>
              <a:t>x=document.getElementById("demo</a:t>
            </a:r>
            <a:r>
              <a:rPr lang="en-US" sz="1800">
                <a:solidFill>
                  <a:srgbClr val="33A2A2"/>
                </a:solidFill>
              </a:rPr>
              <a:t>”</a:t>
            </a:r>
            <a:r>
              <a:rPr lang="en-US" sz="1800">
                <a:solidFill>
                  <a:srgbClr val="33A2A2"/>
                </a:solidFill>
                <a:latin typeface="Arial"/>
                <a:ea typeface="Arial"/>
                <a:cs typeface="Arial"/>
                <a:sym typeface="Arial"/>
              </a:rPr>
              <a:t>)  x.style.color="#ff0000";</a:t>
            </a:r>
            <a:endParaRPr sz="1800">
              <a:solidFill>
                <a:schemeClr val="dk1"/>
              </a:solidFill>
              <a:latin typeface="Arial"/>
              <a:ea typeface="Arial"/>
              <a:cs typeface="Arial"/>
              <a:sym typeface="Arial"/>
            </a:endParaRPr>
          </a:p>
        </p:txBody>
      </p:sp>
      <p:sp>
        <p:nvSpPr>
          <p:cNvPr id="145" name="Google Shape;145;p20"/>
          <p:cNvSpPr txBox="1"/>
          <p:nvPr/>
        </p:nvSpPr>
        <p:spPr>
          <a:xfrm>
            <a:off x="5576846" y="1707984"/>
            <a:ext cx="1861185" cy="840740"/>
          </a:xfrm>
          <a:prstGeom prst="rect">
            <a:avLst/>
          </a:prstGeom>
          <a:noFill/>
          <a:ln>
            <a:noFill/>
          </a:ln>
        </p:spPr>
        <p:txBody>
          <a:bodyPr anchorCtr="0" anchor="t" bIns="0" lIns="0" spcFirstLastPara="1" rIns="0" wrap="square" tIns="146050">
            <a:noAutofit/>
          </a:bodyPr>
          <a:lstStyle/>
          <a:p>
            <a:pPr indent="0" lvl="0" marL="12700" marR="0" rtl="0" algn="l">
              <a:lnSpc>
                <a:spcPct val="100000"/>
              </a:lnSpc>
              <a:spcBef>
                <a:spcPts val="0"/>
              </a:spcBef>
              <a:spcAft>
                <a:spcPts val="0"/>
              </a:spcAft>
              <a:buNone/>
            </a:pPr>
            <a:r>
              <a:rPr lang="en-US" sz="1800">
                <a:solidFill>
                  <a:srgbClr val="33A2A2"/>
                </a:solidFill>
                <a:latin typeface="Arial"/>
                <a:ea typeface="Arial"/>
                <a:cs typeface="Arial"/>
                <a:sym typeface="Arial"/>
              </a:rPr>
              <a:t>//Find the element</a:t>
            </a:r>
            <a:endParaRPr sz="1800">
              <a:solidFill>
                <a:schemeClr val="dk1"/>
              </a:solidFill>
              <a:latin typeface="Arial"/>
              <a:ea typeface="Arial"/>
              <a:cs typeface="Arial"/>
              <a:sym typeface="Arial"/>
            </a:endParaRPr>
          </a:p>
          <a:p>
            <a:pPr indent="0" lvl="0" marL="12700" marR="0" rtl="0" algn="l">
              <a:lnSpc>
                <a:spcPct val="100000"/>
              </a:lnSpc>
              <a:spcBef>
                <a:spcPts val="1050"/>
              </a:spcBef>
              <a:spcAft>
                <a:spcPts val="0"/>
              </a:spcAft>
              <a:buNone/>
            </a:pPr>
            <a:r>
              <a:rPr lang="en-US" sz="1800">
                <a:solidFill>
                  <a:srgbClr val="33A2A2"/>
                </a:solidFill>
                <a:latin typeface="Arial"/>
                <a:ea typeface="Arial"/>
                <a:cs typeface="Arial"/>
                <a:sym typeface="Arial"/>
              </a:rPr>
              <a:t>//Change the style</a:t>
            </a:r>
            <a:endParaRPr sz="1800">
              <a:solidFill>
                <a:schemeClr val="dk1"/>
              </a:solidFill>
              <a:latin typeface="Arial"/>
              <a:ea typeface="Arial"/>
              <a:cs typeface="Arial"/>
              <a:sym typeface="Arial"/>
            </a:endParaRPr>
          </a:p>
        </p:txBody>
      </p:sp>
      <p:sp>
        <p:nvSpPr>
          <p:cNvPr id="146" name="Google Shape;146;p20"/>
          <p:cNvSpPr txBox="1"/>
          <p:nvPr/>
        </p:nvSpPr>
        <p:spPr>
          <a:xfrm>
            <a:off x="367625" y="2670200"/>
            <a:ext cx="11350800" cy="364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lang="en-US" sz="2400">
                <a:solidFill>
                  <a:schemeClr val="dk1"/>
                </a:solidFill>
                <a:highlight>
                  <a:srgbClr val="FFFFFF"/>
                </a:highlight>
              </a:rPr>
              <a:t>JavaScript Types are Dynamic</a:t>
            </a:r>
            <a:endParaRPr sz="2400">
              <a:solidFill>
                <a:schemeClr val="dk1"/>
              </a:solidFill>
              <a:highlight>
                <a:srgbClr val="FFFFFF"/>
              </a:highlight>
            </a:endParaRPr>
          </a:p>
          <a:p>
            <a:pPr indent="0" lvl="0" marL="0" rtl="0" algn="l">
              <a:lnSpc>
                <a:spcPct val="115000"/>
              </a:lnSpc>
              <a:spcBef>
                <a:spcPts val="1400"/>
              </a:spcBef>
              <a:spcAft>
                <a:spcPts val="0"/>
              </a:spcAft>
              <a:buNone/>
            </a:pPr>
            <a:r>
              <a:rPr lang="en-US" sz="1450">
                <a:solidFill>
                  <a:schemeClr val="dk1"/>
                </a:solidFill>
                <a:highlight>
                  <a:srgbClr val="FFFFFF"/>
                </a:highlight>
                <a:latin typeface="Verdana"/>
                <a:ea typeface="Verdana"/>
                <a:cs typeface="Verdana"/>
                <a:sym typeface="Verdana"/>
              </a:rPr>
              <a:t>JavaScript has dynamic types. This means that the same variable can be used to hold different data types:</a:t>
            </a:r>
            <a:endParaRPr sz="1450">
              <a:solidFill>
                <a:schemeClr val="dk1"/>
              </a:solidFill>
              <a:highlight>
                <a:srgbClr val="FFFFFF"/>
              </a:highlight>
              <a:latin typeface="Verdana"/>
              <a:ea typeface="Verdana"/>
              <a:cs typeface="Verdana"/>
              <a:sym typeface="Verdana"/>
            </a:endParaRPr>
          </a:p>
          <a:p>
            <a:pPr indent="0" lvl="0" marL="0" rtl="0" algn="l">
              <a:lnSpc>
                <a:spcPct val="115000"/>
              </a:lnSpc>
              <a:spcBef>
                <a:spcPts val="2600"/>
              </a:spcBef>
              <a:spcAft>
                <a:spcPts val="0"/>
              </a:spcAft>
              <a:buNone/>
            </a:pPr>
            <a:r>
              <a:rPr lang="en-US" sz="2100">
                <a:solidFill>
                  <a:schemeClr val="dk1"/>
                </a:solidFill>
                <a:highlight>
                  <a:srgbClr val="F1F1F1"/>
                </a:highlight>
              </a:rPr>
              <a:t>Example</a:t>
            </a:r>
            <a:endParaRPr sz="2100">
              <a:solidFill>
                <a:schemeClr val="dk1"/>
              </a:solidFill>
              <a:highlight>
                <a:srgbClr val="F1F1F1"/>
              </a:highlight>
            </a:endParaRPr>
          </a:p>
          <a:p>
            <a:pPr indent="0" lvl="0" marL="114300" marR="114300" rtl="0" algn="l">
              <a:lnSpc>
                <a:spcPct val="115000"/>
              </a:lnSpc>
              <a:spcBef>
                <a:spcPts val="2600"/>
              </a:spcBef>
              <a:spcAft>
                <a:spcPts val="0"/>
              </a:spcAft>
              <a:buNone/>
            </a:pPr>
            <a:r>
              <a:rPr lang="en-US" sz="1450">
                <a:solidFill>
                  <a:srgbClr val="0000CD"/>
                </a:solidFill>
                <a:highlight>
                  <a:srgbClr val="FFFFFF"/>
                </a:highlight>
                <a:latin typeface="Courier New"/>
                <a:ea typeface="Courier New"/>
                <a:cs typeface="Courier New"/>
                <a:sym typeface="Courier New"/>
              </a:rPr>
              <a:t>var</a:t>
            </a:r>
            <a:r>
              <a:rPr lang="en-US" sz="1450">
                <a:solidFill>
                  <a:schemeClr val="dk1"/>
                </a:solidFill>
                <a:highlight>
                  <a:srgbClr val="FFFFFF"/>
                </a:highlight>
                <a:latin typeface="Courier New"/>
                <a:ea typeface="Courier New"/>
                <a:cs typeface="Courier New"/>
                <a:sym typeface="Courier New"/>
              </a:rPr>
              <a:t> x;           </a:t>
            </a:r>
            <a:r>
              <a:rPr lang="en-US" sz="1450">
                <a:solidFill>
                  <a:srgbClr val="008000"/>
                </a:solidFill>
                <a:highlight>
                  <a:srgbClr val="FFFFFF"/>
                </a:highlight>
                <a:latin typeface="Courier New"/>
                <a:ea typeface="Courier New"/>
                <a:cs typeface="Courier New"/>
                <a:sym typeface="Courier New"/>
              </a:rPr>
              <a:t>// Now x is undefined</a:t>
            </a:r>
            <a:endParaRPr sz="1450">
              <a:solidFill>
                <a:srgbClr val="008000"/>
              </a:solidFill>
              <a:highlight>
                <a:srgbClr val="FFFFFF"/>
              </a:highlight>
              <a:latin typeface="Courier New"/>
              <a:ea typeface="Courier New"/>
              <a:cs typeface="Courier New"/>
              <a:sym typeface="Courier New"/>
            </a:endParaRPr>
          </a:p>
          <a:p>
            <a:pPr indent="0" lvl="0" marL="114300" marR="114300" rtl="0" algn="l">
              <a:lnSpc>
                <a:spcPct val="115000"/>
              </a:lnSpc>
              <a:spcBef>
                <a:spcPts val="1800"/>
              </a:spcBef>
              <a:spcAft>
                <a:spcPts val="0"/>
              </a:spcAft>
              <a:buNone/>
            </a:pPr>
            <a:r>
              <a:rPr lang="en-US" sz="1450">
                <a:solidFill>
                  <a:schemeClr val="dk1"/>
                </a:solidFill>
                <a:highlight>
                  <a:srgbClr val="FFFFFF"/>
                </a:highlight>
                <a:latin typeface="Courier New"/>
                <a:ea typeface="Courier New"/>
                <a:cs typeface="Courier New"/>
                <a:sym typeface="Courier New"/>
              </a:rPr>
              <a:t>x = </a:t>
            </a:r>
            <a:r>
              <a:rPr lang="en-US" sz="1450">
                <a:solidFill>
                  <a:srgbClr val="FF0000"/>
                </a:solidFill>
                <a:highlight>
                  <a:srgbClr val="FFFFFF"/>
                </a:highlight>
                <a:latin typeface="Courier New"/>
                <a:ea typeface="Courier New"/>
                <a:cs typeface="Courier New"/>
                <a:sym typeface="Courier New"/>
              </a:rPr>
              <a:t>5</a:t>
            </a:r>
            <a:r>
              <a:rPr lang="en-US" sz="1450">
                <a:solidFill>
                  <a:schemeClr val="dk1"/>
                </a:solidFill>
                <a:highlight>
                  <a:srgbClr val="FFFFFF"/>
                </a:highlight>
                <a:latin typeface="Courier New"/>
                <a:ea typeface="Courier New"/>
                <a:cs typeface="Courier New"/>
                <a:sym typeface="Courier New"/>
              </a:rPr>
              <a:t>;           </a:t>
            </a:r>
            <a:r>
              <a:rPr lang="en-US" sz="1450">
                <a:solidFill>
                  <a:srgbClr val="008000"/>
                </a:solidFill>
                <a:highlight>
                  <a:srgbClr val="FFFFFF"/>
                </a:highlight>
                <a:latin typeface="Courier New"/>
                <a:ea typeface="Courier New"/>
                <a:cs typeface="Courier New"/>
                <a:sym typeface="Courier New"/>
              </a:rPr>
              <a:t>// Now x is a Number</a:t>
            </a:r>
            <a:endParaRPr sz="1450">
              <a:solidFill>
                <a:srgbClr val="008000"/>
              </a:solidFill>
              <a:highlight>
                <a:srgbClr val="FFFFFF"/>
              </a:highlight>
              <a:latin typeface="Courier New"/>
              <a:ea typeface="Courier New"/>
              <a:cs typeface="Courier New"/>
              <a:sym typeface="Courier New"/>
            </a:endParaRPr>
          </a:p>
          <a:p>
            <a:pPr indent="0" lvl="0" marL="114300" marR="114300" rtl="0" algn="l">
              <a:lnSpc>
                <a:spcPct val="115000"/>
              </a:lnSpc>
              <a:spcBef>
                <a:spcPts val="1800"/>
              </a:spcBef>
              <a:spcAft>
                <a:spcPts val="1800"/>
              </a:spcAft>
              <a:buNone/>
            </a:pPr>
            <a:r>
              <a:rPr lang="en-US" sz="1450">
                <a:solidFill>
                  <a:schemeClr val="dk1"/>
                </a:solidFill>
                <a:highlight>
                  <a:srgbClr val="FFFFFF"/>
                </a:highlight>
                <a:latin typeface="Courier New"/>
                <a:ea typeface="Courier New"/>
                <a:cs typeface="Courier New"/>
                <a:sym typeface="Courier New"/>
              </a:rPr>
              <a:t>x = </a:t>
            </a:r>
            <a:r>
              <a:rPr lang="en-US" sz="1450">
                <a:solidFill>
                  <a:srgbClr val="A52A2A"/>
                </a:solidFill>
                <a:highlight>
                  <a:srgbClr val="FFFFFF"/>
                </a:highlight>
                <a:latin typeface="Courier New"/>
                <a:ea typeface="Courier New"/>
                <a:cs typeface="Courier New"/>
                <a:sym typeface="Courier New"/>
              </a:rPr>
              <a:t>"John"</a:t>
            </a:r>
            <a:r>
              <a:rPr lang="en-US" sz="1450">
                <a:solidFill>
                  <a:schemeClr val="dk1"/>
                </a:solidFill>
                <a:highlight>
                  <a:srgbClr val="FFFFFF"/>
                </a:highlight>
                <a:latin typeface="Courier New"/>
                <a:ea typeface="Courier New"/>
                <a:cs typeface="Courier New"/>
                <a:sym typeface="Courier New"/>
              </a:rPr>
              <a:t>;      </a:t>
            </a:r>
            <a:r>
              <a:rPr lang="en-US" sz="1450">
                <a:solidFill>
                  <a:srgbClr val="008000"/>
                </a:solidFill>
                <a:highlight>
                  <a:srgbClr val="FFFFFF"/>
                </a:highlight>
                <a:latin typeface="Courier New"/>
                <a:ea typeface="Courier New"/>
                <a:cs typeface="Courier New"/>
                <a:sym typeface="Courier New"/>
              </a:rPr>
              <a:t>// Now x is a String</a:t>
            </a:r>
            <a:endParaRPr sz="1450">
              <a:solidFill>
                <a:srgbClr val="008000"/>
              </a:solidFill>
              <a:highlight>
                <a:srgbClr val="FFFFFF"/>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1"/>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spcBef>
                <a:spcPts val="1200"/>
              </a:spcBef>
              <a:spcAft>
                <a:spcPts val="200"/>
              </a:spcAft>
              <a:buNone/>
            </a:pPr>
            <a:r>
              <a:t/>
            </a:r>
            <a:endParaRPr/>
          </a:p>
        </p:txBody>
      </p:sp>
      <p:graphicFrame>
        <p:nvGraphicFramePr>
          <p:cNvPr id="153" name="Google Shape;153;p21"/>
          <p:cNvGraphicFramePr/>
          <p:nvPr/>
        </p:nvGraphicFramePr>
        <p:xfrm>
          <a:off x="0" y="-87550"/>
          <a:ext cx="3000000" cy="3000000"/>
        </p:xfrm>
        <a:graphic>
          <a:graphicData uri="http://schemas.openxmlformats.org/drawingml/2006/table">
            <a:tbl>
              <a:tblPr>
                <a:noFill/>
                <a:tableStyleId>{70F3E47B-B301-4812-9850-601CCF357973}</a:tableStyleId>
              </a:tblPr>
              <a:tblGrid>
                <a:gridCol w="4264450"/>
                <a:gridCol w="7927550"/>
              </a:tblGrid>
              <a:tr h="406850">
                <a:tc>
                  <a:txBody>
                    <a:bodyPr/>
                    <a:lstStyle/>
                    <a:p>
                      <a:pPr indent="0" lvl="0" marL="0" rtl="0" algn="ctr">
                        <a:lnSpc>
                          <a:spcPct val="115000"/>
                        </a:lnSpc>
                        <a:spcBef>
                          <a:spcPts val="0"/>
                        </a:spcBef>
                        <a:spcAft>
                          <a:spcPts val="0"/>
                        </a:spcAft>
                        <a:buNone/>
                      </a:pPr>
                      <a:r>
                        <a:rPr lang="en-US" sz="1200">
                          <a:highlight>
                            <a:srgbClr val="FFFFFF"/>
                          </a:highlight>
                          <a:latin typeface="Verdana"/>
                          <a:ea typeface="Verdana"/>
                          <a:cs typeface="Verdana"/>
                          <a:sym typeface="Verdana"/>
                        </a:rPr>
                        <a:t>String Methods</a:t>
                      </a:r>
                      <a:endParaRPr sz="1200">
                        <a:highlight>
                          <a:srgbClr val="FFFFFF"/>
                        </a:highlight>
                        <a:latin typeface="Verdana"/>
                        <a:ea typeface="Verdana"/>
                        <a:cs typeface="Verdana"/>
                        <a:sym typeface="Verdana"/>
                      </a:endParaRPr>
                    </a:p>
                  </a:txBody>
                  <a:tcPr marT="91425" marB="91425" marR="91425" marL="9142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19050">
                      <a:solidFill>
                        <a:srgbClr val="DEE2E6"/>
                      </a:solidFill>
                      <a:prstDash val="solid"/>
                      <a:round/>
                      <a:headEnd len="sm" w="sm" type="none"/>
                      <a:tailEnd len="sm" w="sm" type="none"/>
                    </a:lnB>
                    <a:solidFill>
                      <a:srgbClr val="63A9E0"/>
                    </a:solidFill>
                  </a:tcPr>
                </a:tc>
                <a:tc>
                  <a:txBody>
                    <a:bodyPr/>
                    <a:lstStyle/>
                    <a:p>
                      <a:pPr indent="0" lvl="0" marL="0" rtl="0" algn="ctr">
                        <a:lnSpc>
                          <a:spcPct val="115000"/>
                        </a:lnSpc>
                        <a:spcBef>
                          <a:spcPts val="0"/>
                        </a:spcBef>
                        <a:spcAft>
                          <a:spcPts val="0"/>
                        </a:spcAft>
                        <a:buNone/>
                      </a:pPr>
                      <a:r>
                        <a:rPr lang="en-US" sz="1200">
                          <a:highlight>
                            <a:srgbClr val="FFFFFF"/>
                          </a:highlight>
                          <a:latin typeface="Verdana"/>
                          <a:ea typeface="Verdana"/>
                          <a:cs typeface="Verdana"/>
                          <a:sym typeface="Verdana"/>
                        </a:rPr>
                        <a:t>Description</a:t>
                      </a:r>
                      <a:endParaRPr sz="1200">
                        <a:highlight>
                          <a:srgbClr val="FFFFFF"/>
                        </a:highlight>
                        <a:latin typeface="Verdana"/>
                        <a:ea typeface="Verdana"/>
                        <a:cs typeface="Verdana"/>
                        <a:sym typeface="Verdana"/>
                      </a:endParaRPr>
                    </a:p>
                  </a:txBody>
                  <a:tcPr marT="91425" marB="91425" marR="91425" marL="9142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19050">
                      <a:solidFill>
                        <a:srgbClr val="DEE2E6"/>
                      </a:solidFill>
                      <a:prstDash val="solid"/>
                      <a:round/>
                      <a:headEnd len="sm" w="sm" type="none"/>
                      <a:tailEnd len="sm" w="sm" type="none"/>
                    </a:lnB>
                    <a:solidFill>
                      <a:srgbClr val="63A9E0"/>
                    </a:solidFill>
                  </a:tcPr>
                </a:tc>
              </a:tr>
              <a:tr h="357475">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charAt(position)</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19050">
                      <a:solidFill>
                        <a:srgbClr val="DEE2E6"/>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Returns the character at the specified position (in Number).</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19050">
                      <a:solidFill>
                        <a:srgbClr val="DEE2E6"/>
                      </a:solidFill>
                      <a:prstDash val="solid"/>
                      <a:round/>
                      <a:headEnd len="sm" w="sm" type="none"/>
                      <a:tailEnd len="sm" w="sm" type="none"/>
                    </a:lnT>
                    <a:lnB cap="flat" cmpd="sng" w="9525">
                      <a:solidFill>
                        <a:srgbClr val="DFDFDF"/>
                      </a:solidFill>
                      <a:prstDash val="solid"/>
                      <a:round/>
                      <a:headEnd len="sm" w="sm" type="none"/>
                      <a:tailEnd len="sm" w="sm" type="none"/>
                    </a:lnB>
                  </a:tcPr>
                </a:tc>
              </a:tr>
              <a:tr h="357475">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charCodeAt(position)</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Returns a number indicating the Unicode value of the character at the given position (in Number).</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57475">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concat([string,,])</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Joins specified string literal values (specify multiple strings separated by comma) and returns a new string.</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402450">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indexOf(SearchString, Position)</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Returns the index of first occurrence of specified String starting from specified number index. Returns -1 if not found.</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402450">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lastIndexOf(SearchString, Position)</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Returns the last occurrence index of specified SearchString, starting from specified position. Returns -1 if not found.</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57475">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localeCompare(string,position)</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Compares two strings in the current locale.</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57475">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match(RegExp)</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Search a string for a match using specified regular expression. Returns a matching array.</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525375">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replace(searchValue, replaceValue)</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Search specified string value and replace with specified replace Value string and return new string. Regular expression can also be used as searchValue.</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57475">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search(RegExp)</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Search for a match based on specified regular expression.</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57475">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slice(startNumber, endNumber)</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Extracts a section of a string based on specified starting and ending index and returns a new string.</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525375">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split(separatorString, limitNumber)</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Splits a String into an array of strings by separating the string into substrings based on specified separator. Regular expression can also be used as separator.</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402450">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substr(start, length)</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Returns the characters in a string from specified starting position through the specified number of characters (length).</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57475">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substring(start, end)</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Returns the characters in a string between start and end indexes.</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57475">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toLocaleLowerCase()</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Converts a string to lower case according to current locale.</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57475">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toLocaleUpperCase()</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Converts a sting to upper case according to current locale.</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57475">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toLowerCase()</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Returns lower case string value.</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57475">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toString()</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Returns the value of String object.</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57475">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toUpperCase()</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Returns upper case string value.</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525375">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valueOf()</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950">
                          <a:solidFill>
                            <a:srgbClr val="414141"/>
                          </a:solidFill>
                          <a:highlight>
                            <a:srgbClr val="FFFFFF"/>
                          </a:highlight>
                          <a:latin typeface="Verdana"/>
                          <a:ea typeface="Verdana"/>
                          <a:cs typeface="Verdana"/>
                          <a:sym typeface="Verdana"/>
                        </a:rPr>
                        <a:t>Returns the primitive value of the specified string object.</a:t>
                      </a:r>
                      <a:endParaRPr sz="950">
                        <a:solidFill>
                          <a:srgbClr val="414141"/>
                        </a:solidFill>
                        <a:highlight>
                          <a:srgbClr val="FFFFFF"/>
                        </a:highlight>
                        <a:latin typeface="Verdana"/>
                        <a:ea typeface="Verdana"/>
                        <a:cs typeface="Verdana"/>
                        <a:sym typeface="Verdana"/>
                      </a:endParaRPr>
                    </a:p>
                    <a:p>
                      <a:pPr indent="0" lvl="0" marL="0" rtl="0" algn="just">
                        <a:lnSpc>
                          <a:spcPct val="115000"/>
                        </a:lnSpc>
                        <a:spcBef>
                          <a:spcPts val="0"/>
                        </a:spcBef>
                        <a:spcAft>
                          <a:spcPts val="0"/>
                        </a:spcAft>
                        <a:buNone/>
                      </a:pPr>
                      <a:r>
                        <a:t/>
                      </a:r>
                      <a:endParaRPr sz="950">
                        <a:solidFill>
                          <a:srgbClr val="414141"/>
                        </a:solidFill>
                        <a:highlight>
                          <a:srgbClr val="FFFFFF"/>
                        </a:highlight>
                        <a:latin typeface="Verdana"/>
                        <a:ea typeface="Verdana"/>
                        <a:cs typeface="Verdana"/>
                        <a:sym typeface="Verdana"/>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bl>
          </a:graphicData>
        </a:graphic>
      </p:graphicFrame>
      <p:sp>
        <p:nvSpPr>
          <p:cNvPr id="154" name="Google Shape;154;p21"/>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