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94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[Book2]Sheet2!PivotTable3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 Employee</a:t>
            </a:r>
            <a:r>
              <a:rPr lang="en-US" baseline="0"/>
              <a:t> Perfomance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465C-4ED2-AD29-9212CDBFD744}"/>
            </c:ext>
          </c:extLst>
        </c:ser>
        <c:ser>
          <c:idx val="1"/>
          <c:order val="1"/>
          <c:tx>
            <c:strRef>
              <c:f>Sheet2!$C$3:$C$4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465C-4ED2-AD29-9212CDBFD744}"/>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465C-4ED2-AD29-9212CDBFD744}"/>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465C-4ED2-AD29-9212CDBFD744}"/>
            </c:ext>
          </c:extLst>
        </c:ser>
        <c:dLbls>
          <c:showLegendKey val="0"/>
          <c:showVal val="0"/>
          <c:showCatName val="0"/>
          <c:showSerName val="0"/>
          <c:showPercent val="0"/>
          <c:showBubbleSize val="0"/>
        </c:dLbls>
        <c:gapWidth val="219"/>
        <c:overlap val="-27"/>
        <c:axId val="1620407808"/>
        <c:axId val="1620408768"/>
      </c:barChart>
      <c:catAx>
        <c:axId val="1620407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0408768"/>
        <c:crosses val="autoZero"/>
        <c:auto val="1"/>
        <c:lblAlgn val="ctr"/>
        <c:lblOffset val="100"/>
        <c:noMultiLvlLbl val="0"/>
      </c:catAx>
      <c:valAx>
        <c:axId val="16204087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04078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[Book2]Sheet2!PivotTable3</c:name>
    <c:fmtId val="19"/>
  </c:pivotSource>
  <c:chart>
    <c:title>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s>
    <c:plotArea>
      <c:layout/>
      <c:ofPieChart>
        <c:ofPieType val="pie"/>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F85-424C-8D71-F62C4D0DEAE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F85-424C-8D71-F62C4D0DEAE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EF85-424C-8D71-F62C4D0DEAE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EF85-424C-8D71-F62C4D0DEAE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EF85-424C-8D71-F62C4D0DEAE7}"/>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EF85-424C-8D71-F62C4D0DEAE7}"/>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EF85-424C-8D71-F62C4D0DEAE7}"/>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EF85-424C-8D71-F62C4D0DEAE7}"/>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EF85-424C-8D71-F62C4D0DEAE7}"/>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EF85-424C-8D71-F62C4D0DEAE7}"/>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EF85-424C-8D71-F62C4D0DEAE7}"/>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6-EF85-424C-8D71-F62C4D0DEAE7}"/>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8-EF85-424C-8D71-F62C4D0DEAE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A-EF85-424C-8D71-F62C4D0DEAE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C-EF85-424C-8D71-F62C4D0DEAE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E-EF85-424C-8D71-F62C4D0DEAE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20-EF85-424C-8D71-F62C4D0DEAE7}"/>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2-EF85-424C-8D71-F62C4D0DEAE7}"/>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4-EF85-424C-8D71-F62C4D0DEAE7}"/>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6-EF85-424C-8D71-F62C4D0DEAE7}"/>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8-EF85-424C-8D71-F62C4D0DEAE7}"/>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A-EF85-424C-8D71-F62C4D0DEAE7}"/>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2C-EF85-424C-8D71-F62C4D0DEAE7}"/>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D-EF85-424C-8D71-F62C4D0DEAE7}"/>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F-EF85-424C-8D71-F62C4D0DEAE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31-EF85-424C-8D71-F62C4D0DEAE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33-EF85-424C-8D71-F62C4D0DEAE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5-EF85-424C-8D71-F62C4D0DEAE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7-EF85-424C-8D71-F62C4D0DEAE7}"/>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9-EF85-424C-8D71-F62C4D0DEAE7}"/>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B-EF85-424C-8D71-F62C4D0DEAE7}"/>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D-EF85-424C-8D71-F62C4D0DEAE7}"/>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F-EF85-424C-8D71-F62C4D0DEAE7}"/>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41-EF85-424C-8D71-F62C4D0DEAE7}"/>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43-EF85-424C-8D71-F62C4D0DEAE7}"/>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44-EF85-424C-8D71-F62C4D0DEAE7}"/>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6-EF85-424C-8D71-F62C4D0DEAE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8-EF85-424C-8D71-F62C4D0DEAE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A-EF85-424C-8D71-F62C4D0DEAE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C-EF85-424C-8D71-F62C4D0DEAE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E-EF85-424C-8D71-F62C4D0DEAE7}"/>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0-EF85-424C-8D71-F62C4D0DEAE7}"/>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52-EF85-424C-8D71-F62C4D0DEAE7}"/>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54-EF85-424C-8D71-F62C4D0DEAE7}"/>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6-EF85-424C-8D71-F62C4D0DEAE7}"/>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8-EF85-424C-8D71-F62C4D0DEAE7}"/>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5A-EF85-424C-8D71-F62C4D0DEAE7}"/>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B-EF85-424C-8D71-F62C4D0DEAE7}"/>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PREETHI S</a:t>
            </a:r>
          </a:p>
          <a:p>
            <a:r>
              <a:rPr lang="en-US" sz="2400" dirty="0"/>
              <a:t>REGISTER NO: 312216798</a:t>
            </a:r>
          </a:p>
          <a:p>
            <a:r>
              <a:rPr lang="en-US" sz="2400" dirty="0"/>
              <a:t>DEPARTMENT: B.com (Accounting &amp; Finance)</a:t>
            </a:r>
          </a:p>
          <a:p>
            <a:r>
              <a:rPr lang="en-US" sz="2400" dirty="0"/>
              <a:t>COLLEGE: Shri Krishnaswamy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7" name="Picture 6">
            <a:extLst>
              <a:ext uri="{FF2B5EF4-FFF2-40B4-BE49-F238E27FC236}">
                <a16:creationId xmlns:a16="http://schemas.microsoft.com/office/drawing/2014/main" id="{194296A3-F083-2501-7DD7-E40A5A5DFF64}"/>
              </a:ext>
            </a:extLst>
          </p:cNvPr>
          <p:cNvPicPr>
            <a:picLocks noChangeAspect="1"/>
          </p:cNvPicPr>
          <p:nvPr/>
        </p:nvPicPr>
        <p:blipFill>
          <a:blip r:embed="rId3"/>
          <a:stretch>
            <a:fillRect/>
          </a:stretch>
        </p:blipFill>
        <p:spPr>
          <a:xfrm>
            <a:off x="0" y="1771355"/>
            <a:ext cx="12192000" cy="33152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4E3C0-199D-BE23-2681-04A075E9814E}"/>
              </a:ext>
            </a:extLst>
          </p:cNvPr>
          <p:cNvSpPr>
            <a:spLocks noGrp="1"/>
          </p:cNvSpPr>
          <p:nvPr>
            <p:ph type="title"/>
          </p:nvPr>
        </p:nvSpPr>
        <p:spPr/>
        <p:txBody>
          <a:bodyPr/>
          <a:lstStyle/>
          <a:p>
            <a:r>
              <a:rPr lang="en-US" sz="4800" b="1" spc="15" dirty="0">
                <a:latin typeface="Trebuchet MS"/>
                <a:cs typeface="Trebuchet MS"/>
              </a:rPr>
              <a:t>M</a:t>
            </a:r>
            <a:r>
              <a:rPr lang="en-US" sz="4800" b="1" dirty="0">
                <a:latin typeface="Trebuchet MS"/>
                <a:cs typeface="Trebuchet MS"/>
              </a:rPr>
              <a:t>O</a:t>
            </a:r>
            <a:r>
              <a:rPr lang="en-US" sz="4800" b="1" spc="-15" dirty="0">
                <a:latin typeface="Trebuchet MS"/>
                <a:cs typeface="Trebuchet MS"/>
              </a:rPr>
              <a:t>D</a:t>
            </a:r>
            <a:r>
              <a:rPr lang="en-US" sz="4800" b="1" spc="-35" dirty="0">
                <a:latin typeface="Trebuchet MS"/>
                <a:cs typeface="Trebuchet MS"/>
              </a:rPr>
              <a:t>E</a:t>
            </a:r>
            <a:r>
              <a:rPr lang="en-US" sz="4800" b="1" spc="-30" dirty="0">
                <a:latin typeface="Trebuchet MS"/>
                <a:cs typeface="Trebuchet MS"/>
              </a:rPr>
              <a:t>LL</a:t>
            </a:r>
            <a:r>
              <a:rPr lang="en-US" sz="4800" b="1" spc="-5" dirty="0">
                <a:latin typeface="Trebuchet MS"/>
                <a:cs typeface="Trebuchet MS"/>
              </a:rPr>
              <a:t>I</a:t>
            </a:r>
            <a:r>
              <a:rPr lang="en-US" sz="4800" b="1" spc="30" dirty="0">
                <a:latin typeface="Trebuchet MS"/>
                <a:cs typeface="Trebuchet MS"/>
              </a:rPr>
              <a:t>N</a:t>
            </a:r>
            <a:r>
              <a:rPr lang="en-US" sz="4800" b="1" spc="5" dirty="0">
                <a:latin typeface="Trebuchet MS"/>
                <a:cs typeface="Trebuchet MS"/>
              </a:rPr>
              <a:t>G</a:t>
            </a:r>
            <a:endParaRPr lang="en-US" dirty="0"/>
          </a:p>
        </p:txBody>
      </p:sp>
      <p:sp>
        <p:nvSpPr>
          <p:cNvPr id="3" name="Text Placeholder 2">
            <a:extLst>
              <a:ext uri="{FF2B5EF4-FFF2-40B4-BE49-F238E27FC236}">
                <a16:creationId xmlns:a16="http://schemas.microsoft.com/office/drawing/2014/main" id="{30F19D88-C85C-7232-AA4D-3F47FC93B05D}"/>
              </a:ext>
            </a:extLst>
          </p:cNvPr>
          <p:cNvSpPr>
            <a:spLocks noGrp="1"/>
          </p:cNvSpPr>
          <p:nvPr>
            <p:ph type="body" idx="1"/>
          </p:nvPr>
        </p:nvSpPr>
        <p:spPr>
          <a:xfrm>
            <a:off x="609600" y="1577340"/>
            <a:ext cx="10972800" cy="4801314"/>
          </a:xfrm>
        </p:spPr>
        <p:txBody>
          <a:bodyPr/>
          <a:lstStyle/>
          <a:p>
            <a:r>
              <a:rPr lang="en-US" sz="2000" b="1" dirty="0"/>
              <a:t>PERFORMANCE LEVEL :</a:t>
            </a:r>
          </a:p>
          <a:p>
            <a:pPr marL="457200" indent="-457200">
              <a:buAutoNum type="arabicParenR"/>
            </a:pPr>
            <a:r>
              <a:rPr lang="en-US" sz="1800" dirty="0"/>
              <a:t>I have calculated the performance level with the information of employee ratings</a:t>
            </a:r>
          </a:p>
          <a:p>
            <a:pPr marL="457200" indent="-457200">
              <a:buAutoNum type="arabicParenR"/>
            </a:pPr>
            <a:r>
              <a:rPr lang="en-US" sz="1800" dirty="0"/>
              <a:t>The performance level were classified as “VERY HIGH” if the rating is “5”, “HIGH” If the rating is “4”, “MED” if the rating is “3”, “LOW” if it is “2” or “1”</a:t>
            </a:r>
          </a:p>
          <a:p>
            <a:pPr marL="457200" indent="-457200">
              <a:buAutoNum type="arabicParenR"/>
            </a:pPr>
            <a:r>
              <a:rPr lang="en-US" sz="1800" dirty="0"/>
              <a:t>=LOOKUP(Z8,{1,2,3,4,5},{"LOW","LOW","MED","HIGH","VERY HIGH"}) this is the formula used to calculate the performance level of the employees</a:t>
            </a:r>
          </a:p>
          <a:p>
            <a:pPr marL="457200" indent="-457200">
              <a:buAutoNum type="arabicParenR"/>
            </a:pPr>
            <a:endParaRPr lang="en-US" sz="1800" dirty="0"/>
          </a:p>
          <a:p>
            <a:r>
              <a:rPr lang="en-US" sz="2000" b="1" dirty="0"/>
              <a:t>SUMMARY :</a:t>
            </a:r>
          </a:p>
          <a:p>
            <a:pPr marL="457200" indent="-457200">
              <a:buAutoNum type="arabicParenR"/>
            </a:pPr>
            <a:r>
              <a:rPr lang="en-US" sz="1800" dirty="0"/>
              <a:t>The pivot table was inserted with Business Units as Rows, Performance level as Columns, Gender Code as Filter and First Name as Value.</a:t>
            </a:r>
          </a:p>
          <a:p>
            <a:pPr marL="457200" indent="-457200">
              <a:buAutoNum type="arabicParenR"/>
            </a:pPr>
            <a:r>
              <a:rPr lang="en-US" sz="1800" dirty="0"/>
              <a:t>The blanks of the columns were removed.</a:t>
            </a:r>
          </a:p>
          <a:p>
            <a:pPr marL="457200" indent="-457200">
              <a:buAutoNum type="arabicParenR" startAt="3"/>
            </a:pPr>
            <a:r>
              <a:rPr lang="en-US" sz="1800" dirty="0"/>
              <a:t>The slicer for employee classification was inserted</a:t>
            </a:r>
          </a:p>
          <a:p>
            <a:endParaRPr lang="en-US" sz="1800" dirty="0"/>
          </a:p>
          <a:p>
            <a:r>
              <a:rPr lang="en-US" sz="2000" b="1" dirty="0"/>
              <a:t>VISUALIZATION :</a:t>
            </a:r>
          </a:p>
          <a:p>
            <a:r>
              <a:rPr lang="en-US" sz="1800" dirty="0"/>
              <a:t>1) The column chart was inserted in order to show the visualization of the pivot table and the pie chart was made for showing the highly performed employees.</a:t>
            </a:r>
          </a:p>
          <a:p>
            <a:endParaRPr lang="en-US" dirty="0"/>
          </a:p>
        </p:txBody>
      </p:sp>
    </p:spTree>
    <p:extLst>
      <p:ext uri="{BB962C8B-B14F-4D97-AF65-F5344CB8AC3E}">
        <p14:creationId xmlns:p14="http://schemas.microsoft.com/office/powerpoint/2010/main" val="3320428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8EDE5D97-A05A-3864-4BD1-2ABC8CACD8D0}"/>
              </a:ext>
            </a:extLst>
          </p:cNvPr>
          <p:cNvGraphicFramePr>
            <a:graphicFrameLocks/>
          </p:cNvGraphicFramePr>
          <p:nvPr>
            <p:extLst>
              <p:ext uri="{D42A27DB-BD31-4B8C-83A1-F6EECF244321}">
                <p14:modId xmlns:p14="http://schemas.microsoft.com/office/powerpoint/2010/main" val="2927150705"/>
              </p:ext>
            </p:extLst>
          </p:nvPr>
        </p:nvGraphicFramePr>
        <p:xfrm>
          <a:off x="990600" y="1447801"/>
          <a:ext cx="8001000" cy="437197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97980-2614-AA11-CE24-1A9DBCA73061}"/>
              </a:ext>
            </a:extLst>
          </p:cNvPr>
          <p:cNvSpPr>
            <a:spLocks noGrp="1"/>
          </p:cNvSpPr>
          <p:nvPr>
            <p:ph type="title"/>
          </p:nvPr>
        </p:nvSpPr>
        <p:spPr>
          <a:xfrm>
            <a:off x="755332" y="385444"/>
            <a:ext cx="10681335" cy="738664"/>
          </a:xfrm>
        </p:spPr>
        <p:txBody>
          <a:bodyPr/>
          <a:lstStyle/>
          <a:p>
            <a:r>
              <a:rPr lang="en-US" dirty="0"/>
              <a:t>RESULTS</a:t>
            </a:r>
          </a:p>
        </p:txBody>
      </p:sp>
      <p:graphicFrame>
        <p:nvGraphicFramePr>
          <p:cNvPr id="3" name="Chart 2">
            <a:extLst>
              <a:ext uri="{FF2B5EF4-FFF2-40B4-BE49-F238E27FC236}">
                <a16:creationId xmlns:a16="http://schemas.microsoft.com/office/drawing/2014/main" id="{D29CC578-BD52-4ECB-77F3-1D42E11CE0D9}"/>
              </a:ext>
            </a:extLst>
          </p:cNvPr>
          <p:cNvGraphicFramePr>
            <a:graphicFrameLocks/>
          </p:cNvGraphicFramePr>
          <p:nvPr>
            <p:extLst>
              <p:ext uri="{D42A27DB-BD31-4B8C-83A1-F6EECF244321}">
                <p14:modId xmlns:p14="http://schemas.microsoft.com/office/powerpoint/2010/main" val="2789913192"/>
              </p:ext>
            </p:extLst>
          </p:nvPr>
        </p:nvGraphicFramePr>
        <p:xfrm>
          <a:off x="1905000" y="1295400"/>
          <a:ext cx="6477000" cy="4343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08415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F033243-79AA-313A-5370-32CFF88B6EE4}"/>
              </a:ext>
            </a:extLst>
          </p:cNvPr>
          <p:cNvSpPr txBox="1"/>
          <p:nvPr/>
        </p:nvSpPr>
        <p:spPr>
          <a:xfrm>
            <a:off x="609600" y="1310785"/>
            <a:ext cx="8542564" cy="3693319"/>
          </a:xfrm>
          <a:prstGeom prst="rect">
            <a:avLst/>
          </a:prstGeom>
          <a:noFill/>
        </p:spPr>
        <p:txBody>
          <a:bodyPr wrap="square">
            <a:spAutoFit/>
          </a:bodyPr>
          <a:lstStyle/>
          <a:p>
            <a:r>
              <a:rPr lang="en-US" b="1" i="1" dirty="0"/>
              <a:t>When we </a:t>
            </a:r>
            <a:r>
              <a:rPr lang="en-US" b="1" i="1" dirty="0" err="1"/>
              <a:t>analyse</a:t>
            </a:r>
            <a:r>
              <a:rPr lang="en-US" b="1" i="1" dirty="0"/>
              <a:t> the column chart we are able to arrive to a conclusion that the number of employees who are performing at a medium level are more than the ones performing at a very high or high level. So, it is the duty of the </a:t>
            </a:r>
            <a:r>
              <a:rPr lang="en-US" b="1" i="1" dirty="0" err="1"/>
              <a:t>organisation</a:t>
            </a:r>
            <a:r>
              <a:rPr lang="en-US" b="1" i="1" dirty="0"/>
              <a:t> to provide more opportunities and encouragement for those employees in order to achieve the </a:t>
            </a:r>
            <a:r>
              <a:rPr lang="en-US" b="1" i="1" dirty="0" err="1"/>
              <a:t>organisational</a:t>
            </a:r>
            <a:r>
              <a:rPr lang="en-US" b="1" i="1" dirty="0"/>
              <a:t> goals faster.</a:t>
            </a:r>
          </a:p>
          <a:p>
            <a:endParaRPr lang="en-US" b="1" i="1" dirty="0"/>
          </a:p>
          <a:p>
            <a:r>
              <a:rPr lang="en-US" b="1" i="1" dirty="0"/>
              <a:t>When we </a:t>
            </a:r>
            <a:r>
              <a:rPr lang="en-US" b="1" i="1" dirty="0" err="1"/>
              <a:t>analyse</a:t>
            </a:r>
            <a:r>
              <a:rPr lang="en-US" b="1" i="1" dirty="0"/>
              <a:t> the pie chart of the highly performed employees it can be concluded that the Business Unit of “PL” Has the highest level of ‘HIGHLY PERFORMED EMPLOYEES’ and so the </a:t>
            </a:r>
            <a:r>
              <a:rPr lang="en-US" b="1" i="1" dirty="0" err="1"/>
              <a:t>organistion</a:t>
            </a:r>
            <a:r>
              <a:rPr lang="en-US" b="1" i="1" dirty="0"/>
              <a:t> must provide a proper </a:t>
            </a:r>
            <a:r>
              <a:rPr lang="en-US" b="1" i="1" dirty="0" err="1"/>
              <a:t>recogition</a:t>
            </a:r>
            <a:r>
              <a:rPr lang="en-US" b="1" i="1" dirty="0"/>
              <a:t> to that business unit and the employees of it </a:t>
            </a:r>
          </a:p>
          <a:p>
            <a:endParaRPr lang="en-US" b="1" i="1" dirty="0"/>
          </a:p>
          <a:p>
            <a:r>
              <a:rPr lang="en-US" b="1" i="1" dirty="0"/>
              <a:t>The very highly performed and highly performed must be given proper incentives, promotion and increment.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77A645CA-CA98-1AAA-178D-58DC3CEBED42}"/>
              </a:ext>
            </a:extLst>
          </p:cNvPr>
          <p:cNvSpPr txBox="1"/>
          <p:nvPr/>
        </p:nvSpPr>
        <p:spPr>
          <a:xfrm>
            <a:off x="457200" y="2834279"/>
            <a:ext cx="8694964" cy="1815882"/>
          </a:xfrm>
          <a:prstGeom prst="rect">
            <a:avLst/>
          </a:prstGeom>
          <a:noFill/>
        </p:spPr>
        <p:txBody>
          <a:bodyPr wrap="square">
            <a:spAutoFit/>
          </a:bodyPr>
          <a:lstStyle/>
          <a:p>
            <a:r>
              <a:rPr lang="en-US" sz="2800" b="1" dirty="0">
                <a:solidFill>
                  <a:srgbClr val="000000"/>
                </a:solidFill>
                <a:latin typeface="Canva Sans"/>
                <a:ea typeface="Canva Sans"/>
                <a:cs typeface="Canva Sans"/>
                <a:sym typeface="Canva Sans"/>
              </a:rPr>
              <a:t>Organizations often struggle to gain meaningful insights from employee data, which is critical for making informed decisions about workforce management, productivity improvement, and employee satisfaction.</a:t>
            </a:r>
            <a:endParaRPr lang="en-US"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154984"/>
          </a:xfrm>
          <a:prstGeom prst="rect">
            <a:avLst/>
          </a:prstGeom>
          <a:noFill/>
        </p:spPr>
        <p:txBody>
          <a:bodyPr wrap="square" rtlCol="0">
            <a:spAutoFit/>
          </a:bodyPr>
          <a:lstStyle/>
          <a:p>
            <a:r>
              <a:rPr lang="en-US" sz="2400" spc="34" dirty="0">
                <a:solidFill>
                  <a:srgbClr val="000000"/>
                </a:solidFill>
                <a:latin typeface="Trebuchet MS"/>
                <a:ea typeface="Trebuchet MS"/>
                <a:cs typeface="Trebuchet MS"/>
                <a:sym typeface="Trebuchet MS"/>
              </a:rPr>
              <a:t>Employee performance is a critical aspect of organizational success. It refers to how well employees carry out their job responsibilities and contribute to the organization's goals. Evaluating and managing employee performance helps organizations ensure that their workforce is productive, efficient, and aligned with strategic objectives and this project can be used to identify the performance analysis and with this we can identify the levels where the employees are.</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6D7F3630-8C6A-A344-8BE8-79D10319D56F}"/>
              </a:ext>
            </a:extLst>
          </p:cNvPr>
          <p:cNvSpPr txBox="1"/>
          <p:nvPr/>
        </p:nvSpPr>
        <p:spPr>
          <a:xfrm>
            <a:off x="723900" y="1864783"/>
            <a:ext cx="8428264" cy="2308324"/>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charset="0"/>
                <a:cs typeface="Arial" charset="0"/>
              </a:rPr>
              <a:t>Department Heads and Managers:</a:t>
            </a:r>
            <a:endParaRPr kumimoji="0" lang="en-US" altLang="en-US" sz="18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charset="0"/>
                <a:cs typeface="Arial" charset="0"/>
              </a:rPr>
              <a:t>Sales Managers:</a:t>
            </a:r>
            <a:r>
              <a:rPr kumimoji="0" lang="en-US" altLang="en-US" sz="1800" b="0" i="0" u="none" strike="noStrike" cap="none" normalizeH="0" baseline="0" dirty="0">
                <a:ln>
                  <a:noFill/>
                </a:ln>
                <a:solidFill>
                  <a:schemeClr val="tx1"/>
                </a:solidFill>
                <a:effectLst/>
                <a:latin typeface="Arial" charset="0"/>
                <a:cs typeface="Arial" charset="0"/>
              </a:rPr>
              <a:t> Use performance data to manage and support their team, assess individual performance, and address any issues or needs.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charset="0"/>
                <a:cs typeface="Arial" charset="0"/>
              </a:rPr>
              <a:t>Production Managers:</a:t>
            </a:r>
            <a:r>
              <a:rPr kumimoji="0" lang="en-US" altLang="en-US" sz="1800" b="0" i="0" u="none" strike="noStrike" cap="none" normalizeH="0" baseline="0" dirty="0">
                <a:ln>
                  <a:noFill/>
                </a:ln>
                <a:solidFill>
                  <a:schemeClr val="tx1"/>
                </a:solidFill>
                <a:effectLst/>
                <a:latin typeface="Arial" charset="0"/>
                <a:cs typeface="Arial" charset="0"/>
              </a:rPr>
              <a:t> Utilize employee data to optimize production workflows, manage staffing levels, and ensure that performance standards are met.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charset="0"/>
                <a:cs typeface="Arial" charset="0"/>
              </a:rPr>
              <a:t>Employee Relations Specialists:</a:t>
            </a:r>
            <a:endParaRPr kumimoji="0" lang="en-US" altLang="en-US" sz="1800" b="0" i="0" u="none" strike="noStrike" cap="none" normalizeH="0" baseline="0" dirty="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charset="0"/>
                <a:cs typeface="Arial" charset="0"/>
              </a:rPr>
              <a:t>Employee Relations Managers:</a:t>
            </a:r>
            <a:r>
              <a:rPr kumimoji="0" lang="en-US" altLang="en-US" sz="1800" b="0" i="0" u="none" strike="noStrike" cap="none" normalizeH="0" baseline="0" dirty="0">
                <a:ln>
                  <a:noFill/>
                </a:ln>
                <a:solidFill>
                  <a:schemeClr val="tx1"/>
                </a:solidFill>
                <a:effectLst/>
                <a:latin typeface="Arial" charset="0"/>
                <a:cs typeface="Arial" charset="0"/>
              </a:rPr>
              <a:t> Focus on resolving employee  issues, improving job satisfaction, and managing employee terminations or transitions.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AF8DD1E-F156-FC6B-2CF1-C99E4DEC4CA5}"/>
              </a:ext>
            </a:extLst>
          </p:cNvPr>
          <p:cNvSpPr txBox="1"/>
          <p:nvPr/>
        </p:nvSpPr>
        <p:spPr>
          <a:xfrm>
            <a:off x="3050722" y="2003282"/>
            <a:ext cx="6101442" cy="369332"/>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charset="0"/>
              <a:cs typeface="Arial" charset="0"/>
            </a:endParaRPr>
          </a:p>
        </p:txBody>
      </p:sp>
      <p:pic>
        <p:nvPicPr>
          <p:cNvPr id="12" name="Picture 11">
            <a:extLst>
              <a:ext uri="{FF2B5EF4-FFF2-40B4-BE49-F238E27FC236}">
                <a16:creationId xmlns:a16="http://schemas.microsoft.com/office/drawing/2014/main" id="{847B9334-09E0-5E33-D9E2-149D7DCCE0B5}"/>
              </a:ext>
            </a:extLst>
          </p:cNvPr>
          <p:cNvPicPr>
            <a:picLocks noChangeAspect="1"/>
          </p:cNvPicPr>
          <p:nvPr/>
        </p:nvPicPr>
        <p:blipFill>
          <a:blip r:embed="rId4"/>
          <a:stretch>
            <a:fillRect/>
          </a:stretch>
        </p:blipFill>
        <p:spPr>
          <a:xfrm>
            <a:off x="2919708" y="2026798"/>
            <a:ext cx="6352583" cy="280440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10" name="Picture 9">
            <a:extLst>
              <a:ext uri="{FF2B5EF4-FFF2-40B4-BE49-F238E27FC236}">
                <a16:creationId xmlns:a16="http://schemas.microsoft.com/office/drawing/2014/main" id="{A3933E60-835C-1BA3-5373-3CC687F35219}"/>
              </a:ext>
            </a:extLst>
          </p:cNvPr>
          <p:cNvPicPr>
            <a:picLocks noChangeAspect="1"/>
          </p:cNvPicPr>
          <p:nvPr/>
        </p:nvPicPr>
        <p:blipFill>
          <a:blip r:embed="rId2"/>
          <a:stretch>
            <a:fillRect/>
          </a:stretch>
        </p:blipFill>
        <p:spPr>
          <a:xfrm>
            <a:off x="1295400" y="1331794"/>
            <a:ext cx="4627265" cy="4194412"/>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Performance Level = IFS(I2&gt;=5,”VERY HIGH”,I2&gt;=4,”HIGH”, I2&gt;=3,”LOW”,TRUE,”LOW”)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224</TotalTime>
  <Words>626</Words>
  <Application>Microsoft Office PowerPoint</Application>
  <PresentationFormat>Widescreen</PresentationFormat>
  <Paragraphs>70</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Canva Sans</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Clinton Christyraj Arockiyaraj</cp:lastModifiedBy>
  <cp:revision>13</cp:revision>
  <dcterms:created xsi:type="dcterms:W3CDTF">2024-03-29T15:07:22Z</dcterms:created>
  <dcterms:modified xsi:type="dcterms:W3CDTF">2024-08-31T15:24:22Z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