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A1070-08DE-256B-89B3-A1C38E23D6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3E9FE4-7E54-710F-4185-FB6F56079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1C33CE-1BFE-FD81-08EB-0BB992F5F96F}"/>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B19C2640-C5FD-7E57-5909-E619F4690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DE0B5-7A2B-DB05-FED3-FB11532E26C7}"/>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86261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0783C-6193-E070-ADDC-3765CEAFAC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897F16C-4965-8ACA-6A35-15E08D20A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2203B-B6B9-224C-48B7-3B7ABF6A1511}"/>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23F1A790-E688-3707-825F-C128A4B86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1E76D-0D79-E07B-DA23-C03981798144}"/>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260963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2BE1C7-D281-61C6-2A74-FBF02D8794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B3A55D-0CAF-8B6E-99C3-E97226D8C3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D7DEC1-6E5D-AB9F-8B80-D61D3EAE27D9}"/>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12BA867E-1F53-17B2-7298-4D51668BC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1BF86-7CBA-C31B-2A3B-965A7604A270}"/>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272026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D770C-CBF5-BE6B-2367-55D4F388AA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F91C43-D326-D029-E7DA-E55F87812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D5FC0-90B9-2B1F-B0FB-C6775CA3992B}"/>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3BD00978-BCE0-5C5E-91AB-2CCF78785A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13989-D0C1-C65B-A6FC-C7C8B191F3E1}"/>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53200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4826-8110-8BA9-71CE-57B7F38B93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87E388-1C53-11E7-B062-DDF86F98D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E59EB-0E4B-E95F-30BD-B36BC260113B}"/>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0A62040B-1BAD-DF7E-9FBB-C32918E4D0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BD7A44-AAFE-2816-0B82-2BBE6400AA74}"/>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16466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1DD4C-1CF1-0E9D-A5BB-08E105002A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1782EE-A843-06CD-9F5B-46FDE2BF58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EE4867-9B1D-FC55-021C-5ACB7AE0CE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F0293C-8363-D9C0-6BC0-F1711D9AB1D3}"/>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6" name="Footer Placeholder 5">
            <a:extLst>
              <a:ext uri="{FF2B5EF4-FFF2-40B4-BE49-F238E27FC236}">
                <a16:creationId xmlns:a16="http://schemas.microsoft.com/office/drawing/2014/main" id="{E41A123F-3A5F-F4EA-A162-AEC5A06D4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593BF5-E870-1167-B50A-7AAD948AF76D}"/>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2187918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A383E-4E4B-75A1-12D0-52DDA8EB9D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4E9410-6228-DB57-D568-34A5CD52E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C36AD-A9FD-61A7-92AA-70923ED4CE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1C6B63-2533-4FED-3D81-2BC65DC89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E1E3F-5898-0BC6-6ED1-16996E9626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FF8155-7439-7935-A69B-634D11FA75DF}"/>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8" name="Footer Placeholder 7">
            <a:extLst>
              <a:ext uri="{FF2B5EF4-FFF2-40B4-BE49-F238E27FC236}">
                <a16:creationId xmlns:a16="http://schemas.microsoft.com/office/drawing/2014/main" id="{0B4971BF-0102-780E-B56C-DEF6B256A0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24B00C8-7C92-5933-8E2E-794078932B46}"/>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4240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3295-2B1E-29DA-EA6B-2A11931E76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81992B-238E-1323-854E-2C4D1BED21A6}"/>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4" name="Footer Placeholder 3">
            <a:extLst>
              <a:ext uri="{FF2B5EF4-FFF2-40B4-BE49-F238E27FC236}">
                <a16:creationId xmlns:a16="http://schemas.microsoft.com/office/drawing/2014/main" id="{467CC1F3-E5B8-486A-89D5-C39536D819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256422-ACC8-CF8A-506D-2E4DEFDE2002}"/>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754584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E9115-DBB6-FAEB-C31D-DED8964209BA}"/>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3" name="Footer Placeholder 2">
            <a:extLst>
              <a:ext uri="{FF2B5EF4-FFF2-40B4-BE49-F238E27FC236}">
                <a16:creationId xmlns:a16="http://schemas.microsoft.com/office/drawing/2014/main" id="{5C1FFBAB-6C14-1BF8-34CF-4FFD33033E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9CB7DD5-56A4-98A7-C5C2-1B41C1316535}"/>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25055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9603-CF89-C4C2-D055-463227F4A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81F74C-81F2-A0A1-FBD2-18F8D6863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469A7B-BDBD-D09E-915D-A849BADF9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DBB31-D1FA-0D8F-7DB6-478D53460619}"/>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6" name="Footer Placeholder 5">
            <a:extLst>
              <a:ext uri="{FF2B5EF4-FFF2-40B4-BE49-F238E27FC236}">
                <a16:creationId xmlns:a16="http://schemas.microsoft.com/office/drawing/2014/main" id="{27EFF6E6-3F7A-309C-5AE5-BF5F8E2594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2C1EEE-3E32-E78A-C733-A92AE8E123C4}"/>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96664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56FB-B128-5030-9403-A1793EAFE8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8E6BDB-EA09-8775-AF6B-10E132AA19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4849A6-8936-D357-A9D6-847C65A309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241401-8765-4C55-2AE6-A1F38ED4A2A5}"/>
              </a:ext>
            </a:extLst>
          </p:cNvPr>
          <p:cNvSpPr>
            <a:spLocks noGrp="1"/>
          </p:cNvSpPr>
          <p:nvPr>
            <p:ph type="dt" sz="half" idx="10"/>
          </p:nvPr>
        </p:nvSpPr>
        <p:spPr/>
        <p:txBody>
          <a:bodyPr/>
          <a:lstStyle/>
          <a:p>
            <a:fld id="{53C6D0C2-357E-43E6-B514-5B9E9E85765D}" type="datetimeFigureOut">
              <a:rPr lang="en-IN" smtClean="0"/>
              <a:t>03-05-2024</a:t>
            </a:fld>
            <a:endParaRPr lang="en-IN"/>
          </a:p>
        </p:txBody>
      </p:sp>
      <p:sp>
        <p:nvSpPr>
          <p:cNvPr id="6" name="Footer Placeholder 5">
            <a:extLst>
              <a:ext uri="{FF2B5EF4-FFF2-40B4-BE49-F238E27FC236}">
                <a16:creationId xmlns:a16="http://schemas.microsoft.com/office/drawing/2014/main" id="{C1E1643C-1471-790C-B0A8-C69F93B65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E33429-3DE9-CB14-5561-FA69DD2A118A}"/>
              </a:ext>
            </a:extLst>
          </p:cNvPr>
          <p:cNvSpPr>
            <a:spLocks noGrp="1"/>
          </p:cNvSpPr>
          <p:nvPr>
            <p:ph type="sldNum" sz="quarter" idx="12"/>
          </p:nvPr>
        </p:nvSpPr>
        <p:spPr/>
        <p:txBody>
          <a:bodyPr/>
          <a:lstStyle/>
          <a:p>
            <a:fld id="{C537FFBF-7A60-44C6-940F-8E4E2B6C6553}" type="slidenum">
              <a:rPr lang="en-IN" smtClean="0"/>
              <a:t>‹#›</a:t>
            </a:fld>
            <a:endParaRPr lang="en-IN"/>
          </a:p>
        </p:txBody>
      </p:sp>
    </p:spTree>
    <p:extLst>
      <p:ext uri="{BB962C8B-B14F-4D97-AF65-F5344CB8AC3E}">
        <p14:creationId xmlns:p14="http://schemas.microsoft.com/office/powerpoint/2010/main" val="340133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D07C6-45F3-5240-ED98-B93082BE7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13A5F5-EC28-FC3F-1103-BFE144E83F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A4396-3652-6BEB-4553-A8057E2B63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C6D0C2-357E-43E6-B514-5B9E9E85765D}" type="datetimeFigureOut">
              <a:rPr lang="en-IN" smtClean="0"/>
              <a:t>03-05-2024</a:t>
            </a:fld>
            <a:endParaRPr lang="en-IN"/>
          </a:p>
        </p:txBody>
      </p:sp>
      <p:sp>
        <p:nvSpPr>
          <p:cNvPr id="5" name="Footer Placeholder 4">
            <a:extLst>
              <a:ext uri="{FF2B5EF4-FFF2-40B4-BE49-F238E27FC236}">
                <a16:creationId xmlns:a16="http://schemas.microsoft.com/office/drawing/2014/main" id="{3CDDD133-1C9C-FBBD-80C8-2E941704D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7832F7-92AF-1750-0E80-6232E6DC9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37FFBF-7A60-44C6-940F-8E4E2B6C6553}" type="slidenum">
              <a:rPr lang="en-IN" smtClean="0"/>
              <a:t>‹#›</a:t>
            </a:fld>
            <a:endParaRPr lang="en-IN"/>
          </a:p>
        </p:txBody>
      </p:sp>
    </p:spTree>
    <p:extLst>
      <p:ext uri="{BB962C8B-B14F-4D97-AF65-F5344CB8AC3E}">
        <p14:creationId xmlns:p14="http://schemas.microsoft.com/office/powerpoint/2010/main" val="2884433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Data Science &amp; Big Data EdTech Company Hyderabad, India">
            <a:extLst>
              <a:ext uri="{FF2B5EF4-FFF2-40B4-BE49-F238E27FC236}">
                <a16:creationId xmlns:a16="http://schemas.microsoft.com/office/drawing/2014/main" id="{3B781087-1C1D-FB41-E730-2A450A66D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57" y="71284"/>
            <a:ext cx="10717161" cy="22589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9C2028-6AED-A083-4068-8E8337312B56}"/>
              </a:ext>
            </a:extLst>
          </p:cNvPr>
          <p:cNvSpPr txBox="1"/>
          <p:nvPr/>
        </p:nvSpPr>
        <p:spPr>
          <a:xfrm>
            <a:off x="3028334" y="3728573"/>
            <a:ext cx="6096000" cy="1077218"/>
          </a:xfrm>
          <a:prstGeom prst="rect">
            <a:avLst/>
          </a:prstGeom>
          <a:noFill/>
        </p:spPr>
        <p:txBody>
          <a:bodyPr wrap="square">
            <a:spAutoFit/>
          </a:bodyPr>
          <a:lstStyle/>
          <a:p>
            <a:r>
              <a:rPr lang="en-IN" sz="3200" b="1" i="1" dirty="0">
                <a:solidFill>
                  <a:srgbClr val="FF0000"/>
                </a:solidFill>
                <a:effectLst/>
                <a:highlight>
                  <a:srgbClr val="FFFFFF"/>
                </a:highlight>
                <a:latin typeface="Segoe UI" panose="020B0502040204020203" pitchFamily="34" charset="0"/>
                <a:ea typeface="Calibri" panose="020F0502020204030204" pitchFamily="34" charset="0"/>
              </a:rPr>
              <a:t>"Enhancing Search Engine Relevance for Video Subtitles."</a:t>
            </a:r>
            <a:endParaRPr lang="en-IN" sz="3200" b="1" i="1" dirty="0">
              <a:solidFill>
                <a:srgbClr val="FF0000"/>
              </a:solidFill>
            </a:endParaRPr>
          </a:p>
        </p:txBody>
      </p:sp>
      <p:sp>
        <p:nvSpPr>
          <p:cNvPr id="7" name="TextBox 6">
            <a:extLst>
              <a:ext uri="{FF2B5EF4-FFF2-40B4-BE49-F238E27FC236}">
                <a16:creationId xmlns:a16="http://schemas.microsoft.com/office/drawing/2014/main" id="{578C1601-81B8-5A49-88AA-45ACA4F54B99}"/>
              </a:ext>
            </a:extLst>
          </p:cNvPr>
          <p:cNvSpPr txBox="1"/>
          <p:nvPr/>
        </p:nvSpPr>
        <p:spPr>
          <a:xfrm>
            <a:off x="4385186" y="2895040"/>
            <a:ext cx="6096000" cy="592663"/>
          </a:xfrm>
          <a:prstGeom prst="rect">
            <a:avLst/>
          </a:prstGeom>
          <a:noFill/>
        </p:spPr>
        <p:txBody>
          <a:bodyPr wrap="square">
            <a:spAutoFit/>
          </a:bodyPr>
          <a:lstStyle/>
          <a:p>
            <a:pPr>
              <a:lnSpc>
                <a:spcPct val="107000"/>
              </a:lnSpc>
              <a:spcAft>
                <a:spcPts val="800"/>
              </a:spcAft>
            </a:pPr>
            <a:r>
              <a:rPr lang="en-IN" sz="3200" b="1" i="1" kern="100" cap="all" dirty="0">
                <a:solidFill>
                  <a:schemeClr val="tx1">
                    <a:lumMod val="95000"/>
                    <a:lumOff val="5000"/>
                  </a:schemeClr>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Project on</a:t>
            </a:r>
            <a:endParaRPr lang="en-IN" sz="3200" b="1" i="1" kern="100" cap="all"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633E85E-0384-91EC-252A-68C23DC4140F}"/>
              </a:ext>
            </a:extLst>
          </p:cNvPr>
          <p:cNvSpPr txBox="1"/>
          <p:nvPr/>
        </p:nvSpPr>
        <p:spPr>
          <a:xfrm>
            <a:off x="8357418" y="5046661"/>
            <a:ext cx="6096000" cy="2098780"/>
          </a:xfrm>
          <a:prstGeom prst="rect">
            <a:avLst/>
          </a:prstGeom>
          <a:noFill/>
        </p:spPr>
        <p:txBody>
          <a:bodyPr wrap="square">
            <a:spAutoFit/>
          </a:bodyPr>
          <a:lstStyle/>
          <a:p>
            <a:pPr>
              <a:lnSpc>
                <a:spcPct val="107000"/>
              </a:lnSpc>
              <a:spcAft>
                <a:spcPts val="800"/>
              </a:spcAft>
            </a:pPr>
            <a:r>
              <a:rPr lang="en-IN" sz="2000" kern="100" dirty="0">
                <a:solidFill>
                  <a:srgbClr val="000000"/>
                </a:solidFill>
                <a:effectLst/>
                <a:highlight>
                  <a:srgbClr val="FFFFFF"/>
                </a:highlight>
                <a:latin typeface="Segoe UI" panose="020B0502040204020203" pitchFamily="34" charset="0"/>
                <a:ea typeface="Calibri" panose="020F0502020204030204" pitchFamily="34" charset="0"/>
                <a:cs typeface="Times New Roman" panose="02020603050405020304" pitchFamily="18" charset="0"/>
              </a:rPr>
              <a:t>by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err="1">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Team_ID</a:t>
            </a:r>
            <a:r>
              <a:rPr lang="en-IN" sz="1800" b="1" kern="0" dirty="0">
                <a:solidFill>
                  <a:schemeClr val="tx1">
                    <a:lumMod val="95000"/>
                    <a:lumOff val="5000"/>
                  </a:schemeClr>
                </a:solidFill>
                <a:effectLst/>
                <a:latin typeface="Arial" panose="020B0604020202020204" pitchFamily="34" charset="0"/>
                <a:ea typeface="Times New Roman" panose="02020603050405020304" pitchFamily="18" charset="0"/>
                <a:cs typeface="Times New Roman" panose="02020603050405020304" pitchFamily="18" charset="0"/>
              </a:rPr>
              <a:t> - T211130</a:t>
            </a:r>
            <a:endParaRPr lang="en-IN" sz="24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Preethi Sundar </a:t>
            </a: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(IN1241091)</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0" dirty="0" err="1">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Prudhvinath</a:t>
            </a:r>
            <a:r>
              <a:rPr lang="en-IN" sz="1800" i="1" kern="0" dirty="0">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Thota </a:t>
            </a:r>
            <a:r>
              <a:rPr lang="en-IN" sz="1800" b="1" kern="0" dirty="0">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(IN1240634)</a:t>
            </a:r>
            <a:endParaRPr lang="en-IN" sz="2400" b="1"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9004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37F559-4ED7-C321-D436-F13921D2AF23}"/>
              </a:ext>
            </a:extLst>
          </p:cNvPr>
          <p:cNvPicPr>
            <a:picLocks noChangeAspect="1"/>
          </p:cNvPicPr>
          <p:nvPr/>
        </p:nvPicPr>
        <p:blipFill>
          <a:blip r:embed="rId2"/>
          <a:stretch>
            <a:fillRect/>
          </a:stretch>
        </p:blipFill>
        <p:spPr>
          <a:xfrm>
            <a:off x="383458" y="245805"/>
            <a:ext cx="11021961" cy="3183195"/>
          </a:xfrm>
          <a:prstGeom prst="rect">
            <a:avLst/>
          </a:prstGeom>
        </p:spPr>
      </p:pic>
      <p:pic>
        <p:nvPicPr>
          <p:cNvPr id="5" name="Picture 4">
            <a:extLst>
              <a:ext uri="{FF2B5EF4-FFF2-40B4-BE49-F238E27FC236}">
                <a16:creationId xmlns:a16="http://schemas.microsoft.com/office/drawing/2014/main" id="{F25F7FC6-B097-26F7-F772-F27994F68979}"/>
              </a:ext>
            </a:extLst>
          </p:cNvPr>
          <p:cNvPicPr>
            <a:picLocks noChangeAspect="1"/>
          </p:cNvPicPr>
          <p:nvPr/>
        </p:nvPicPr>
        <p:blipFill>
          <a:blip r:embed="rId3"/>
          <a:stretch>
            <a:fillRect/>
          </a:stretch>
        </p:blipFill>
        <p:spPr>
          <a:xfrm>
            <a:off x="383458" y="3949225"/>
            <a:ext cx="11021961" cy="2199181"/>
          </a:xfrm>
          <a:prstGeom prst="rect">
            <a:avLst/>
          </a:prstGeom>
        </p:spPr>
      </p:pic>
    </p:spTree>
    <p:extLst>
      <p:ext uri="{BB962C8B-B14F-4D97-AF65-F5344CB8AC3E}">
        <p14:creationId xmlns:p14="http://schemas.microsoft.com/office/powerpoint/2010/main" val="352401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2452E-D1CF-EAB1-662A-AB3480031D35}"/>
              </a:ext>
            </a:extLst>
          </p:cNvPr>
          <p:cNvPicPr>
            <a:picLocks noChangeAspect="1"/>
          </p:cNvPicPr>
          <p:nvPr/>
        </p:nvPicPr>
        <p:blipFill>
          <a:blip r:embed="rId2"/>
          <a:stretch>
            <a:fillRect/>
          </a:stretch>
        </p:blipFill>
        <p:spPr>
          <a:xfrm>
            <a:off x="422787" y="419104"/>
            <a:ext cx="11110452" cy="5547841"/>
          </a:xfrm>
          <a:prstGeom prst="rect">
            <a:avLst/>
          </a:prstGeom>
        </p:spPr>
      </p:pic>
    </p:spTree>
    <p:extLst>
      <p:ext uri="{BB962C8B-B14F-4D97-AF65-F5344CB8AC3E}">
        <p14:creationId xmlns:p14="http://schemas.microsoft.com/office/powerpoint/2010/main" val="1907682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D10C1-B971-8F00-509E-152DFD8F092E}"/>
              </a:ext>
            </a:extLst>
          </p:cNvPr>
          <p:cNvPicPr>
            <a:picLocks noChangeAspect="1"/>
          </p:cNvPicPr>
          <p:nvPr/>
        </p:nvPicPr>
        <p:blipFill>
          <a:blip r:embed="rId2"/>
          <a:stretch>
            <a:fillRect/>
          </a:stretch>
        </p:blipFill>
        <p:spPr>
          <a:xfrm>
            <a:off x="737420" y="1188817"/>
            <a:ext cx="7417624" cy="5093995"/>
          </a:xfrm>
          <a:prstGeom prst="rect">
            <a:avLst/>
          </a:prstGeom>
        </p:spPr>
      </p:pic>
      <p:sp>
        <p:nvSpPr>
          <p:cNvPr id="7" name="TextBox 6">
            <a:extLst>
              <a:ext uri="{FF2B5EF4-FFF2-40B4-BE49-F238E27FC236}">
                <a16:creationId xmlns:a16="http://schemas.microsoft.com/office/drawing/2014/main" id="{6A220592-F3C8-9277-E5B4-803EA3F5479A}"/>
              </a:ext>
            </a:extLst>
          </p:cNvPr>
          <p:cNvSpPr txBox="1"/>
          <p:nvPr/>
        </p:nvSpPr>
        <p:spPr>
          <a:xfrm>
            <a:off x="737420" y="387412"/>
            <a:ext cx="6096000" cy="407035"/>
          </a:xfrm>
          <a:prstGeom prst="rect">
            <a:avLst/>
          </a:prstGeom>
          <a:noFill/>
        </p:spPr>
        <p:txBody>
          <a:bodyPr wrap="square">
            <a:spAutoFit/>
          </a:bodyPr>
          <a:lstStyle/>
          <a:p>
            <a:pPr>
              <a:lnSpc>
                <a:spcPct val="107000"/>
              </a:lnSpc>
              <a:spcAft>
                <a:spcPts val="800"/>
              </a:spcAft>
            </a:pP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store the embedding in batches</a:t>
            </a:r>
          </a:p>
        </p:txBody>
      </p:sp>
    </p:spTree>
    <p:extLst>
      <p:ext uri="{BB962C8B-B14F-4D97-AF65-F5344CB8AC3E}">
        <p14:creationId xmlns:p14="http://schemas.microsoft.com/office/powerpoint/2010/main" val="247598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BA150E-6E44-1EA9-459D-D200462EDA72}"/>
              </a:ext>
            </a:extLst>
          </p:cNvPr>
          <p:cNvPicPr>
            <a:picLocks noChangeAspect="1"/>
          </p:cNvPicPr>
          <p:nvPr/>
        </p:nvPicPr>
        <p:blipFill>
          <a:blip r:embed="rId2"/>
          <a:stretch>
            <a:fillRect/>
          </a:stretch>
        </p:blipFill>
        <p:spPr>
          <a:xfrm>
            <a:off x="757084" y="570271"/>
            <a:ext cx="10461521" cy="5751871"/>
          </a:xfrm>
          <a:prstGeom prst="rect">
            <a:avLst/>
          </a:prstGeom>
        </p:spPr>
      </p:pic>
    </p:spTree>
    <p:extLst>
      <p:ext uri="{BB962C8B-B14F-4D97-AF65-F5344CB8AC3E}">
        <p14:creationId xmlns:p14="http://schemas.microsoft.com/office/powerpoint/2010/main" val="2635777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BD9D8F-5D1C-7ACE-2502-5022F1B4F569}"/>
              </a:ext>
            </a:extLst>
          </p:cNvPr>
          <p:cNvPicPr>
            <a:picLocks noChangeAspect="1"/>
          </p:cNvPicPr>
          <p:nvPr/>
        </p:nvPicPr>
        <p:blipFill>
          <a:blip r:embed="rId2"/>
          <a:stretch>
            <a:fillRect/>
          </a:stretch>
        </p:blipFill>
        <p:spPr>
          <a:xfrm>
            <a:off x="763374" y="382386"/>
            <a:ext cx="7971211" cy="2042337"/>
          </a:xfrm>
          <a:prstGeom prst="rect">
            <a:avLst/>
          </a:prstGeom>
        </p:spPr>
      </p:pic>
      <p:pic>
        <p:nvPicPr>
          <p:cNvPr id="7" name="Picture 6">
            <a:extLst>
              <a:ext uri="{FF2B5EF4-FFF2-40B4-BE49-F238E27FC236}">
                <a16:creationId xmlns:a16="http://schemas.microsoft.com/office/drawing/2014/main" id="{856DCB9B-CDB9-1F91-2FA9-E0D172CFDE3C}"/>
              </a:ext>
            </a:extLst>
          </p:cNvPr>
          <p:cNvPicPr>
            <a:picLocks noChangeAspect="1"/>
          </p:cNvPicPr>
          <p:nvPr/>
        </p:nvPicPr>
        <p:blipFill>
          <a:blip r:embed="rId3"/>
          <a:stretch>
            <a:fillRect/>
          </a:stretch>
        </p:blipFill>
        <p:spPr>
          <a:xfrm>
            <a:off x="626388" y="2981967"/>
            <a:ext cx="7971211" cy="3627434"/>
          </a:xfrm>
          <a:prstGeom prst="rect">
            <a:avLst/>
          </a:prstGeom>
        </p:spPr>
      </p:pic>
    </p:spTree>
    <p:extLst>
      <p:ext uri="{BB962C8B-B14F-4D97-AF65-F5344CB8AC3E}">
        <p14:creationId xmlns:p14="http://schemas.microsoft.com/office/powerpoint/2010/main" val="65292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3FB53F-7072-2ABF-7812-12847A415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81" y="3159841"/>
            <a:ext cx="9134167" cy="3122971"/>
          </a:xfrm>
          <a:prstGeom prst="rect">
            <a:avLst/>
          </a:prstGeom>
        </p:spPr>
      </p:pic>
      <p:sp>
        <p:nvSpPr>
          <p:cNvPr id="7" name="TextBox 6">
            <a:extLst>
              <a:ext uri="{FF2B5EF4-FFF2-40B4-BE49-F238E27FC236}">
                <a16:creationId xmlns:a16="http://schemas.microsoft.com/office/drawing/2014/main" id="{D0C222CB-AB55-62D2-24B8-A01ED04BA6C8}"/>
              </a:ext>
            </a:extLst>
          </p:cNvPr>
          <p:cNvSpPr txBox="1"/>
          <p:nvPr/>
        </p:nvSpPr>
        <p:spPr>
          <a:xfrm>
            <a:off x="481781" y="342037"/>
            <a:ext cx="10972800" cy="2062103"/>
          </a:xfrm>
          <a:prstGeom prst="rect">
            <a:avLst/>
          </a:prstGeom>
          <a:noFill/>
        </p:spPr>
        <p:txBody>
          <a:bodyPr wrap="square">
            <a:spAutoFit/>
          </a:bodyPr>
          <a:lstStyle/>
          <a:p>
            <a:r>
              <a:rPr lang="en-IN" sz="3200" b="1" dirty="0">
                <a:solidFill>
                  <a:srgbClr val="FF0000"/>
                </a:solidFill>
              </a:rPr>
              <a:t>Conclusion:</a:t>
            </a:r>
          </a:p>
          <a:p>
            <a:r>
              <a:rPr lang="en-IN" sz="2400" i="1" dirty="0"/>
              <a:t>Our movie subtitle search engine, powered by SBERT, delivers accurate results by capturing semantic similarities. It efficiently matches queries with subtitles, enhancing accessibility and user experience. With scalability and potential for further refinement, it offers a valuable tool for diverse audiences seeking precise subtitle retrieval.</a:t>
            </a:r>
          </a:p>
        </p:txBody>
      </p:sp>
    </p:spTree>
    <p:extLst>
      <p:ext uri="{BB962C8B-B14F-4D97-AF65-F5344CB8AC3E}">
        <p14:creationId xmlns:p14="http://schemas.microsoft.com/office/powerpoint/2010/main" val="111872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0B97B4-22A3-FE4A-8480-E4AAF9B7F7C0}"/>
              </a:ext>
            </a:extLst>
          </p:cNvPr>
          <p:cNvSpPr txBox="1"/>
          <p:nvPr/>
        </p:nvSpPr>
        <p:spPr>
          <a:xfrm>
            <a:off x="304799" y="351022"/>
            <a:ext cx="11385755" cy="2246769"/>
          </a:xfrm>
          <a:prstGeom prst="rect">
            <a:avLst/>
          </a:prstGeom>
          <a:noFill/>
        </p:spPr>
        <p:txBody>
          <a:bodyPr wrap="square">
            <a:spAutoFit/>
          </a:bodyPr>
          <a:lstStyle/>
          <a:p>
            <a:r>
              <a:rPr lang="en-US" sz="2800" b="1" dirty="0">
                <a:solidFill>
                  <a:srgbClr val="FF0000"/>
                </a:solidFill>
              </a:rPr>
              <a:t>Objective</a:t>
            </a:r>
            <a:r>
              <a:rPr lang="en-US" sz="2800" b="1" dirty="0"/>
              <a:t>:</a:t>
            </a:r>
          </a:p>
          <a:p>
            <a:r>
              <a:rPr lang="en-US" sz="2800" i="1" dirty="0"/>
              <a:t>To develop an advanced search engine algorithm that effectively retrieves subtitles based on user queries, with specific emphasis on subtitle content. The primary goal is to leverage natural language processing and machine learning techniques to enhance the relevance and accuracy of search results.</a:t>
            </a:r>
          </a:p>
        </p:txBody>
      </p:sp>
      <p:sp>
        <p:nvSpPr>
          <p:cNvPr id="5" name="TextBox 4">
            <a:extLst>
              <a:ext uri="{FF2B5EF4-FFF2-40B4-BE49-F238E27FC236}">
                <a16:creationId xmlns:a16="http://schemas.microsoft.com/office/drawing/2014/main" id="{2FE80453-3B14-97E7-C769-BCF73D6B5A8B}"/>
              </a:ext>
            </a:extLst>
          </p:cNvPr>
          <p:cNvSpPr txBox="1"/>
          <p:nvPr/>
        </p:nvSpPr>
        <p:spPr>
          <a:xfrm>
            <a:off x="226141" y="3383047"/>
            <a:ext cx="11218607" cy="3108543"/>
          </a:xfrm>
          <a:prstGeom prst="rect">
            <a:avLst/>
          </a:prstGeom>
          <a:noFill/>
        </p:spPr>
        <p:txBody>
          <a:bodyPr wrap="square">
            <a:spAutoFit/>
          </a:bodyPr>
          <a:lstStyle/>
          <a:p>
            <a:r>
              <a:rPr lang="en-US" sz="2800" b="1" dirty="0">
                <a:solidFill>
                  <a:srgbClr val="FF0000"/>
                </a:solidFill>
              </a:rPr>
              <a:t>Introduction:</a:t>
            </a:r>
          </a:p>
          <a:p>
            <a:r>
              <a:rPr lang="en-US" sz="2400" i="1" dirty="0"/>
              <a:t>Introducing a groundbreaking semantic search engine tailored to revolutionize subtitle retrieval. By focusing on user queries and subtitle content, our innovative algorithm harnesses the power of natural language processing and machine learning. Through advanced techniques, we aim to elevate search accuracy and relevance, delivering unparalleled results for users seeking precise subtitle matches. This engine represents a leap forward in accessing subtitles, promising a seamless experience driven by cutting-edge technology and a deep understanding of language semantics.</a:t>
            </a:r>
            <a:endParaRPr lang="en-IN" sz="2400" i="1" dirty="0"/>
          </a:p>
        </p:txBody>
      </p:sp>
    </p:spTree>
    <p:extLst>
      <p:ext uri="{BB962C8B-B14F-4D97-AF65-F5344CB8AC3E}">
        <p14:creationId xmlns:p14="http://schemas.microsoft.com/office/powerpoint/2010/main" val="173931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3F1E3-FB9D-A6A4-F963-4948FBF8D5BE}"/>
              </a:ext>
            </a:extLst>
          </p:cNvPr>
          <p:cNvSpPr txBox="1"/>
          <p:nvPr/>
        </p:nvSpPr>
        <p:spPr>
          <a:xfrm>
            <a:off x="255639" y="249308"/>
            <a:ext cx="11405419" cy="5016758"/>
          </a:xfrm>
          <a:prstGeom prst="rect">
            <a:avLst/>
          </a:prstGeom>
          <a:noFill/>
        </p:spPr>
        <p:txBody>
          <a:bodyPr wrap="square">
            <a:spAutoFit/>
          </a:bodyPr>
          <a:lstStyle/>
          <a:p>
            <a:r>
              <a:rPr lang="en-US" sz="3600" dirty="0">
                <a:solidFill>
                  <a:srgbClr val="FF0000"/>
                </a:solidFill>
              </a:rPr>
              <a:t>Search Engine</a:t>
            </a:r>
          </a:p>
          <a:p>
            <a:endParaRPr lang="en-US" sz="3200" dirty="0">
              <a:solidFill>
                <a:srgbClr val="FF0000"/>
              </a:solidFill>
            </a:endParaRPr>
          </a:p>
          <a:p>
            <a:r>
              <a:rPr lang="en-US" sz="2800" i="1" dirty="0"/>
              <a:t>A search engine is a software system that enables users to search for information on the internet or within a specific database. It functions by indexing vast amounts of content, such as web pages, documents, images, and other media, and then retrieving relevant results in response to user queries. Search engines employ algorithms to rank search results based on factors like relevance, authority, and user engagement metrics, aiming to provide users with the most accurate and useful information possible. Popular search engines include Google, Bing, Yahoo, and Baidu, which play a crucial role in facilitating access to information across the digital landscape.</a:t>
            </a:r>
          </a:p>
        </p:txBody>
      </p:sp>
    </p:spTree>
    <p:extLst>
      <p:ext uri="{BB962C8B-B14F-4D97-AF65-F5344CB8AC3E}">
        <p14:creationId xmlns:p14="http://schemas.microsoft.com/office/powerpoint/2010/main" val="248064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D0A693-64E9-23AA-5AD1-E9248A8E4901}"/>
              </a:ext>
            </a:extLst>
          </p:cNvPr>
          <p:cNvSpPr txBox="1"/>
          <p:nvPr/>
        </p:nvSpPr>
        <p:spPr>
          <a:xfrm>
            <a:off x="457200" y="398993"/>
            <a:ext cx="11277600" cy="6247864"/>
          </a:xfrm>
          <a:prstGeom prst="rect">
            <a:avLst/>
          </a:prstGeom>
          <a:noFill/>
        </p:spPr>
        <p:txBody>
          <a:bodyPr wrap="square">
            <a:spAutoFit/>
          </a:bodyPr>
          <a:lstStyle/>
          <a:p>
            <a:r>
              <a:rPr lang="en-US" sz="3200" b="1" dirty="0">
                <a:solidFill>
                  <a:srgbClr val="FF0000"/>
                </a:solidFill>
              </a:rPr>
              <a:t>Keyword Search Engine:</a:t>
            </a:r>
          </a:p>
          <a:p>
            <a:r>
              <a:rPr lang="en-US" sz="2400" i="1" dirty="0"/>
              <a:t>A keyword search engine operates primarily by matching the keywords or phrases entered by users in the search query with the indexed content. It retrieves results based on exact or related matches to these keywords without necessarily considering the context or meaning behind the words. Keyword search engines rely on algorithms such as TF-IDF (Term Frequency-Inverse Document Frequency) and PageRank to determine the relevance and ranking of search results.</a:t>
            </a:r>
          </a:p>
          <a:p>
            <a:endParaRPr lang="en-US" sz="2400" i="1" dirty="0"/>
          </a:p>
          <a:p>
            <a:r>
              <a:rPr lang="en-US" sz="3200" b="1" dirty="0">
                <a:solidFill>
                  <a:srgbClr val="FF0000"/>
                </a:solidFill>
              </a:rPr>
              <a:t>Semantic Search Engine: </a:t>
            </a:r>
          </a:p>
          <a:p>
            <a:r>
              <a:rPr lang="en-US" sz="2400" i="1" dirty="0"/>
              <a:t>A semantic search engine goes beyond keyword matching to understand the meaning and context of user queries and the content being searched. It utilizes natural language processing (NLP) techniques to comprehend the intent behind the query and the semantic relationships between words and phrases. Semantic search engines aim to provide more relevant and accurate results by understanding concepts, entities, and the context of information. They often incorporate machine learning algorithms and knowledge graphs to improve search results based on user intent and context.</a:t>
            </a:r>
          </a:p>
        </p:txBody>
      </p:sp>
    </p:spTree>
    <p:extLst>
      <p:ext uri="{BB962C8B-B14F-4D97-AF65-F5344CB8AC3E}">
        <p14:creationId xmlns:p14="http://schemas.microsoft.com/office/powerpoint/2010/main" val="87443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0A293-BE98-3C21-3C3A-FF3F44379806}"/>
              </a:ext>
            </a:extLst>
          </p:cNvPr>
          <p:cNvSpPr txBox="1"/>
          <p:nvPr/>
        </p:nvSpPr>
        <p:spPr>
          <a:xfrm>
            <a:off x="353962" y="350174"/>
            <a:ext cx="11297265" cy="4647426"/>
          </a:xfrm>
          <a:prstGeom prst="rect">
            <a:avLst/>
          </a:prstGeom>
          <a:noFill/>
        </p:spPr>
        <p:txBody>
          <a:bodyPr wrap="square">
            <a:spAutoFit/>
          </a:bodyPr>
          <a:lstStyle/>
          <a:p>
            <a:r>
              <a:rPr lang="en-US" sz="3200" b="1" dirty="0">
                <a:solidFill>
                  <a:srgbClr val="FF0000"/>
                </a:solidFill>
              </a:rPr>
              <a:t>Difference</a:t>
            </a:r>
            <a:r>
              <a:rPr lang="en-US" sz="3200" dirty="0">
                <a:solidFill>
                  <a:srgbClr val="FF0000"/>
                </a:solidFill>
              </a:rPr>
              <a:t>:</a:t>
            </a:r>
          </a:p>
          <a:p>
            <a:pPr>
              <a:buFont typeface="Arial" panose="020B0604020202020204" pitchFamily="34" charset="0"/>
              <a:buChar char="•"/>
            </a:pPr>
            <a:r>
              <a:rPr lang="en-US" sz="2400" i="1" dirty="0"/>
              <a:t>BERT excels in capturing semantic relationships and understanding the context of language, making it highly effective in semantic search tasks.</a:t>
            </a:r>
          </a:p>
          <a:p>
            <a:pPr>
              <a:buFont typeface="Arial" panose="020B0604020202020204" pitchFamily="34" charset="0"/>
              <a:buChar char="•"/>
            </a:pPr>
            <a:r>
              <a:rPr lang="en-US" sz="2400" i="1" dirty="0"/>
              <a:t>TF-IDF, on the other hand, is simpler and computationally efficient, but it may lack the ability to understand the semantics and nuances of language as comprehensively as BERT.</a:t>
            </a:r>
          </a:p>
          <a:p>
            <a:pPr>
              <a:buFont typeface="Arial" panose="020B0604020202020204" pitchFamily="34" charset="0"/>
              <a:buChar char="•"/>
            </a:pPr>
            <a:r>
              <a:rPr lang="en-US" sz="2400" i="1" dirty="0"/>
              <a:t>BERT focuses on generating contextual word embeddings, whereas SBERT specializes in generating embeddings for entire sentences or short texts.</a:t>
            </a:r>
          </a:p>
          <a:p>
            <a:pPr>
              <a:buFont typeface="Arial" panose="020B0604020202020204" pitchFamily="34" charset="0"/>
              <a:buChar char="•"/>
            </a:pPr>
            <a:r>
              <a:rPr lang="en-US" sz="2400" i="1" dirty="0"/>
              <a:t>BERT is suitable for tasks like text classification and question answering, where word-level context is important.</a:t>
            </a:r>
          </a:p>
          <a:p>
            <a:pPr>
              <a:buFont typeface="Arial" panose="020B0604020202020204" pitchFamily="34" charset="0"/>
              <a:buChar char="•"/>
            </a:pPr>
            <a:r>
              <a:rPr lang="en-US" sz="2400" i="1" dirty="0"/>
              <a:t>SBERT is more suitable for tasks like semantic search, information retrieval, and clustering, where understanding the semantic similarity between texts is crucial.</a:t>
            </a:r>
          </a:p>
          <a:p>
            <a:pPr>
              <a:buFont typeface="Arial" panose="020B0604020202020204" pitchFamily="34" charset="0"/>
              <a:buChar char="•"/>
            </a:pPr>
            <a:endParaRPr lang="en-US" sz="2400" i="1" dirty="0"/>
          </a:p>
        </p:txBody>
      </p:sp>
    </p:spTree>
    <p:extLst>
      <p:ext uri="{BB962C8B-B14F-4D97-AF65-F5344CB8AC3E}">
        <p14:creationId xmlns:p14="http://schemas.microsoft.com/office/powerpoint/2010/main" val="1672888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D1EDBA-C1E8-BBA5-A78A-738DC3AF7AC1}"/>
              </a:ext>
            </a:extLst>
          </p:cNvPr>
          <p:cNvSpPr>
            <a:spLocks noChangeArrowheads="1"/>
          </p:cNvSpPr>
          <p:nvPr/>
        </p:nvSpPr>
        <p:spPr bwMode="auto">
          <a:xfrm>
            <a:off x="324465" y="-681433"/>
            <a:ext cx="12506632"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Data processing steps: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1" dirty="0">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Step 1 - Reading the Tables from Database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Step 2 - Reading the columns of Table</a:t>
            </a:r>
            <a:endParaRPr kumimoji="0" lang="en-US" altLang="en-US" sz="28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Step 3 - Loading the Database Table inside a Pandas </a:t>
            </a:r>
            <a:r>
              <a:rPr kumimoji="0" lang="en-US" altLang="en-US" sz="2400" b="1"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DataFrame</a:t>
            </a:r>
            <a:endPar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Step 4-Unzipping the content  rows and decoding using </a:t>
            </a:r>
            <a:r>
              <a:rPr kumimoji="0" lang="en-US" altLang="en-US" sz="2400" b="1"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latin-1</a:t>
            </a:r>
            <a:endParaRPr kumimoji="0" lang="en-US" altLang="en-US" sz="2400" b="1" i="0" u="none" strike="noStrike" cap="none" normalizeH="0" baseline="0" dirty="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1B70DA59-6D7E-3254-ACBD-91007CBBD2B3}"/>
              </a:ext>
            </a:extLst>
          </p:cNvPr>
          <p:cNvSpPr txBox="1"/>
          <p:nvPr/>
        </p:nvSpPr>
        <p:spPr>
          <a:xfrm>
            <a:off x="324465" y="2963463"/>
            <a:ext cx="6415548" cy="595932"/>
          </a:xfrm>
          <a:prstGeom prst="rect">
            <a:avLst/>
          </a:prstGeom>
          <a:noFill/>
        </p:spPr>
        <p:txBody>
          <a:bodyPr wrap="square">
            <a:spAutoFit/>
          </a:bodyPr>
          <a:lstStyle/>
          <a:p>
            <a:pPr>
              <a:lnSpc>
                <a:spcPct val="107000"/>
              </a:lnSpc>
              <a:spcAft>
                <a:spcPts val="800"/>
              </a:spcAft>
            </a:pPr>
            <a:r>
              <a:rPr lang="en-IN" sz="32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Step 5-Data Cleaning</a:t>
            </a:r>
          </a:p>
        </p:txBody>
      </p:sp>
      <p:pic>
        <p:nvPicPr>
          <p:cNvPr id="6" name="Picture 5">
            <a:extLst>
              <a:ext uri="{FF2B5EF4-FFF2-40B4-BE49-F238E27FC236}">
                <a16:creationId xmlns:a16="http://schemas.microsoft.com/office/drawing/2014/main" id="{1C895AEB-6868-3D91-25C0-580E42BFC876}"/>
              </a:ext>
            </a:extLst>
          </p:cNvPr>
          <p:cNvPicPr>
            <a:picLocks noChangeAspect="1"/>
          </p:cNvPicPr>
          <p:nvPr/>
        </p:nvPicPr>
        <p:blipFill>
          <a:blip r:embed="rId2"/>
          <a:stretch>
            <a:fillRect/>
          </a:stretch>
        </p:blipFill>
        <p:spPr>
          <a:xfrm>
            <a:off x="383459" y="3559395"/>
            <a:ext cx="7559695" cy="3025402"/>
          </a:xfrm>
          <a:prstGeom prst="rect">
            <a:avLst/>
          </a:prstGeom>
        </p:spPr>
      </p:pic>
    </p:spTree>
    <p:extLst>
      <p:ext uri="{BB962C8B-B14F-4D97-AF65-F5344CB8AC3E}">
        <p14:creationId xmlns:p14="http://schemas.microsoft.com/office/powerpoint/2010/main" val="247511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263D46-8332-41BE-B60F-C33F97BE5213}"/>
              </a:ext>
            </a:extLst>
          </p:cNvPr>
          <p:cNvPicPr>
            <a:picLocks noChangeAspect="1"/>
          </p:cNvPicPr>
          <p:nvPr/>
        </p:nvPicPr>
        <p:blipFill>
          <a:blip r:embed="rId2"/>
          <a:stretch>
            <a:fillRect/>
          </a:stretch>
        </p:blipFill>
        <p:spPr>
          <a:xfrm>
            <a:off x="235577" y="422460"/>
            <a:ext cx="11307493" cy="1844200"/>
          </a:xfrm>
          <a:prstGeom prst="rect">
            <a:avLst/>
          </a:prstGeom>
        </p:spPr>
      </p:pic>
      <p:pic>
        <p:nvPicPr>
          <p:cNvPr id="5" name="Picture 4">
            <a:extLst>
              <a:ext uri="{FF2B5EF4-FFF2-40B4-BE49-F238E27FC236}">
                <a16:creationId xmlns:a16="http://schemas.microsoft.com/office/drawing/2014/main" id="{3701BD6A-735E-EBB0-569E-4C650278D639}"/>
              </a:ext>
            </a:extLst>
          </p:cNvPr>
          <p:cNvPicPr>
            <a:picLocks noChangeAspect="1"/>
          </p:cNvPicPr>
          <p:nvPr/>
        </p:nvPicPr>
        <p:blipFill>
          <a:blip r:embed="rId3"/>
          <a:stretch>
            <a:fillRect/>
          </a:stretch>
        </p:blipFill>
        <p:spPr>
          <a:xfrm>
            <a:off x="235578" y="2484038"/>
            <a:ext cx="11307492" cy="1889924"/>
          </a:xfrm>
          <a:prstGeom prst="rect">
            <a:avLst/>
          </a:prstGeom>
        </p:spPr>
      </p:pic>
      <p:pic>
        <p:nvPicPr>
          <p:cNvPr id="7" name="Picture 6">
            <a:extLst>
              <a:ext uri="{FF2B5EF4-FFF2-40B4-BE49-F238E27FC236}">
                <a16:creationId xmlns:a16="http://schemas.microsoft.com/office/drawing/2014/main" id="{EA6D09E1-D89E-89AB-EFEA-10FF16E5FCD1}"/>
              </a:ext>
            </a:extLst>
          </p:cNvPr>
          <p:cNvPicPr>
            <a:picLocks noChangeAspect="1"/>
          </p:cNvPicPr>
          <p:nvPr/>
        </p:nvPicPr>
        <p:blipFill>
          <a:blip r:embed="rId4"/>
          <a:stretch>
            <a:fillRect/>
          </a:stretch>
        </p:blipFill>
        <p:spPr>
          <a:xfrm>
            <a:off x="235577" y="4516597"/>
            <a:ext cx="11307492" cy="2209992"/>
          </a:xfrm>
          <a:prstGeom prst="rect">
            <a:avLst/>
          </a:prstGeom>
        </p:spPr>
      </p:pic>
    </p:spTree>
    <p:extLst>
      <p:ext uri="{BB962C8B-B14F-4D97-AF65-F5344CB8AC3E}">
        <p14:creationId xmlns:p14="http://schemas.microsoft.com/office/powerpoint/2010/main" val="308753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19D304-0474-6BF3-E1A3-27E75557578F}"/>
              </a:ext>
            </a:extLst>
          </p:cNvPr>
          <p:cNvSpPr txBox="1"/>
          <p:nvPr/>
        </p:nvSpPr>
        <p:spPr>
          <a:xfrm>
            <a:off x="196644" y="295419"/>
            <a:ext cx="10766323"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Converting chunked data to embedding with the help of </a:t>
            </a:r>
            <a:r>
              <a:rPr lang="en-IN" dirty="0">
                <a:latin typeface="Calibri" panose="020F0502020204030204" pitchFamily="34" charset="0"/>
                <a:ea typeface="Calibri" panose="020F0502020204030204" pitchFamily="34" charset="0"/>
                <a:cs typeface="Times New Roman" panose="02020603050405020304" pitchFamily="18" charset="0"/>
              </a:rPr>
              <a:t>SBERT</a:t>
            </a:r>
            <a:r>
              <a:rPr lang="en-IN" sz="1800" dirty="0">
                <a:effectLst/>
                <a:latin typeface="Calibri" panose="020F0502020204030204" pitchFamily="34" charset="0"/>
                <a:ea typeface="Calibri" panose="020F0502020204030204" pitchFamily="34" charset="0"/>
                <a:cs typeface="Times New Roman" panose="02020603050405020304" pitchFamily="18" charset="0"/>
              </a:rPr>
              <a:t> model = "sentence-transformers/all-MiniLM-L6-v2" and stored in </a:t>
            </a:r>
            <a:r>
              <a:rPr lang="en-IN" sz="1600" kern="0" dirty="0">
                <a:solidFill>
                  <a:srgbClr val="CE9178"/>
                </a:solidFill>
                <a:effectLst/>
                <a:latin typeface="Consolas" panose="020B0609020204030204" pitchFamily="49" charset="0"/>
                <a:ea typeface="Times New Roman" panose="02020603050405020304" pitchFamily="18" charset="0"/>
                <a:cs typeface="Times New Roman" panose="02020603050405020304" pitchFamily="18" charset="0"/>
              </a:rPr>
              <a:t>subtitles_with_embeddings.csv</a:t>
            </a:r>
            <a:endParaRPr lang="en-IN" dirty="0"/>
          </a:p>
        </p:txBody>
      </p:sp>
      <p:pic>
        <p:nvPicPr>
          <p:cNvPr id="5" name="Picture 4">
            <a:extLst>
              <a:ext uri="{FF2B5EF4-FFF2-40B4-BE49-F238E27FC236}">
                <a16:creationId xmlns:a16="http://schemas.microsoft.com/office/drawing/2014/main" id="{8DDDC776-73EE-96F6-4958-166EFBD6A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1" y="1176541"/>
            <a:ext cx="11739717" cy="1476581"/>
          </a:xfrm>
          <a:prstGeom prst="rect">
            <a:avLst/>
          </a:prstGeom>
        </p:spPr>
      </p:pic>
      <p:pic>
        <p:nvPicPr>
          <p:cNvPr id="7" name="Picture 6">
            <a:extLst>
              <a:ext uri="{FF2B5EF4-FFF2-40B4-BE49-F238E27FC236}">
                <a16:creationId xmlns:a16="http://schemas.microsoft.com/office/drawing/2014/main" id="{CD0DA55E-6885-E1F1-CA46-DC6292F5F99C}"/>
              </a:ext>
            </a:extLst>
          </p:cNvPr>
          <p:cNvPicPr>
            <a:picLocks noChangeAspect="1"/>
          </p:cNvPicPr>
          <p:nvPr/>
        </p:nvPicPr>
        <p:blipFill>
          <a:blip r:embed="rId3"/>
          <a:stretch>
            <a:fillRect/>
          </a:stretch>
        </p:blipFill>
        <p:spPr>
          <a:xfrm>
            <a:off x="226141" y="2985573"/>
            <a:ext cx="11739717" cy="2438611"/>
          </a:xfrm>
          <a:prstGeom prst="rect">
            <a:avLst/>
          </a:prstGeom>
        </p:spPr>
      </p:pic>
    </p:spTree>
    <p:extLst>
      <p:ext uri="{BB962C8B-B14F-4D97-AF65-F5344CB8AC3E}">
        <p14:creationId xmlns:p14="http://schemas.microsoft.com/office/powerpoint/2010/main" val="1082235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9B7609-254B-1793-2F2E-BE4309BE3B19}"/>
              </a:ext>
            </a:extLst>
          </p:cNvPr>
          <p:cNvPicPr>
            <a:picLocks noChangeAspect="1"/>
          </p:cNvPicPr>
          <p:nvPr/>
        </p:nvPicPr>
        <p:blipFill>
          <a:blip r:embed="rId2"/>
          <a:stretch>
            <a:fillRect/>
          </a:stretch>
        </p:blipFill>
        <p:spPr>
          <a:xfrm>
            <a:off x="452284" y="582335"/>
            <a:ext cx="11080955" cy="2370025"/>
          </a:xfrm>
          <a:prstGeom prst="rect">
            <a:avLst/>
          </a:prstGeom>
        </p:spPr>
      </p:pic>
      <p:pic>
        <p:nvPicPr>
          <p:cNvPr id="5" name="Picture 4">
            <a:extLst>
              <a:ext uri="{FF2B5EF4-FFF2-40B4-BE49-F238E27FC236}">
                <a16:creationId xmlns:a16="http://schemas.microsoft.com/office/drawing/2014/main" id="{9A53971F-82D0-1312-6AF7-185706CBE8FC}"/>
              </a:ext>
            </a:extLst>
          </p:cNvPr>
          <p:cNvPicPr>
            <a:picLocks noChangeAspect="1"/>
          </p:cNvPicPr>
          <p:nvPr/>
        </p:nvPicPr>
        <p:blipFill>
          <a:blip r:embed="rId3"/>
          <a:stretch>
            <a:fillRect/>
          </a:stretch>
        </p:blipFill>
        <p:spPr>
          <a:xfrm>
            <a:off x="530012" y="3710220"/>
            <a:ext cx="11003227" cy="2446232"/>
          </a:xfrm>
          <a:prstGeom prst="rect">
            <a:avLst/>
          </a:prstGeom>
        </p:spPr>
      </p:pic>
    </p:spTree>
    <p:extLst>
      <p:ext uri="{BB962C8B-B14F-4D97-AF65-F5344CB8AC3E}">
        <p14:creationId xmlns:p14="http://schemas.microsoft.com/office/powerpoint/2010/main" val="1714637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706</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Consolas</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Sundar</dc:creator>
  <cp:lastModifiedBy>Preethi Sundar</cp:lastModifiedBy>
  <cp:revision>1</cp:revision>
  <dcterms:created xsi:type="dcterms:W3CDTF">2024-05-03T07:44:58Z</dcterms:created>
  <dcterms:modified xsi:type="dcterms:W3CDTF">2024-05-03T07:47:26Z</dcterms:modified>
</cp:coreProperties>
</file>