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753600" cy="7315200"/>
  <p:notesSz cx="6858000" cy="9144000"/>
  <p:embeddedFontLs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Bree Serif" charset="1" panose="02000503040000020004"/>
      <p:regular r:id="rId14"/>
    </p:embeddedFont>
    <p:embeddedFont>
      <p:font typeface="Garet Bold" charset="1" panose="00000000000000000000"/>
      <p:regular r:id="rId15"/>
    </p:embeddedFont>
    <p:embeddedFont>
      <p:font typeface="Arsenal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120" y="-1009383"/>
            <a:ext cx="9555480" cy="9531591"/>
          </a:xfrm>
          <a:custGeom>
            <a:avLst/>
            <a:gdLst/>
            <a:ahLst/>
            <a:cxnLst/>
            <a:rect r="r" b="b" t="t" l="l"/>
            <a:pathLst>
              <a:path h="9531591" w="9555480">
                <a:moveTo>
                  <a:pt x="0" y="0"/>
                </a:moveTo>
                <a:lnTo>
                  <a:pt x="9555480" y="0"/>
                </a:lnTo>
                <a:lnTo>
                  <a:pt x="9555480" y="9531591"/>
                </a:lnTo>
                <a:lnTo>
                  <a:pt x="0" y="9531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-196953" y="-150907"/>
            <a:ext cx="3053840" cy="7617014"/>
            <a:chOff x="0" y="0"/>
            <a:chExt cx="13214071" cy="329590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14071" cy="32959083"/>
            </a:xfrm>
            <a:custGeom>
              <a:avLst/>
              <a:gdLst/>
              <a:ahLst/>
              <a:cxnLst/>
              <a:rect r="r" b="b" t="t" l="l"/>
              <a:pathLst>
                <a:path h="32959083" w="13214071">
                  <a:moveTo>
                    <a:pt x="0" y="0"/>
                  </a:moveTo>
                  <a:lnTo>
                    <a:pt x="13214071" y="0"/>
                  </a:lnTo>
                  <a:lnTo>
                    <a:pt x="13214071" y="32959083"/>
                  </a:lnTo>
                  <a:lnTo>
                    <a:pt x="0" y="32959083"/>
                  </a:lnTo>
                  <a:close/>
                </a:path>
              </a:pathLst>
            </a:custGeom>
            <a:solidFill>
              <a:srgbClr val="E96A5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3214071" cy="32959082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6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1520" y="835182"/>
            <a:ext cx="8290560" cy="5852160"/>
            <a:chOff x="0" y="0"/>
            <a:chExt cx="3728559" cy="26319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28559" cy="2631924"/>
            </a:xfrm>
            <a:custGeom>
              <a:avLst/>
              <a:gdLst/>
              <a:ahLst/>
              <a:cxnLst/>
              <a:rect r="r" b="b" t="t" l="l"/>
              <a:pathLst>
                <a:path h="2631924" w="3728559">
                  <a:moveTo>
                    <a:pt x="0" y="0"/>
                  </a:moveTo>
                  <a:lnTo>
                    <a:pt x="3728559" y="0"/>
                  </a:lnTo>
                  <a:lnTo>
                    <a:pt x="3728559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4EA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728559" cy="2660499"/>
            </a:xfrm>
            <a:prstGeom prst="rect">
              <a:avLst/>
            </a:prstGeom>
          </p:spPr>
          <p:txBody>
            <a:bodyPr anchor="ctr" rtlCol="false" tIns="40481" lIns="40481" bIns="40481" rIns="40481"/>
            <a:lstStyle/>
            <a:p>
              <a:pPr algn="ctr">
                <a:lnSpc>
                  <a:spcPts val="156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424131">
            <a:off x="3938029" y="1607391"/>
            <a:ext cx="472872" cy="567860"/>
          </a:xfrm>
          <a:custGeom>
            <a:avLst/>
            <a:gdLst/>
            <a:ahLst/>
            <a:cxnLst/>
            <a:rect r="r" b="b" t="t" l="l"/>
            <a:pathLst>
              <a:path h="567860" w="472872">
                <a:moveTo>
                  <a:pt x="0" y="0"/>
                </a:moveTo>
                <a:lnTo>
                  <a:pt x="472872" y="0"/>
                </a:lnTo>
                <a:lnTo>
                  <a:pt x="472872" y="567860"/>
                </a:lnTo>
                <a:lnTo>
                  <a:pt x="0" y="5678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24123" y="2199355"/>
            <a:ext cx="4038756" cy="4296549"/>
          </a:xfrm>
          <a:custGeom>
            <a:avLst/>
            <a:gdLst/>
            <a:ahLst/>
            <a:cxnLst/>
            <a:rect r="r" b="b" t="t" l="l"/>
            <a:pathLst>
              <a:path h="4296549" w="4038756">
                <a:moveTo>
                  <a:pt x="0" y="0"/>
                </a:moveTo>
                <a:lnTo>
                  <a:pt x="4038756" y="0"/>
                </a:lnTo>
                <a:lnTo>
                  <a:pt x="4038756" y="4296548"/>
                </a:lnTo>
                <a:lnTo>
                  <a:pt x="0" y="42965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74610" y="2487149"/>
            <a:ext cx="2578486" cy="57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7"/>
              </a:lnSpc>
              <a:spcBef>
                <a:spcPct val="0"/>
              </a:spcBef>
            </a:pPr>
            <a:r>
              <a:rPr lang="en-US" sz="2905" spc="290">
                <a:solidFill>
                  <a:srgbClr val="C23618"/>
                </a:solidFill>
                <a:latin typeface="Aileron"/>
                <a:ea typeface="Aileron"/>
                <a:cs typeface="Aileron"/>
                <a:sym typeface="Aileron"/>
              </a:rPr>
              <a:t>PIZZA SALES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05386" y="1700965"/>
            <a:ext cx="95939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PLATO'S PIZZA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5207" y="5545233"/>
            <a:ext cx="2073357" cy="198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"/>
              </a:lnSpc>
            </a:pPr>
            <a:r>
              <a:rPr lang="en-US" b="true" sz="1329">
                <a:solidFill>
                  <a:srgbClr val="B32D24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85207" y="5743536"/>
            <a:ext cx="2073357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"/>
              </a:lnSpc>
            </a:pPr>
            <a:r>
              <a:rPr lang="en-US" sz="1329">
                <a:solidFill>
                  <a:srgbClr val="B32D24"/>
                </a:solidFill>
                <a:latin typeface="Aileron"/>
                <a:ea typeface="Aileron"/>
                <a:cs typeface="Aileron"/>
                <a:sym typeface="Aileron"/>
              </a:rPr>
              <a:t>PREETHI DEVARAJ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19648" y="3063766"/>
            <a:ext cx="2333943" cy="65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5"/>
              </a:lnSpc>
              <a:spcBef>
                <a:spcPct val="0"/>
              </a:spcBef>
            </a:pPr>
            <a:r>
              <a:rPr lang="en-US" sz="4029">
                <a:solidFill>
                  <a:srgbClr val="BB3E00"/>
                </a:solidFill>
                <a:latin typeface="Bree Serif"/>
                <a:ea typeface="Bree Serif"/>
                <a:cs typeface="Bree Serif"/>
                <a:sym typeface="Bree Serif"/>
              </a:rPr>
              <a:t>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9571" y="507998"/>
            <a:ext cx="302509" cy="302509"/>
          </a:xfrm>
          <a:custGeom>
            <a:avLst/>
            <a:gdLst/>
            <a:ahLst/>
            <a:cxnLst/>
            <a:rect r="r" b="b" t="t" l="l"/>
            <a:pathLst>
              <a:path h="302509" w="302509">
                <a:moveTo>
                  <a:pt x="0" y="0"/>
                </a:moveTo>
                <a:lnTo>
                  <a:pt x="302509" y="0"/>
                </a:lnTo>
                <a:lnTo>
                  <a:pt x="302509" y="302509"/>
                </a:lnTo>
                <a:lnTo>
                  <a:pt x="0" y="3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9989" y="0"/>
            <a:ext cx="328109" cy="3282710"/>
            <a:chOff x="0" y="0"/>
            <a:chExt cx="176559" cy="1766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59" cy="1766455"/>
            </a:xfrm>
            <a:custGeom>
              <a:avLst/>
              <a:gdLst/>
              <a:ahLst/>
              <a:cxnLst/>
              <a:rect r="r" b="b" t="t" l="l"/>
              <a:pathLst>
                <a:path h="1766455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1766455"/>
                  </a:lnTo>
                  <a:lnTo>
                    <a:pt x="0" y="1766455"/>
                  </a:lnTo>
                  <a:close/>
                </a:path>
              </a:pathLst>
            </a:custGeom>
            <a:solidFill>
              <a:srgbClr val="E96A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6559" cy="1785505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060" y="0"/>
            <a:ext cx="9555480" cy="9531591"/>
          </a:xfrm>
          <a:custGeom>
            <a:avLst/>
            <a:gdLst/>
            <a:ahLst/>
            <a:cxnLst/>
            <a:rect r="r" b="b" t="t" l="l"/>
            <a:pathLst>
              <a:path h="9531591" w="9555480">
                <a:moveTo>
                  <a:pt x="0" y="0"/>
                </a:moveTo>
                <a:lnTo>
                  <a:pt x="9555480" y="0"/>
                </a:lnTo>
                <a:lnTo>
                  <a:pt x="9555480" y="9531591"/>
                </a:lnTo>
                <a:lnTo>
                  <a:pt x="0" y="9531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520" y="480402"/>
            <a:ext cx="656074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20"/>
              </a:lnSpc>
            </a:pPr>
            <a:r>
              <a:rPr lang="en-US" b="true" sz="3200" spc="-1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29989" y="3282710"/>
            <a:ext cx="328109" cy="4032490"/>
            <a:chOff x="0" y="0"/>
            <a:chExt cx="176559" cy="21699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559" cy="2169918"/>
            </a:xfrm>
            <a:custGeom>
              <a:avLst/>
              <a:gdLst/>
              <a:ahLst/>
              <a:cxnLst/>
              <a:rect r="r" b="b" t="t" l="l"/>
              <a:pathLst>
                <a:path h="2169918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2169918"/>
                  </a:lnTo>
                  <a:lnTo>
                    <a:pt x="0" y="2169918"/>
                  </a:lnTo>
                  <a:close/>
                </a:path>
              </a:pathLst>
            </a:custGeom>
            <a:solidFill>
              <a:srgbClr val="FFC9C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6559" cy="2188968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34738" y="1845497"/>
            <a:ext cx="8530584" cy="4738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5"/>
              </a:lnSpc>
            </a:pPr>
          </a:p>
          <a:p>
            <a:pPr algn="l">
              <a:lnSpc>
                <a:spcPts val="5645"/>
              </a:lnSpc>
              <a:spcBef>
                <a:spcPct val="0"/>
              </a:spcBef>
            </a:pPr>
            <a:r>
              <a:rPr lang="en-US" sz="4032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 improve </a:t>
            </a:r>
            <a:r>
              <a:rPr lang="en-US" sz="4032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our operations and identify opportunities to drive more sales and work more efficiently, analyzing pizza sales data. </a:t>
            </a:r>
          </a:p>
          <a:p>
            <a:pPr algn="l">
              <a:lnSpc>
                <a:spcPts val="4525"/>
              </a:lnSpc>
              <a:spcBef>
                <a:spcPct val="0"/>
              </a:spcBef>
            </a:pPr>
          </a:p>
          <a:p>
            <a:pPr algn="l">
              <a:lnSpc>
                <a:spcPts val="4525"/>
              </a:lnSpc>
              <a:spcBef>
                <a:spcPct val="0"/>
              </a:spcBef>
            </a:pPr>
          </a:p>
          <a:p>
            <a:pPr algn="ctr">
              <a:lnSpc>
                <a:spcPts val="13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9571" y="507998"/>
            <a:ext cx="302509" cy="302509"/>
          </a:xfrm>
          <a:custGeom>
            <a:avLst/>
            <a:gdLst/>
            <a:ahLst/>
            <a:cxnLst/>
            <a:rect r="r" b="b" t="t" l="l"/>
            <a:pathLst>
              <a:path h="302509" w="302509">
                <a:moveTo>
                  <a:pt x="0" y="0"/>
                </a:moveTo>
                <a:lnTo>
                  <a:pt x="302509" y="0"/>
                </a:lnTo>
                <a:lnTo>
                  <a:pt x="302509" y="302509"/>
                </a:lnTo>
                <a:lnTo>
                  <a:pt x="0" y="3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9989" y="0"/>
            <a:ext cx="328109" cy="3282710"/>
            <a:chOff x="0" y="0"/>
            <a:chExt cx="176559" cy="1766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59" cy="1766455"/>
            </a:xfrm>
            <a:custGeom>
              <a:avLst/>
              <a:gdLst/>
              <a:ahLst/>
              <a:cxnLst/>
              <a:rect r="r" b="b" t="t" l="l"/>
              <a:pathLst>
                <a:path h="1766455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1766455"/>
                  </a:lnTo>
                  <a:lnTo>
                    <a:pt x="0" y="1766455"/>
                  </a:lnTo>
                  <a:close/>
                </a:path>
              </a:pathLst>
            </a:custGeom>
            <a:solidFill>
              <a:srgbClr val="E96A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6559" cy="1785505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9989" y="3282710"/>
            <a:ext cx="328109" cy="4032490"/>
            <a:chOff x="0" y="0"/>
            <a:chExt cx="176559" cy="21699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559" cy="2169918"/>
            </a:xfrm>
            <a:custGeom>
              <a:avLst/>
              <a:gdLst/>
              <a:ahLst/>
              <a:cxnLst/>
              <a:rect r="r" b="b" t="t" l="l"/>
              <a:pathLst>
                <a:path h="2169918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2169918"/>
                  </a:lnTo>
                  <a:lnTo>
                    <a:pt x="0" y="2169918"/>
                  </a:lnTo>
                  <a:close/>
                </a:path>
              </a:pathLst>
            </a:custGeom>
            <a:solidFill>
              <a:srgbClr val="FFC9C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76559" cy="2188968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-482008"/>
            <a:ext cx="9555480" cy="9531591"/>
          </a:xfrm>
          <a:custGeom>
            <a:avLst/>
            <a:gdLst/>
            <a:ahLst/>
            <a:cxnLst/>
            <a:rect r="r" b="b" t="t" l="l"/>
            <a:pathLst>
              <a:path h="9531591" w="9555480">
                <a:moveTo>
                  <a:pt x="0" y="0"/>
                </a:moveTo>
                <a:lnTo>
                  <a:pt x="9555480" y="0"/>
                </a:lnTo>
                <a:lnTo>
                  <a:pt x="9555480" y="9531591"/>
                </a:lnTo>
                <a:lnTo>
                  <a:pt x="0" y="9531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1520" y="480402"/>
            <a:ext cx="656074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20"/>
              </a:lnSpc>
            </a:pPr>
            <a:r>
              <a:rPr lang="en-US" b="true" sz="3200" spc="-1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Dataset Source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1508" y="1263537"/>
            <a:ext cx="8530584" cy="702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The d</a:t>
            </a:r>
            <a:r>
              <a:rPr lang="en-US" sz="39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ataset used for this analysis is sourced from Kaggle: Pizza Sales Dataset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B00B6"/>
                </a:solidFill>
                <a:latin typeface="Arsenal"/>
                <a:ea typeface="Arsenal"/>
                <a:cs typeface="Arsenal"/>
                <a:sym typeface="Arsenal"/>
              </a:rPr>
              <a:t>https://www.kaggle.com/datasets/shilongzhuang/pizza-sales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9571" y="507998"/>
            <a:ext cx="302509" cy="302509"/>
          </a:xfrm>
          <a:custGeom>
            <a:avLst/>
            <a:gdLst/>
            <a:ahLst/>
            <a:cxnLst/>
            <a:rect r="r" b="b" t="t" l="l"/>
            <a:pathLst>
              <a:path h="302509" w="302509">
                <a:moveTo>
                  <a:pt x="0" y="0"/>
                </a:moveTo>
                <a:lnTo>
                  <a:pt x="302509" y="0"/>
                </a:lnTo>
                <a:lnTo>
                  <a:pt x="302509" y="302509"/>
                </a:lnTo>
                <a:lnTo>
                  <a:pt x="0" y="3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9989" y="0"/>
            <a:ext cx="328109" cy="3282710"/>
            <a:chOff x="0" y="0"/>
            <a:chExt cx="176559" cy="1766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59" cy="1766455"/>
            </a:xfrm>
            <a:custGeom>
              <a:avLst/>
              <a:gdLst/>
              <a:ahLst/>
              <a:cxnLst/>
              <a:rect r="r" b="b" t="t" l="l"/>
              <a:pathLst>
                <a:path h="1766455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1766455"/>
                  </a:lnTo>
                  <a:lnTo>
                    <a:pt x="0" y="1766455"/>
                  </a:lnTo>
                  <a:close/>
                </a:path>
              </a:pathLst>
            </a:custGeom>
            <a:solidFill>
              <a:srgbClr val="E96A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6559" cy="1785505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9989" y="3282710"/>
            <a:ext cx="328109" cy="4032490"/>
            <a:chOff x="0" y="0"/>
            <a:chExt cx="176559" cy="21699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559" cy="2169918"/>
            </a:xfrm>
            <a:custGeom>
              <a:avLst/>
              <a:gdLst/>
              <a:ahLst/>
              <a:cxnLst/>
              <a:rect r="r" b="b" t="t" l="l"/>
              <a:pathLst>
                <a:path h="2169918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2169918"/>
                  </a:lnTo>
                  <a:lnTo>
                    <a:pt x="0" y="2169918"/>
                  </a:lnTo>
                  <a:close/>
                </a:path>
              </a:pathLst>
            </a:custGeom>
            <a:solidFill>
              <a:srgbClr val="FFC9C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76559" cy="2188968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-347741"/>
            <a:ext cx="9555480" cy="9531591"/>
          </a:xfrm>
          <a:custGeom>
            <a:avLst/>
            <a:gdLst/>
            <a:ahLst/>
            <a:cxnLst/>
            <a:rect r="r" b="b" t="t" l="l"/>
            <a:pathLst>
              <a:path h="9531591" w="9555480">
                <a:moveTo>
                  <a:pt x="0" y="0"/>
                </a:moveTo>
                <a:lnTo>
                  <a:pt x="9555480" y="0"/>
                </a:lnTo>
                <a:lnTo>
                  <a:pt x="9555480" y="9531591"/>
                </a:lnTo>
                <a:lnTo>
                  <a:pt x="0" y="9531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1520" y="480402"/>
            <a:ext cx="656074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20"/>
              </a:lnSpc>
            </a:pPr>
            <a:r>
              <a:rPr lang="en-US" b="true" sz="3200" spc="-1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KPI Requirements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1017880"/>
            <a:ext cx="8530584" cy="914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 gain insights into our pizza sales data, we will analyze the following key performance indicators:</a:t>
            </a:r>
          </a:p>
          <a:p>
            <a:pPr algn="l" marL="647705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Total Revenue: Sum of the total price of all pizza orders.</a:t>
            </a:r>
          </a:p>
          <a:p>
            <a:pPr algn="l" marL="647705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Average Order Value: Total revenue divided by the total number of orders.</a:t>
            </a:r>
          </a:p>
          <a:p>
            <a:pPr algn="l" marL="647705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Total Pizzas Sold: Sum of the quantities of all pizzas sold.</a:t>
            </a:r>
          </a:p>
          <a:p>
            <a:pPr algn="l" marL="647705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Total Orders: The total number of orders placed.</a:t>
            </a:r>
          </a:p>
          <a:p>
            <a:pPr algn="l" marL="647705" indent="-323852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Average Pizzas Per Order: Total pizzas sold divided by the total number of orders.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9571" y="507998"/>
            <a:ext cx="302509" cy="302509"/>
          </a:xfrm>
          <a:custGeom>
            <a:avLst/>
            <a:gdLst/>
            <a:ahLst/>
            <a:cxnLst/>
            <a:rect r="r" b="b" t="t" l="l"/>
            <a:pathLst>
              <a:path h="302509" w="302509">
                <a:moveTo>
                  <a:pt x="0" y="0"/>
                </a:moveTo>
                <a:lnTo>
                  <a:pt x="302509" y="0"/>
                </a:lnTo>
                <a:lnTo>
                  <a:pt x="302509" y="302509"/>
                </a:lnTo>
                <a:lnTo>
                  <a:pt x="0" y="3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9989" y="0"/>
            <a:ext cx="328109" cy="3282710"/>
            <a:chOff x="0" y="0"/>
            <a:chExt cx="176559" cy="1766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59" cy="1766455"/>
            </a:xfrm>
            <a:custGeom>
              <a:avLst/>
              <a:gdLst/>
              <a:ahLst/>
              <a:cxnLst/>
              <a:rect r="r" b="b" t="t" l="l"/>
              <a:pathLst>
                <a:path h="1766455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1766455"/>
                  </a:lnTo>
                  <a:lnTo>
                    <a:pt x="0" y="1766455"/>
                  </a:lnTo>
                  <a:close/>
                </a:path>
              </a:pathLst>
            </a:custGeom>
            <a:solidFill>
              <a:srgbClr val="E96A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6559" cy="1785505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29989" y="0"/>
            <a:ext cx="9883589" cy="9858880"/>
          </a:xfrm>
          <a:custGeom>
            <a:avLst/>
            <a:gdLst/>
            <a:ahLst/>
            <a:cxnLst/>
            <a:rect r="r" b="b" t="t" l="l"/>
            <a:pathLst>
              <a:path h="9858880" w="9883589">
                <a:moveTo>
                  <a:pt x="0" y="0"/>
                </a:moveTo>
                <a:lnTo>
                  <a:pt x="9883589" y="0"/>
                </a:lnTo>
                <a:lnTo>
                  <a:pt x="9883589" y="9858880"/>
                </a:lnTo>
                <a:lnTo>
                  <a:pt x="0" y="985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033" y="281305"/>
            <a:ext cx="65607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9"/>
              </a:lnSpc>
            </a:pPr>
            <a:r>
              <a:rPr lang="en-US" b="true" sz="3399" spc="-10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Chart Requirements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29989" y="3282710"/>
            <a:ext cx="328109" cy="4032490"/>
            <a:chOff x="0" y="0"/>
            <a:chExt cx="176559" cy="21699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559" cy="2169918"/>
            </a:xfrm>
            <a:custGeom>
              <a:avLst/>
              <a:gdLst/>
              <a:ahLst/>
              <a:cxnLst/>
              <a:rect r="r" b="b" t="t" l="l"/>
              <a:pathLst>
                <a:path h="2169918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2169918"/>
                  </a:lnTo>
                  <a:lnTo>
                    <a:pt x="0" y="2169918"/>
                  </a:lnTo>
                  <a:close/>
                </a:path>
              </a:pathLst>
            </a:custGeom>
            <a:solidFill>
              <a:srgbClr val="FFC9C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6559" cy="2188968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3033" y="1103124"/>
            <a:ext cx="8707533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 visualize key trends in our pizza sales, we will create the following charts</a:t>
            </a:r>
          </a:p>
          <a:p>
            <a:pPr algn="l">
              <a:lnSpc>
                <a:spcPts val="3499"/>
              </a:lnSpc>
            </a:pP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Daily Trend for Total Orders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Bar Chart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Identify daily patterns and fluctuations in order volume.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Hourly Trend for Total Orders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Line Chart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Identify peak ordering hours throughout the day.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Percentage of Sales by Pizza Category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Pie Chart</a:t>
            </a:r>
          </a:p>
          <a:p>
            <a:pPr algn="l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Analyze the contribution of each pizza category to total sales.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A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9571" y="507998"/>
            <a:ext cx="302509" cy="302509"/>
          </a:xfrm>
          <a:custGeom>
            <a:avLst/>
            <a:gdLst/>
            <a:ahLst/>
            <a:cxnLst/>
            <a:rect r="r" b="b" t="t" l="l"/>
            <a:pathLst>
              <a:path h="302509" w="302509">
                <a:moveTo>
                  <a:pt x="0" y="0"/>
                </a:moveTo>
                <a:lnTo>
                  <a:pt x="302509" y="0"/>
                </a:lnTo>
                <a:lnTo>
                  <a:pt x="302509" y="302509"/>
                </a:lnTo>
                <a:lnTo>
                  <a:pt x="0" y="3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9989" y="0"/>
            <a:ext cx="328109" cy="3282710"/>
            <a:chOff x="0" y="0"/>
            <a:chExt cx="176559" cy="17664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59" cy="1766455"/>
            </a:xfrm>
            <a:custGeom>
              <a:avLst/>
              <a:gdLst/>
              <a:ahLst/>
              <a:cxnLst/>
              <a:rect r="r" b="b" t="t" l="l"/>
              <a:pathLst>
                <a:path h="1766455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1766455"/>
                  </a:lnTo>
                  <a:lnTo>
                    <a:pt x="0" y="1766455"/>
                  </a:lnTo>
                  <a:close/>
                </a:path>
              </a:pathLst>
            </a:custGeom>
            <a:solidFill>
              <a:srgbClr val="E96A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76559" cy="1785505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9989" y="3282710"/>
            <a:ext cx="328109" cy="4032490"/>
            <a:chOff x="0" y="0"/>
            <a:chExt cx="176559" cy="21699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559" cy="2169918"/>
            </a:xfrm>
            <a:custGeom>
              <a:avLst/>
              <a:gdLst/>
              <a:ahLst/>
              <a:cxnLst/>
              <a:rect r="r" b="b" t="t" l="l"/>
              <a:pathLst>
                <a:path h="2169918" w="176559">
                  <a:moveTo>
                    <a:pt x="0" y="0"/>
                  </a:moveTo>
                  <a:lnTo>
                    <a:pt x="176559" y="0"/>
                  </a:lnTo>
                  <a:lnTo>
                    <a:pt x="176559" y="2169918"/>
                  </a:lnTo>
                  <a:lnTo>
                    <a:pt x="0" y="2169918"/>
                  </a:lnTo>
                  <a:close/>
                </a:path>
              </a:pathLst>
            </a:custGeom>
            <a:solidFill>
              <a:srgbClr val="FFC9C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76559" cy="2188968"/>
            </a:xfrm>
            <a:prstGeom prst="rect">
              <a:avLst/>
            </a:prstGeom>
          </p:spPr>
          <p:txBody>
            <a:bodyPr anchor="ctr" rtlCol="false" tIns="33833" lIns="33833" bIns="33833" rIns="33833"/>
            <a:lstStyle/>
            <a:p>
              <a:pPr algn="ctr">
                <a:lnSpc>
                  <a:spcPts val="130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8120" y="-1009383"/>
            <a:ext cx="9555480" cy="9531591"/>
          </a:xfrm>
          <a:custGeom>
            <a:avLst/>
            <a:gdLst/>
            <a:ahLst/>
            <a:cxnLst/>
            <a:rect r="r" b="b" t="t" l="l"/>
            <a:pathLst>
              <a:path h="9531591" w="9555480">
                <a:moveTo>
                  <a:pt x="0" y="0"/>
                </a:moveTo>
                <a:lnTo>
                  <a:pt x="9555480" y="0"/>
                </a:lnTo>
                <a:lnTo>
                  <a:pt x="9555480" y="9531591"/>
                </a:lnTo>
                <a:lnTo>
                  <a:pt x="0" y="9531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3883" y="882992"/>
            <a:ext cx="8065834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Percentage of Sales by Pizza Size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Pie Chart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Understand customer preferences for different pizza sizes.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Total Pizzas Sold by Pizza Category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Funnel Chart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Compare sales performance across different pizza categories.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Top 5 Best Sellers by Total Pizzas Sold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Bar Chart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Highlight the top 5 best-selling pizzas.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Bottom 5 Worst Sellers by Total Pizzas Sold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Chart Type: Bar Chart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Purpose: Identify underperforming pizza options.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297178"/>
            <a:ext cx="656074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20"/>
              </a:lnSpc>
            </a:pPr>
            <a:r>
              <a:rPr lang="en-US" b="true" sz="3200" spc="-1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Chart 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DAGiLqhrafc</dc:identifier>
  <dcterms:modified xsi:type="dcterms:W3CDTF">2011-08-01T06:04:30Z</dcterms:modified>
  <cp:revision>1</cp:revision>
  <dc:title>Dark Orange Modern Simple Pizza Sales Graph</dc:title>
</cp:coreProperties>
</file>