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310018-EB29-4DE6-8DA4-900D029AA8A7}">
  <a:tblStyle styleId="{FC310018-EB29-4DE6-8DA4-900D029AA8A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bed6d938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29bed6d938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9bed6d938f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29bed6d938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18" name="Google Shape;1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a:t>
            </a:r>
            <a:endParaRPr/>
          </a:p>
        </p:txBody>
      </p:sp>
      <p:sp>
        <p:nvSpPr>
          <p:cNvPr id="129" name="Google Shape;129;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0" name="Google Shape;13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42" name="Google Shape;14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62" name="Google Shape;16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73" name="Google Shape;17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ature.com/articles/s42256-020-0186-1#auth-Georgios_A_-Kaissis-Aff1-Aff2-Aff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nature.com/articles/s42256-020-0186-1#auth-Rickmer_F_-Braren-Aff1" TargetMode="External"/><Relationship Id="rId5" Type="http://schemas.openxmlformats.org/officeDocument/2006/relationships/hyperlink" Target="https://www.nature.com/articles/s42256-020-0186-1#auth-Daniel-R_ckert-Aff2" TargetMode="External"/><Relationship Id="rId4" Type="http://schemas.openxmlformats.org/officeDocument/2006/relationships/hyperlink" Target="https://www.nature.com/articles/s42256-020-0186-1#auth-Marcus_R_-Makowski-Aff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7275" y="147173"/>
            <a:ext cx="10058400" cy="4177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Privacy Preserving Using Differential Privacy</a:t>
            </a:r>
            <a:endParaRPr/>
          </a:p>
        </p:txBody>
      </p:sp>
      <p:sp>
        <p:nvSpPr>
          <p:cNvPr id="106" name="Google Shape;106;p13"/>
          <p:cNvSpPr txBox="1">
            <a:spLocks noGrp="1"/>
          </p:cNvSpPr>
          <p:nvPr>
            <p:ph type="subTitle" idx="1"/>
          </p:nvPr>
        </p:nvSpPr>
        <p:spPr>
          <a:xfrm>
            <a:off x="1100051" y="4455620"/>
            <a:ext cx="10058400" cy="16434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400"/>
              </a:spcBef>
              <a:spcAft>
                <a:spcPts val="0"/>
              </a:spcAft>
              <a:buSzPct val="100000"/>
              <a:buNone/>
            </a:pPr>
            <a:endParaRPr dirty="0"/>
          </a:p>
        </p:txBody>
      </p:sp>
      <p:pic>
        <p:nvPicPr>
          <p:cNvPr id="108" name="Google Shape;108;p13" descr="Sri Eshwar College of Engineering | Coimbatore"/>
          <p:cNvPicPr preferRelativeResize="0"/>
          <p:nvPr/>
        </p:nvPicPr>
        <p:blipFill rotWithShape="1">
          <a:blip r:embed="rId3">
            <a:alphaModFix/>
          </a:blip>
          <a:srcRect/>
          <a:stretch/>
        </p:blipFill>
        <p:spPr>
          <a:xfrm>
            <a:off x="20546" y="6289964"/>
            <a:ext cx="762000" cy="568036"/>
          </a:xfrm>
          <a:prstGeom prst="rect">
            <a:avLst/>
          </a:prstGeom>
          <a:noFill/>
          <a:ln>
            <a:noFill/>
          </a:ln>
        </p:spPr>
      </p:pic>
      <p:sp>
        <p:nvSpPr>
          <p:cNvPr id="110" name="Google Shape;110;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400"/>
              <a:t>11/5/2023</a:t>
            </a:r>
            <a:endParaRPr sz="1400"/>
          </a:p>
        </p:txBody>
      </p:sp>
      <p:sp>
        <p:nvSpPr>
          <p:cNvPr id="111" name="Google Shape;111;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t>TITLE OF THE PROJECT</a:t>
            </a:r>
            <a:endParaRPr/>
          </a:p>
        </p:txBody>
      </p:sp>
      <p:sp>
        <p:nvSpPr>
          <p:cNvPr id="112" name="Google Shape;112;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Multiple Weight Mechanism</a:t>
            </a:r>
            <a:endParaRPr/>
          </a:p>
        </p:txBody>
      </p:sp>
      <p:sp>
        <p:nvSpPr>
          <p:cNvPr id="202" name="Google Shape;202;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i="0">
                <a:latin typeface="Arial"/>
                <a:ea typeface="Arial"/>
                <a:cs typeface="Arial"/>
                <a:sym typeface="Arial"/>
              </a:rPr>
              <a:t>Differential privacy is a framework for privacy-preserving data analysis that aims to protect individuals' data while still allowing meaningful statistical analysis. It involves adding controlled noise to the query results to prevent re-identification of individual records in the dataset. "multiple weights" or differential privacy with varying sensitivities can be applied:</a:t>
            </a:r>
            <a:endParaRPr/>
          </a:p>
          <a:p>
            <a:pPr marL="91440" lvl="0" indent="-127000" algn="l" rtl="0">
              <a:lnSpc>
                <a:spcPct val="90000"/>
              </a:lnSpc>
              <a:spcBef>
                <a:spcPts val="1400"/>
              </a:spcBef>
              <a:spcAft>
                <a:spcPts val="0"/>
              </a:spcAft>
              <a:buSzPts val="2000"/>
              <a:buFont typeface="Courier New"/>
              <a:buChar char="o"/>
            </a:pPr>
            <a:r>
              <a:rPr lang="en-US" i="0">
                <a:latin typeface="Arial"/>
                <a:ea typeface="Arial"/>
                <a:cs typeface="Arial"/>
                <a:sym typeface="Arial"/>
              </a:rPr>
              <a:t> Sensitivity and Differential Privacy</a:t>
            </a:r>
            <a:r>
              <a:rPr lang="en-US" i="0">
                <a:solidFill>
                  <a:srgbClr val="D1D5DB"/>
                </a:solidFill>
                <a:latin typeface="Arial"/>
                <a:ea typeface="Arial"/>
                <a:cs typeface="Arial"/>
                <a:sym typeface="Arial"/>
              </a:rPr>
              <a:t>:</a:t>
            </a:r>
            <a:endParaRPr>
              <a:solidFill>
                <a:srgbClr val="D1D5DB"/>
              </a:solidFill>
              <a:latin typeface="Arial"/>
              <a:ea typeface="Arial"/>
              <a:cs typeface="Arial"/>
              <a:sym typeface="Arial"/>
            </a:endParaRPr>
          </a:p>
          <a:p>
            <a:pPr marL="91440" lvl="0" indent="-127000" algn="l" rtl="0">
              <a:lnSpc>
                <a:spcPct val="90000"/>
              </a:lnSpc>
              <a:spcBef>
                <a:spcPts val="1400"/>
              </a:spcBef>
              <a:spcAft>
                <a:spcPts val="0"/>
              </a:spcAft>
              <a:buSzPts val="2000"/>
              <a:buFont typeface="Courier New"/>
              <a:buChar char="o"/>
            </a:pPr>
            <a:r>
              <a:rPr lang="en-US" i="0">
                <a:latin typeface="Arial"/>
                <a:ea typeface="Arial"/>
                <a:cs typeface="Arial"/>
                <a:sym typeface="Arial"/>
              </a:rPr>
              <a:t> Varying Sensitivities</a:t>
            </a:r>
            <a:r>
              <a:rPr lang="en-US" i="0">
                <a:solidFill>
                  <a:srgbClr val="D1D5DB"/>
                </a:solidFill>
                <a:latin typeface="Arial"/>
                <a:ea typeface="Arial"/>
                <a:cs typeface="Arial"/>
                <a:sym typeface="Arial"/>
              </a:rPr>
              <a:t>:</a:t>
            </a:r>
            <a:endParaRPr i="0">
              <a:solidFill>
                <a:srgbClr val="D1D5DB"/>
              </a:solidFill>
              <a:latin typeface="Arial"/>
              <a:ea typeface="Arial"/>
              <a:cs typeface="Arial"/>
              <a:sym typeface="Arial"/>
            </a:endParaRPr>
          </a:p>
          <a:p>
            <a:pPr marL="91440" lvl="0" indent="-127000" algn="l" rtl="0">
              <a:lnSpc>
                <a:spcPct val="90000"/>
              </a:lnSpc>
              <a:spcBef>
                <a:spcPts val="1400"/>
              </a:spcBef>
              <a:spcAft>
                <a:spcPts val="0"/>
              </a:spcAft>
              <a:buSzPts val="2000"/>
              <a:buFont typeface="Courier New"/>
              <a:buChar char="o"/>
            </a:pPr>
            <a:r>
              <a:rPr lang="en-US" i="0">
                <a:latin typeface="Arial"/>
                <a:ea typeface="Arial"/>
                <a:cs typeface="Arial"/>
                <a:sym typeface="Arial"/>
              </a:rPr>
              <a:t> Weighted Differential Privacy</a:t>
            </a:r>
            <a:r>
              <a:rPr lang="en-US" i="0">
                <a:solidFill>
                  <a:srgbClr val="D1D5DB"/>
                </a:solidFill>
                <a:latin typeface="Arial"/>
                <a:ea typeface="Arial"/>
                <a:cs typeface="Arial"/>
                <a:sym typeface="Arial"/>
              </a:rPr>
              <a:t>:</a:t>
            </a:r>
            <a:endParaRPr>
              <a:solidFill>
                <a:srgbClr val="D1D5DB"/>
              </a:solidFill>
              <a:latin typeface="Arial"/>
              <a:ea typeface="Arial"/>
              <a:cs typeface="Arial"/>
              <a:sym typeface="Arial"/>
            </a:endParaRPr>
          </a:p>
          <a:p>
            <a:pPr marL="91440" lvl="0" indent="-127000" algn="l" rtl="0">
              <a:lnSpc>
                <a:spcPct val="90000"/>
              </a:lnSpc>
              <a:spcBef>
                <a:spcPts val="1400"/>
              </a:spcBef>
              <a:spcAft>
                <a:spcPts val="0"/>
              </a:spcAft>
              <a:buSzPts val="2000"/>
              <a:buFont typeface="Courier New"/>
              <a:buChar char="o"/>
            </a:pPr>
            <a:r>
              <a:rPr lang="en-US" i="0">
                <a:latin typeface="Arial"/>
                <a:ea typeface="Arial"/>
                <a:cs typeface="Arial"/>
                <a:sym typeface="Arial"/>
              </a:rPr>
              <a:t> Privacy Guarantees</a:t>
            </a:r>
            <a:r>
              <a:rPr lang="en-US" i="0">
                <a:solidFill>
                  <a:srgbClr val="D1D5DB"/>
                </a:solidFill>
                <a:latin typeface="Arial"/>
                <a:ea typeface="Arial"/>
                <a:cs typeface="Arial"/>
                <a:sym typeface="Arial"/>
              </a:rPr>
              <a:t>:</a:t>
            </a:r>
            <a:endParaRPr i="0">
              <a:solidFill>
                <a:srgbClr val="D1D5DB"/>
              </a:solidFill>
              <a:latin typeface="Arial"/>
              <a:ea typeface="Arial"/>
              <a:cs typeface="Arial"/>
              <a:sym typeface="Arial"/>
            </a:endParaRPr>
          </a:p>
          <a:p>
            <a:pPr marL="91440" lvl="0" indent="-127000" algn="l" rtl="0">
              <a:lnSpc>
                <a:spcPct val="90000"/>
              </a:lnSpc>
              <a:spcBef>
                <a:spcPts val="1400"/>
              </a:spcBef>
              <a:spcAft>
                <a:spcPts val="0"/>
              </a:spcAft>
              <a:buSzPts val="2000"/>
              <a:buFont typeface="Courier New"/>
              <a:buChar char="o"/>
            </a:pPr>
            <a:r>
              <a:rPr lang="en-US" i="0">
                <a:latin typeface="Arial"/>
                <a:ea typeface="Arial"/>
                <a:cs typeface="Arial"/>
                <a:sym typeface="Arial"/>
              </a:rPr>
              <a:t> Noise Addition</a:t>
            </a:r>
            <a:r>
              <a:rPr lang="en-US" i="0">
                <a:solidFill>
                  <a:srgbClr val="D1D5DB"/>
                </a:solidFill>
                <a:latin typeface="Arial"/>
                <a:ea typeface="Arial"/>
                <a:cs typeface="Arial"/>
                <a:sym typeface="Arial"/>
              </a:rPr>
              <a:t>:</a:t>
            </a:r>
            <a:endParaRPr>
              <a:solidFill>
                <a:srgbClr val="D1D5DB"/>
              </a:solidFill>
              <a:latin typeface="Arial"/>
              <a:ea typeface="Arial"/>
              <a:cs typeface="Arial"/>
              <a:sym typeface="Arial"/>
            </a:endParaRPr>
          </a:p>
          <a:p>
            <a:pPr marL="91440" lvl="0" indent="-127000" algn="l" rtl="0">
              <a:lnSpc>
                <a:spcPct val="90000"/>
              </a:lnSpc>
              <a:spcBef>
                <a:spcPts val="1400"/>
              </a:spcBef>
              <a:spcAft>
                <a:spcPts val="0"/>
              </a:spcAft>
              <a:buSzPts val="2000"/>
              <a:buFont typeface="Courier New"/>
              <a:buChar char="o"/>
            </a:pPr>
            <a:r>
              <a:rPr lang="en-US"/>
              <a:t> Balancing Privacy and Utility:</a:t>
            </a:r>
            <a:endParaRPr/>
          </a:p>
        </p:txBody>
      </p:sp>
      <p:sp>
        <p:nvSpPr>
          <p:cNvPr id="203" name="Google Shape;203;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11/5/2023</a:t>
            </a:r>
            <a:endParaRPr/>
          </a:p>
        </p:txBody>
      </p:sp>
      <p:sp>
        <p:nvSpPr>
          <p:cNvPr id="204" name="Google Shape;204;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 OF THE PROJECT</a:t>
            </a:r>
            <a:endParaRPr/>
          </a:p>
        </p:txBody>
      </p:sp>
      <p:sp>
        <p:nvSpPr>
          <p:cNvPr id="205" name="Google Shape;205;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01600" algn="l" rtl="0">
              <a:lnSpc>
                <a:spcPct val="90000"/>
              </a:lnSpc>
              <a:spcBef>
                <a:spcPts val="0"/>
              </a:spcBef>
              <a:spcAft>
                <a:spcPts val="0"/>
              </a:spcAft>
              <a:buSzPts val="1600"/>
              <a:buChar char=" "/>
            </a:pPr>
            <a:r>
              <a:rPr lang="en-US" sz="1600"/>
              <a:t>A re-identification attack, often referred to as a re-identification risk or re-identification threat, is a privacy breach in which an individual's supposedly anonymized or de-identified data is used to identify or re-identify them. This occurs when an attacker, through various means, is able to link an anonymized dataset to an individual, thereby revealing the person's identity or sensitive information.Re-identification attacks can compromise privacy and confidentiality, especially in contexts where organizations or researchers collect and release data for analysis, but they want to protect the identities of individuals in the dataset. </a:t>
            </a:r>
            <a:endParaRPr/>
          </a:p>
          <a:p>
            <a:pPr marL="91440" lvl="0" indent="-101600" algn="l" rtl="0">
              <a:lnSpc>
                <a:spcPct val="90000"/>
              </a:lnSpc>
              <a:spcBef>
                <a:spcPts val="1400"/>
              </a:spcBef>
              <a:spcAft>
                <a:spcPts val="0"/>
              </a:spcAft>
              <a:buSzPts val="1600"/>
              <a:buFont typeface="Arial"/>
              <a:buChar char="•"/>
            </a:pPr>
            <a:r>
              <a:rPr lang="en-US" sz="1600"/>
              <a:t> Healthcare Data: When medical records or health-related data are shared for research purposes, identifying individuals from the data can lead to privacy breaches.</a:t>
            </a:r>
            <a:endParaRPr/>
          </a:p>
          <a:p>
            <a:pPr marL="91440" lvl="0" indent="-101600" algn="l" rtl="0">
              <a:lnSpc>
                <a:spcPct val="90000"/>
              </a:lnSpc>
              <a:spcBef>
                <a:spcPts val="1400"/>
              </a:spcBef>
              <a:spcAft>
                <a:spcPts val="0"/>
              </a:spcAft>
              <a:buSzPts val="1600"/>
              <a:buFont typeface="Arial"/>
              <a:buChar char="•"/>
            </a:pPr>
            <a:r>
              <a:rPr lang="en-US" sz="1600"/>
              <a:t>Location Data: Anonymized location data from mobile devices can be reidentified to track a person's movements and habits.</a:t>
            </a:r>
            <a:endParaRPr/>
          </a:p>
          <a:p>
            <a:pPr marL="91440" lvl="0" indent="-101600" algn="l" rtl="0">
              <a:lnSpc>
                <a:spcPct val="90000"/>
              </a:lnSpc>
              <a:spcBef>
                <a:spcPts val="1400"/>
              </a:spcBef>
              <a:spcAft>
                <a:spcPts val="0"/>
              </a:spcAft>
              <a:buSzPts val="1600"/>
              <a:buFont typeface="Arial"/>
              <a:buChar char="•"/>
            </a:pPr>
            <a:r>
              <a:rPr lang="en-US" sz="1600"/>
              <a:t>Social Media Data: Information shared on social media platforms, even if anonymized, can sometimes be used to identify users.</a:t>
            </a:r>
            <a:endParaRPr/>
          </a:p>
          <a:p>
            <a:pPr marL="91440" lvl="0" indent="-101600" algn="l" rtl="0">
              <a:lnSpc>
                <a:spcPct val="90000"/>
              </a:lnSpc>
              <a:spcBef>
                <a:spcPts val="1400"/>
              </a:spcBef>
              <a:spcAft>
                <a:spcPts val="0"/>
              </a:spcAft>
              <a:buSzPts val="1600"/>
              <a:buFont typeface="Arial"/>
              <a:buChar char="•"/>
            </a:pPr>
            <a:r>
              <a:rPr lang="en-US" sz="1600"/>
              <a:t>Census Data: Census data, which is collected to provide aggregated statistics, can be reidentified to reveal individual-level information.</a:t>
            </a:r>
            <a:endParaRPr/>
          </a:p>
          <a:p>
            <a:pPr marL="91440" lvl="0" indent="-101600" algn="l" rtl="0">
              <a:lnSpc>
                <a:spcPct val="90000"/>
              </a:lnSpc>
              <a:spcBef>
                <a:spcPts val="1400"/>
              </a:spcBef>
              <a:spcAft>
                <a:spcPts val="0"/>
              </a:spcAft>
              <a:buSzPts val="1600"/>
              <a:buFont typeface="Arial"/>
              <a:buChar char="•"/>
            </a:pPr>
            <a:r>
              <a:rPr lang="en-US" sz="1600"/>
              <a:t>Financial Data: Financial transactions and credit card data, even with identifiers removed, can be susceptible to re-identification.</a:t>
            </a:r>
            <a:endParaRPr sz="1600"/>
          </a:p>
        </p:txBody>
      </p:sp>
      <p:sp>
        <p:nvSpPr>
          <p:cNvPr id="211" name="Google Shape;211;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11/5/2023</a:t>
            </a:r>
            <a:endParaRPr/>
          </a:p>
        </p:txBody>
      </p:sp>
      <p:sp>
        <p:nvSpPr>
          <p:cNvPr id="212" name="Google Shape;212;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 OF THE PROJECT</a:t>
            </a:r>
            <a:endParaRPr/>
          </a:p>
        </p:txBody>
      </p:sp>
      <p:sp>
        <p:nvSpPr>
          <p:cNvPr id="213" name="Google Shape;213;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4" name="Google Shape;21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Re-identification Attack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4000"/>
              <a:buFont typeface="Times New Roman"/>
              <a:buNone/>
            </a:pPr>
            <a:r>
              <a:rPr lang="en-US" sz="4000" b="1">
                <a:solidFill>
                  <a:schemeClr val="dk1"/>
                </a:solidFill>
                <a:latin typeface="Times New Roman"/>
                <a:ea typeface="Times New Roman"/>
                <a:cs typeface="Times New Roman"/>
                <a:sym typeface="Times New Roman"/>
              </a:rPr>
              <a:t>Tools to be used for implementing the project</a:t>
            </a:r>
            <a:endParaRPr/>
          </a:p>
        </p:txBody>
      </p:sp>
      <p:sp>
        <p:nvSpPr>
          <p:cNvPr id="220" name="Google Shape;220;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14300" algn="l" rtl="0">
              <a:lnSpc>
                <a:spcPct val="90000"/>
              </a:lnSpc>
              <a:spcBef>
                <a:spcPts val="0"/>
              </a:spcBef>
              <a:spcAft>
                <a:spcPts val="0"/>
              </a:spcAft>
              <a:buSzPts val="1800"/>
              <a:buFont typeface="Arial"/>
              <a:buChar char="•"/>
            </a:pPr>
            <a:r>
              <a:rPr lang="en-US" sz="1800"/>
              <a:t> MWEMSynthesizer</a:t>
            </a:r>
            <a:endParaRPr sz="1800"/>
          </a:p>
          <a:p>
            <a:pPr marL="91440" lvl="0" indent="0" algn="l" rtl="0">
              <a:lnSpc>
                <a:spcPct val="90000"/>
              </a:lnSpc>
              <a:spcBef>
                <a:spcPts val="0"/>
              </a:spcBef>
              <a:spcAft>
                <a:spcPts val="0"/>
              </a:spcAft>
              <a:buNone/>
            </a:pPr>
            <a:endParaRPr sz="1800"/>
          </a:p>
          <a:p>
            <a:pPr marL="0" lvl="0" indent="0" algn="l" rtl="0">
              <a:spcBef>
                <a:spcPts val="0"/>
              </a:spcBef>
              <a:spcAft>
                <a:spcPts val="0"/>
              </a:spcAft>
              <a:buNone/>
            </a:pPr>
            <a:r>
              <a:rPr lang="en-US"/>
              <a:t>Differential privacy is a framework for privacy-preserving data analysis that aims to protect individuals' data while still allowing meaningful statistical analysis. It involves adding controlled noise to the query results to prevent re-identification of individual records in the dataset. "multiple weights" or differential privacy with varying sensitivities </a:t>
            </a:r>
            <a:endParaRPr/>
          </a:p>
          <a:p>
            <a:pPr marL="91440" lvl="0" indent="-114300" algn="l" rtl="0">
              <a:lnSpc>
                <a:spcPct val="90000"/>
              </a:lnSpc>
              <a:spcBef>
                <a:spcPts val="1400"/>
              </a:spcBef>
              <a:spcAft>
                <a:spcPts val="0"/>
              </a:spcAft>
              <a:buSzPts val="1800"/>
              <a:buFont typeface="Arial"/>
              <a:buChar char="•"/>
            </a:pPr>
            <a:r>
              <a:rPr lang="en-US" sz="1800"/>
              <a:t> diffprivlib (Differential Privacy Library):</a:t>
            </a:r>
            <a:endParaRPr/>
          </a:p>
          <a:p>
            <a:pPr marL="91440" lvl="0" indent="-114300" algn="l" rtl="0">
              <a:lnSpc>
                <a:spcPct val="90000"/>
              </a:lnSpc>
              <a:spcBef>
                <a:spcPts val="1400"/>
              </a:spcBef>
              <a:spcAft>
                <a:spcPts val="0"/>
              </a:spcAft>
              <a:buSzPts val="1800"/>
              <a:buChar char=" "/>
            </a:pPr>
            <a:r>
              <a:rPr lang="en-US" sz="1800"/>
              <a:t>diffprivlib is a Python library that focuses on differential privacy techniques for machine learning. It provides tools and algorithms to incorporate differential privacy into your machine learning workflows.</a:t>
            </a:r>
            <a:endParaRPr/>
          </a:p>
          <a:p>
            <a:pPr marL="91440" lvl="0" indent="0" algn="l" rtl="0">
              <a:lnSpc>
                <a:spcPct val="90000"/>
              </a:lnSpc>
              <a:spcBef>
                <a:spcPts val="1400"/>
              </a:spcBef>
              <a:spcAft>
                <a:spcPts val="0"/>
              </a:spcAft>
              <a:buSzPts val="1800"/>
              <a:buNone/>
            </a:pPr>
            <a:endParaRPr sz="1800"/>
          </a:p>
          <a:p>
            <a:pPr marL="91440" lvl="0" indent="0" algn="l" rtl="0">
              <a:lnSpc>
                <a:spcPct val="90000"/>
              </a:lnSpc>
              <a:spcBef>
                <a:spcPts val="1400"/>
              </a:spcBef>
              <a:spcAft>
                <a:spcPts val="0"/>
              </a:spcAft>
              <a:buSzPts val="1800"/>
              <a:buNone/>
            </a:pPr>
            <a:endParaRPr sz="1800"/>
          </a:p>
        </p:txBody>
      </p:sp>
      <p:sp>
        <p:nvSpPr>
          <p:cNvPr id="221" name="Google Shape;221;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22" name="Google Shape;222;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a:t>
            </a:r>
            <a:endParaRPr/>
          </a:p>
        </p:txBody>
      </p:sp>
      <p:sp>
        <p:nvSpPr>
          <p:cNvPr id="223" name="Google Shape;223;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00000"/>
              </a:buClr>
              <a:buSzPts val="4000"/>
              <a:buFont typeface="Times New Roman"/>
              <a:buNone/>
            </a:pPr>
            <a:r>
              <a:rPr lang="en-US" sz="4000" b="1">
                <a:solidFill>
                  <a:srgbClr val="000000"/>
                </a:solidFill>
                <a:latin typeface="Times New Roman"/>
                <a:ea typeface="Times New Roman"/>
                <a:cs typeface="Times New Roman"/>
                <a:sym typeface="Times New Roman"/>
              </a:rPr>
              <a:t>Work plan</a:t>
            </a:r>
            <a:br>
              <a:rPr lang="en-US" sz="4000">
                <a:solidFill>
                  <a:srgbClr val="000000"/>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29" name="Google Shape;229;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30" name="Google Shape;230;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a:t>
            </a:r>
            <a:endParaRPr/>
          </a:p>
        </p:txBody>
      </p:sp>
      <p:sp>
        <p:nvSpPr>
          <p:cNvPr id="231" name="Google Shape;231;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graphicFrame>
        <p:nvGraphicFramePr>
          <p:cNvPr id="232" name="Google Shape;232;p25"/>
          <p:cNvGraphicFramePr/>
          <p:nvPr/>
        </p:nvGraphicFramePr>
        <p:xfrm>
          <a:off x="1367161" y="2062919"/>
          <a:ext cx="3000000" cy="3000000"/>
        </p:xfrm>
        <a:graphic>
          <a:graphicData uri="http://schemas.openxmlformats.org/drawingml/2006/table">
            <a:tbl>
              <a:tblPr firstRow="1" bandRow="1">
                <a:noFill/>
                <a:tableStyleId>{FC310018-EB29-4DE6-8DA4-900D029AA8A7}</a:tableStyleId>
              </a:tblPr>
              <a:tblGrid>
                <a:gridCol w="1795325">
                  <a:extLst>
                    <a:ext uri="{9D8B030D-6E8A-4147-A177-3AD203B41FA5}">
                      <a16:colId xmlns:a16="http://schemas.microsoft.com/office/drawing/2014/main" val="20000"/>
                    </a:ext>
                  </a:extLst>
                </a:gridCol>
                <a:gridCol w="1111525">
                  <a:extLst>
                    <a:ext uri="{9D8B030D-6E8A-4147-A177-3AD203B41FA5}">
                      <a16:colId xmlns:a16="http://schemas.microsoft.com/office/drawing/2014/main" val="20001"/>
                    </a:ext>
                  </a:extLst>
                </a:gridCol>
                <a:gridCol w="1343975">
                  <a:extLst>
                    <a:ext uri="{9D8B030D-6E8A-4147-A177-3AD203B41FA5}">
                      <a16:colId xmlns:a16="http://schemas.microsoft.com/office/drawing/2014/main" val="20002"/>
                    </a:ext>
                  </a:extLst>
                </a:gridCol>
                <a:gridCol w="1316825">
                  <a:extLst>
                    <a:ext uri="{9D8B030D-6E8A-4147-A177-3AD203B41FA5}">
                      <a16:colId xmlns:a16="http://schemas.microsoft.com/office/drawing/2014/main" val="20003"/>
                    </a:ext>
                  </a:extLst>
                </a:gridCol>
                <a:gridCol w="950300">
                  <a:extLst>
                    <a:ext uri="{9D8B030D-6E8A-4147-A177-3AD203B41FA5}">
                      <a16:colId xmlns:a16="http://schemas.microsoft.com/office/drawing/2014/main" val="20004"/>
                    </a:ext>
                  </a:extLst>
                </a:gridCol>
                <a:gridCol w="908825">
                  <a:extLst>
                    <a:ext uri="{9D8B030D-6E8A-4147-A177-3AD203B41FA5}">
                      <a16:colId xmlns:a16="http://schemas.microsoft.com/office/drawing/2014/main" val="20005"/>
                    </a:ext>
                  </a:extLst>
                </a:gridCol>
                <a:gridCol w="1237800">
                  <a:extLst>
                    <a:ext uri="{9D8B030D-6E8A-4147-A177-3AD203B41FA5}">
                      <a16:colId xmlns:a16="http://schemas.microsoft.com/office/drawing/2014/main" val="20006"/>
                    </a:ext>
                  </a:extLst>
                </a:gridCol>
              </a:tblGrid>
              <a:tr h="1114300">
                <a:tc>
                  <a:txBody>
                    <a:bodyPr/>
                    <a:lstStyle/>
                    <a:p>
                      <a:pPr marL="0" marR="0" lvl="0" indent="0" algn="l" rtl="0">
                        <a:spcBef>
                          <a:spcPts val="0"/>
                        </a:spcBef>
                        <a:spcAft>
                          <a:spcPts val="0"/>
                        </a:spcAft>
                        <a:buNone/>
                      </a:pPr>
                      <a:r>
                        <a:rPr lang="en-US" sz="1800"/>
                        <a:t>   Week</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Tasks</a:t>
                      </a:r>
                      <a:endParaRPr/>
                    </a:p>
                  </a:txBody>
                  <a:tcPr marL="91450" marR="91450" marT="45725" marB="45725"/>
                </a:tc>
                <a:tc>
                  <a:txBody>
                    <a:bodyPr/>
                    <a:lstStyle/>
                    <a:p>
                      <a:pPr marL="0" marR="0" lvl="0" indent="0" algn="l" rtl="0">
                        <a:spcBef>
                          <a:spcPts val="0"/>
                        </a:spcBef>
                        <a:spcAft>
                          <a:spcPts val="0"/>
                        </a:spcAft>
                        <a:buNone/>
                      </a:pPr>
                      <a:r>
                        <a:rPr lang="en-US" sz="1800"/>
                        <a:t>Week1</a:t>
                      </a:r>
                      <a:endParaRPr/>
                    </a:p>
                  </a:txBody>
                  <a:tcPr marL="91450" marR="91450" marT="45725" marB="45725"/>
                </a:tc>
                <a:tc>
                  <a:txBody>
                    <a:bodyPr/>
                    <a:lstStyle/>
                    <a:p>
                      <a:pPr marL="0" marR="0" lvl="0" indent="0" algn="l" rtl="0">
                        <a:spcBef>
                          <a:spcPts val="0"/>
                        </a:spcBef>
                        <a:spcAft>
                          <a:spcPts val="0"/>
                        </a:spcAft>
                        <a:buNone/>
                      </a:pPr>
                      <a:r>
                        <a:rPr lang="en-US" sz="1800"/>
                        <a:t>Week2</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Week3</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0"/>
                  </a:ext>
                </a:extLst>
              </a:tr>
              <a:tr h="390125">
                <a:tc>
                  <a:txBody>
                    <a:bodyPr/>
                    <a:lstStyle/>
                    <a:p>
                      <a:pPr marL="0" marR="0" lvl="0" indent="0" algn="l" rtl="0">
                        <a:spcBef>
                          <a:spcPts val="0"/>
                        </a:spcBef>
                        <a:spcAft>
                          <a:spcPts val="0"/>
                        </a:spcAft>
                        <a:buNone/>
                      </a:pPr>
                      <a:r>
                        <a:rPr lang="en-US" sz="1800"/>
                        <a:t>Dataset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Completed</a:t>
                      </a:r>
                      <a:endParaRPr/>
                    </a:p>
                  </a:txBody>
                  <a:tcPr marL="91450" marR="91450" marT="45725" marB="45725"/>
                </a:tc>
                <a:extLst>
                  <a:ext uri="{0D108BD9-81ED-4DB2-BD59-A6C34878D82A}">
                    <a16:rowId xmlns:a16="http://schemas.microsoft.com/office/drawing/2014/main" val="10001"/>
                  </a:ext>
                </a:extLst>
              </a:tr>
              <a:tr h="390125">
                <a:tc>
                  <a:txBody>
                    <a:bodyPr/>
                    <a:lstStyle/>
                    <a:p>
                      <a:pPr marL="0" marR="0" lvl="0" indent="0" algn="l" rtl="0">
                        <a:spcBef>
                          <a:spcPts val="0"/>
                        </a:spcBef>
                        <a:spcAft>
                          <a:spcPts val="0"/>
                        </a:spcAft>
                        <a:buNone/>
                      </a:pPr>
                      <a:r>
                        <a:rPr lang="en-US"/>
                        <a:t>First Attack</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Completed</a:t>
                      </a:r>
                      <a:endParaRPr/>
                    </a:p>
                  </a:txBody>
                  <a:tcPr marL="91450" marR="91450" marT="45725" marB="45725"/>
                </a:tc>
                <a:extLst>
                  <a:ext uri="{0D108BD9-81ED-4DB2-BD59-A6C34878D82A}">
                    <a16:rowId xmlns:a16="http://schemas.microsoft.com/office/drawing/2014/main" val="10002"/>
                  </a:ext>
                </a:extLst>
              </a:tr>
              <a:tr h="390125">
                <a:tc>
                  <a:txBody>
                    <a:bodyPr/>
                    <a:lstStyle/>
                    <a:p>
                      <a:pPr marL="0" marR="0" lvl="0" indent="0" algn="l" rtl="0">
                        <a:spcBef>
                          <a:spcPts val="0"/>
                        </a:spcBef>
                        <a:spcAft>
                          <a:spcPts val="0"/>
                        </a:spcAft>
                        <a:buNone/>
                      </a:pPr>
                      <a:r>
                        <a:rPr lang="en-US"/>
                        <a:t>New Synthezied data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Completed</a:t>
                      </a:r>
                      <a:endParaRPr sz="1800"/>
                    </a:p>
                  </a:txBody>
                  <a:tcPr marL="91450" marR="91450" marT="45725" marB="45725"/>
                </a:tc>
                <a:extLst>
                  <a:ext uri="{0D108BD9-81ED-4DB2-BD59-A6C34878D82A}">
                    <a16:rowId xmlns:a16="http://schemas.microsoft.com/office/drawing/2014/main" val="10003"/>
                  </a:ext>
                </a:extLst>
              </a:tr>
              <a:tr h="390125">
                <a:tc>
                  <a:txBody>
                    <a:bodyPr/>
                    <a:lstStyle/>
                    <a:p>
                      <a:pPr marL="0" marR="0" lvl="0" indent="0" algn="l" rtl="0">
                        <a:spcBef>
                          <a:spcPts val="0"/>
                        </a:spcBef>
                        <a:spcAft>
                          <a:spcPts val="0"/>
                        </a:spcAft>
                        <a:buNone/>
                      </a:pPr>
                      <a:r>
                        <a:rPr lang="en-US" sz="1800"/>
                        <a:t>Validate new synthesized data</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Completed</a:t>
                      </a:r>
                      <a:endParaRPr sz="1800"/>
                    </a:p>
                  </a:txBody>
                  <a:tcPr marL="91450" marR="91450" marT="45725" marB="45725"/>
                </a:tc>
                <a:extLst>
                  <a:ext uri="{0D108BD9-81ED-4DB2-BD59-A6C34878D82A}">
                    <a16:rowId xmlns:a16="http://schemas.microsoft.com/office/drawing/2014/main" val="10004"/>
                  </a:ext>
                </a:extLst>
              </a:tr>
              <a:tr h="390125">
                <a:tc>
                  <a:txBody>
                    <a:bodyPr/>
                    <a:lstStyle/>
                    <a:p>
                      <a:pPr marL="0" marR="0" lvl="0" indent="0" algn="l" rtl="0">
                        <a:spcBef>
                          <a:spcPts val="0"/>
                        </a:spcBef>
                        <a:spcAft>
                          <a:spcPts val="0"/>
                        </a:spcAft>
                        <a:buNone/>
                      </a:pPr>
                      <a:r>
                        <a:rPr lang="en-US" sz="1800"/>
                        <a:t>Second Attack</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Completed</a:t>
                      </a:r>
                      <a:endParaRPr sz="1800"/>
                    </a:p>
                  </a:txBody>
                  <a:tcPr marL="91450" marR="91450" marT="45725" marB="45725"/>
                </a:tc>
                <a:extLst>
                  <a:ext uri="{0D108BD9-81ED-4DB2-BD59-A6C34878D82A}">
                    <a16:rowId xmlns:a16="http://schemas.microsoft.com/office/drawing/2014/main" val="10005"/>
                  </a:ext>
                </a:extLst>
              </a:tr>
              <a:tr h="3901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bl>
          </a:graphicData>
        </a:graphic>
      </p:graphicFrame>
      <p:cxnSp>
        <p:nvCxnSpPr>
          <p:cNvPr id="233" name="Google Shape;233;p25"/>
          <p:cNvCxnSpPr/>
          <p:nvPr/>
        </p:nvCxnSpPr>
        <p:spPr>
          <a:xfrm>
            <a:off x="1776588" y="2062919"/>
            <a:ext cx="1113653" cy="1101939"/>
          </a:xfrm>
          <a:prstGeom prst="straightConnector1">
            <a:avLst/>
          </a:prstGeom>
          <a:noFill/>
          <a:ln w="15875" cap="flat" cmpd="sng">
            <a:solidFill>
              <a:schemeClr val="dk1"/>
            </a:solidFill>
            <a:prstDash val="solid"/>
            <a:round/>
            <a:headEnd type="none" w="sm" len="sm"/>
            <a:tailEnd type="none" w="sm" len="sm"/>
          </a:ln>
        </p:spPr>
      </p:cxnSp>
      <p:cxnSp>
        <p:nvCxnSpPr>
          <p:cNvPr id="234" name="Google Shape;234;p25"/>
          <p:cNvCxnSpPr/>
          <p:nvPr/>
        </p:nvCxnSpPr>
        <p:spPr>
          <a:xfrm>
            <a:off x="3113342" y="3719551"/>
            <a:ext cx="2743200" cy="24713"/>
          </a:xfrm>
          <a:prstGeom prst="straightConnector1">
            <a:avLst/>
          </a:prstGeom>
          <a:noFill/>
          <a:ln w="34925" cap="flat" cmpd="sng">
            <a:solidFill>
              <a:schemeClr val="dk1"/>
            </a:solidFill>
            <a:prstDash val="solid"/>
            <a:round/>
            <a:headEnd type="triangle" w="med" len="med"/>
            <a:tailEnd type="triangle" w="med" len="med"/>
          </a:ln>
        </p:spPr>
      </p:cxnSp>
      <p:cxnSp>
        <p:nvCxnSpPr>
          <p:cNvPr id="235" name="Google Shape;235;p25"/>
          <p:cNvCxnSpPr/>
          <p:nvPr/>
        </p:nvCxnSpPr>
        <p:spPr>
          <a:xfrm>
            <a:off x="4637903" y="4069823"/>
            <a:ext cx="2582562" cy="20594"/>
          </a:xfrm>
          <a:prstGeom prst="straightConnector1">
            <a:avLst/>
          </a:prstGeom>
          <a:noFill/>
          <a:ln w="34925" cap="flat" cmpd="sng">
            <a:solidFill>
              <a:schemeClr val="dk1"/>
            </a:solidFill>
            <a:prstDash val="solid"/>
            <a:round/>
            <a:headEnd type="triangle" w="med" len="med"/>
            <a:tailEnd type="triangle" w="med" len="med"/>
          </a:ln>
        </p:spPr>
      </p:cxnSp>
      <p:cxnSp>
        <p:nvCxnSpPr>
          <p:cNvPr id="236" name="Google Shape;236;p25"/>
          <p:cNvCxnSpPr/>
          <p:nvPr/>
        </p:nvCxnSpPr>
        <p:spPr>
          <a:xfrm>
            <a:off x="5506995" y="4589137"/>
            <a:ext cx="2582700" cy="20700"/>
          </a:xfrm>
          <a:prstGeom prst="straightConnector1">
            <a:avLst/>
          </a:prstGeom>
          <a:noFill/>
          <a:ln w="34925" cap="flat" cmpd="sng">
            <a:solidFill>
              <a:schemeClr val="dk1"/>
            </a:solidFill>
            <a:prstDash val="solid"/>
            <a:round/>
            <a:headEnd type="triangle" w="med" len="med"/>
            <a:tailEnd type="triangle" w="med" len="med"/>
          </a:ln>
        </p:spPr>
      </p:cxnSp>
      <p:cxnSp>
        <p:nvCxnSpPr>
          <p:cNvPr id="237" name="Google Shape;237;p25"/>
          <p:cNvCxnSpPr/>
          <p:nvPr/>
        </p:nvCxnSpPr>
        <p:spPr>
          <a:xfrm>
            <a:off x="5856545" y="5195612"/>
            <a:ext cx="2582700" cy="20700"/>
          </a:xfrm>
          <a:prstGeom prst="straightConnector1">
            <a:avLst/>
          </a:prstGeom>
          <a:noFill/>
          <a:ln w="34925" cap="flat" cmpd="sng">
            <a:solidFill>
              <a:schemeClr val="dk1"/>
            </a:solidFill>
            <a:prstDash val="solid"/>
            <a:round/>
            <a:headEnd type="triangl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Results</a:t>
            </a:r>
            <a:endParaRPr sz="2400">
              <a:solidFill>
                <a:schemeClr val="dk1"/>
              </a:solidFill>
            </a:endParaRPr>
          </a:p>
        </p:txBody>
      </p:sp>
      <p:sp>
        <p:nvSpPr>
          <p:cNvPr id="243" name="Google Shape;243;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44" name="Google Shape;244;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a:t>
            </a:r>
            <a:endParaRPr/>
          </a:p>
        </p:txBody>
      </p:sp>
      <p:sp>
        <p:nvSpPr>
          <p:cNvPr id="245" name="Google Shape;245;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46" name="Google Shape;246;p26"/>
          <p:cNvPicPr preferRelativeResize="0"/>
          <p:nvPr/>
        </p:nvPicPr>
        <p:blipFill>
          <a:blip r:embed="rId3">
            <a:alphaModFix/>
          </a:blip>
          <a:stretch>
            <a:fillRect/>
          </a:stretch>
        </p:blipFill>
        <p:spPr>
          <a:xfrm>
            <a:off x="3059875" y="2077660"/>
            <a:ext cx="4486275" cy="542925"/>
          </a:xfrm>
          <a:prstGeom prst="rect">
            <a:avLst/>
          </a:prstGeom>
          <a:noFill/>
          <a:ln>
            <a:noFill/>
          </a:ln>
        </p:spPr>
      </p:pic>
      <p:sp>
        <p:nvSpPr>
          <p:cNvPr id="247" name="Google Shape;247;p26"/>
          <p:cNvSpPr txBox="1"/>
          <p:nvPr/>
        </p:nvSpPr>
        <p:spPr>
          <a:xfrm>
            <a:off x="1020875" y="2077613"/>
            <a:ext cx="43842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3F3F3F"/>
                </a:solidFill>
                <a:latin typeface="Calibri"/>
                <a:ea typeface="Calibri"/>
                <a:cs typeface="Calibri"/>
                <a:sym typeface="Calibri"/>
              </a:rPr>
              <a:t>For Synthesized Data:</a:t>
            </a:r>
            <a:endParaRPr sz="2000">
              <a:solidFill>
                <a:srgbClr val="3F3F3F"/>
              </a:solidFill>
              <a:latin typeface="Calibri"/>
              <a:ea typeface="Calibri"/>
              <a:cs typeface="Calibri"/>
              <a:sym typeface="Calibri"/>
            </a:endParaRPr>
          </a:p>
        </p:txBody>
      </p:sp>
      <p:pic>
        <p:nvPicPr>
          <p:cNvPr id="248" name="Google Shape;248;p26"/>
          <p:cNvPicPr preferRelativeResize="0"/>
          <p:nvPr/>
        </p:nvPicPr>
        <p:blipFill>
          <a:blip r:embed="rId4">
            <a:alphaModFix/>
          </a:blip>
          <a:stretch>
            <a:fillRect/>
          </a:stretch>
        </p:blipFill>
        <p:spPr>
          <a:xfrm>
            <a:off x="3055113" y="2835363"/>
            <a:ext cx="4495800" cy="495300"/>
          </a:xfrm>
          <a:prstGeom prst="rect">
            <a:avLst/>
          </a:prstGeom>
          <a:noFill/>
          <a:ln>
            <a:noFill/>
          </a:ln>
        </p:spPr>
      </p:pic>
      <p:sp>
        <p:nvSpPr>
          <p:cNvPr id="249" name="Google Shape;249;p26"/>
          <p:cNvSpPr txBox="1"/>
          <p:nvPr/>
        </p:nvSpPr>
        <p:spPr>
          <a:xfrm>
            <a:off x="1020875" y="2855925"/>
            <a:ext cx="2379900" cy="4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3F3F3F"/>
                </a:solidFill>
                <a:latin typeface="Calibri"/>
                <a:ea typeface="Calibri"/>
                <a:cs typeface="Calibri"/>
                <a:sym typeface="Calibri"/>
              </a:rPr>
              <a:t>For Original Data:</a:t>
            </a:r>
            <a:endParaRPr sz="2000">
              <a:solidFill>
                <a:srgbClr val="3F3F3F"/>
              </a:solidFill>
              <a:latin typeface="Calibri"/>
              <a:ea typeface="Calibri"/>
              <a:cs typeface="Calibri"/>
              <a:sym typeface="Calibri"/>
            </a:endParaRPr>
          </a:p>
        </p:txBody>
      </p:sp>
      <p:pic>
        <p:nvPicPr>
          <p:cNvPr id="250" name="Google Shape;250;p26"/>
          <p:cNvPicPr preferRelativeResize="0"/>
          <p:nvPr/>
        </p:nvPicPr>
        <p:blipFill>
          <a:blip r:embed="rId5">
            <a:alphaModFix/>
          </a:blip>
          <a:stretch>
            <a:fillRect/>
          </a:stretch>
        </p:blipFill>
        <p:spPr>
          <a:xfrm>
            <a:off x="1097275" y="4532113"/>
            <a:ext cx="5295900" cy="476250"/>
          </a:xfrm>
          <a:prstGeom prst="rect">
            <a:avLst/>
          </a:prstGeom>
          <a:noFill/>
          <a:ln>
            <a:noFill/>
          </a:ln>
        </p:spPr>
      </p:pic>
      <p:sp>
        <p:nvSpPr>
          <p:cNvPr id="251" name="Google Shape;251;p26"/>
          <p:cNvSpPr txBox="1"/>
          <p:nvPr/>
        </p:nvSpPr>
        <p:spPr>
          <a:xfrm>
            <a:off x="1161800" y="3591850"/>
            <a:ext cx="56055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3F3F3F"/>
                </a:solidFill>
                <a:latin typeface="Calibri"/>
                <a:ea typeface="Calibri"/>
                <a:cs typeface="Calibri"/>
                <a:sym typeface="Calibri"/>
              </a:rPr>
              <a:t>Cosine Similarity:</a:t>
            </a:r>
            <a:endParaRPr sz="20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Results</a:t>
            </a:r>
            <a:endParaRPr sz="2400">
              <a:solidFill>
                <a:schemeClr val="dk1"/>
              </a:solidFill>
            </a:endParaRPr>
          </a:p>
        </p:txBody>
      </p:sp>
      <p:sp>
        <p:nvSpPr>
          <p:cNvPr id="257" name="Google Shape;257;p27"/>
          <p:cNvSpPr txBox="1">
            <a:spLocks noGrp="1"/>
          </p:cNvSpPr>
          <p:nvPr>
            <p:ph type="body" idx="1"/>
          </p:nvPr>
        </p:nvSpPr>
        <p:spPr>
          <a:xfrm>
            <a:off x="1591961" y="2762493"/>
            <a:ext cx="8926800" cy="339510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258" name="Google Shape;258;p2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59" name="Google Shape;259;p2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a:t>
            </a:r>
            <a:endParaRPr/>
          </a:p>
        </p:txBody>
      </p:sp>
      <p:sp>
        <p:nvSpPr>
          <p:cNvPr id="260" name="Google Shape;260;p2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61" name="Google Shape;261;p27"/>
          <p:cNvPicPr preferRelativeResize="0"/>
          <p:nvPr/>
        </p:nvPicPr>
        <p:blipFill rotWithShape="1">
          <a:blip r:embed="rId3">
            <a:alphaModFix/>
          </a:blip>
          <a:srcRect/>
          <a:stretch/>
        </p:blipFill>
        <p:spPr>
          <a:xfrm>
            <a:off x="1929189" y="1737360"/>
            <a:ext cx="7846983" cy="4613050"/>
          </a:xfrm>
          <a:prstGeom prst="rect">
            <a:avLst/>
          </a:prstGeom>
          <a:noFill/>
          <a:ln>
            <a:noFill/>
          </a:ln>
        </p:spPr>
      </p:pic>
      <p:pic>
        <p:nvPicPr>
          <p:cNvPr id="262" name="Google Shape;262;p27"/>
          <p:cNvPicPr preferRelativeResize="0"/>
          <p:nvPr/>
        </p:nvPicPr>
        <p:blipFill>
          <a:blip r:embed="rId4">
            <a:alphaModFix/>
          </a:blip>
          <a:stretch>
            <a:fillRect/>
          </a:stretch>
        </p:blipFill>
        <p:spPr>
          <a:xfrm>
            <a:off x="618125" y="1792038"/>
            <a:ext cx="10820400" cy="461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Results</a:t>
            </a:r>
            <a:endParaRPr sz="2400">
              <a:solidFill>
                <a:schemeClr val="dk1"/>
              </a:solidFill>
            </a:endParaRPr>
          </a:p>
        </p:txBody>
      </p:sp>
      <p:sp>
        <p:nvSpPr>
          <p:cNvPr id="268" name="Google Shape;268;p28"/>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69" name="Google Shape;269;p2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a:t>
            </a:r>
            <a:endParaRPr/>
          </a:p>
        </p:txBody>
      </p:sp>
      <p:sp>
        <p:nvSpPr>
          <p:cNvPr id="270" name="Google Shape;270;p2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71" name="Google Shape;271;p28"/>
          <p:cNvPicPr preferRelativeResize="0"/>
          <p:nvPr/>
        </p:nvPicPr>
        <p:blipFill>
          <a:blip r:embed="rId3">
            <a:alphaModFix/>
          </a:blip>
          <a:stretch>
            <a:fillRect/>
          </a:stretch>
        </p:blipFill>
        <p:spPr>
          <a:xfrm>
            <a:off x="1365325" y="2750975"/>
            <a:ext cx="9222300" cy="163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Inference or Conclusion</a:t>
            </a:r>
            <a:endParaRPr/>
          </a:p>
        </p:txBody>
      </p:sp>
      <p:sp>
        <p:nvSpPr>
          <p:cNvPr id="277" name="Google Shape;277;p2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457200" lvl="0" indent="-342900" algn="l" rtl="0">
              <a:spcBef>
                <a:spcPts val="1400"/>
              </a:spcBef>
              <a:spcAft>
                <a:spcPts val="0"/>
              </a:spcAft>
              <a:buSzPts val="1800"/>
              <a:buChar char="●"/>
            </a:pPr>
            <a:r>
              <a:rPr lang="en-US"/>
              <a:t>Synthesized the demographic data</a:t>
            </a:r>
            <a:endParaRPr/>
          </a:p>
          <a:p>
            <a:pPr marL="457200" lvl="0" indent="-342900" algn="l" rtl="0">
              <a:spcBef>
                <a:spcPts val="0"/>
              </a:spcBef>
              <a:spcAft>
                <a:spcPts val="0"/>
              </a:spcAft>
              <a:buSzPts val="1800"/>
              <a:buChar char="●"/>
            </a:pPr>
            <a:r>
              <a:rPr lang="en-US"/>
              <a:t>Compared original and synthetic data</a:t>
            </a:r>
            <a:endParaRPr/>
          </a:p>
          <a:p>
            <a:pPr marL="457200" lvl="0" indent="-342900" algn="l" rtl="0">
              <a:spcBef>
                <a:spcPts val="0"/>
              </a:spcBef>
              <a:spcAft>
                <a:spcPts val="0"/>
              </a:spcAft>
              <a:buSzPts val="1800"/>
              <a:buChar char="●"/>
            </a:pPr>
            <a:r>
              <a:rPr lang="en-US"/>
              <a:t>Performed Reidentification Attack - Synthesized Demographic Data + Public Medical Data in non-grouped manner</a:t>
            </a:r>
            <a:endParaRPr/>
          </a:p>
          <a:p>
            <a:pPr marL="457200" lvl="0" indent="-342900" algn="l" rtl="0">
              <a:spcBef>
                <a:spcPts val="0"/>
              </a:spcBef>
              <a:spcAft>
                <a:spcPts val="0"/>
              </a:spcAft>
              <a:buSzPts val="1800"/>
              <a:buChar char="●"/>
            </a:pPr>
            <a:r>
              <a:rPr lang="en-US"/>
              <a:t>we perform the reidentification attack with the synthetic data, again using a combinatorial approach.</a:t>
            </a:r>
            <a:endParaRPr/>
          </a:p>
          <a:p>
            <a:pPr marL="457200" lvl="0" indent="-342900" algn="l" rtl="0">
              <a:spcBef>
                <a:spcPts val="0"/>
              </a:spcBef>
              <a:spcAft>
                <a:spcPts val="0"/>
              </a:spcAft>
              <a:buSzPts val="1800"/>
              <a:buChar char="●"/>
            </a:pPr>
            <a:r>
              <a:rPr lang="en-US"/>
              <a:t>we show the amount of potential and actual matches and provide a glance at the data.</a:t>
            </a:r>
            <a:endParaRPr/>
          </a:p>
          <a:p>
            <a:pPr marL="457200" lvl="0" indent="0" algn="l" rtl="0">
              <a:lnSpc>
                <a:spcPct val="90000"/>
              </a:lnSpc>
              <a:spcBef>
                <a:spcPts val="1400"/>
              </a:spcBef>
              <a:spcAft>
                <a:spcPts val="0"/>
              </a:spcAft>
              <a:buNone/>
            </a:pPr>
            <a:endParaRPr/>
          </a:p>
        </p:txBody>
      </p:sp>
      <p:sp>
        <p:nvSpPr>
          <p:cNvPr id="278" name="Google Shape;278;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79" name="Google Shape;279;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MAXIMISING THE LIFETIME OF WIRELESS SENSOR NETWORK USING EVOLUTIONARY ALGORITHM</a:t>
            </a:r>
            <a:endParaRPr/>
          </a:p>
        </p:txBody>
      </p:sp>
      <p:sp>
        <p:nvSpPr>
          <p:cNvPr id="280" name="Google Shape;280;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References</a:t>
            </a:r>
            <a:endParaRPr/>
          </a:p>
        </p:txBody>
      </p:sp>
      <p:sp>
        <p:nvSpPr>
          <p:cNvPr id="286" name="Google Shape;286;p3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fontScale="77500" lnSpcReduction="20000"/>
          </a:bodyPr>
          <a:lstStyle/>
          <a:p>
            <a:pPr marL="91440" lvl="0" indent="-98425" algn="l" rtl="0">
              <a:lnSpc>
                <a:spcPct val="90000"/>
              </a:lnSpc>
              <a:spcBef>
                <a:spcPts val="0"/>
              </a:spcBef>
              <a:spcAft>
                <a:spcPts val="0"/>
              </a:spcAft>
              <a:buSzPct val="100000"/>
              <a:buFont typeface="Arial"/>
              <a:buChar char="•"/>
            </a:pPr>
            <a:r>
              <a:rPr lang="en-US"/>
              <a:t>Ali Shafahi, W Ronny Huang, Mahyar Najibi, Octavian Suciu, Christoph Studer, Tudor Dumitras, and Tom Goldstein. Poison frogs! targeted clean-label poisoning attacks on neural networks. In Advances in Neural Information Processing Systems, pages 6103–6113, 2018. </a:t>
            </a:r>
            <a:endParaRPr/>
          </a:p>
          <a:p>
            <a:pPr marL="91440" lvl="0" indent="-98425" algn="l" rtl="0">
              <a:lnSpc>
                <a:spcPct val="90000"/>
              </a:lnSpc>
              <a:spcBef>
                <a:spcPts val="1400"/>
              </a:spcBef>
              <a:spcAft>
                <a:spcPts val="0"/>
              </a:spcAft>
              <a:buSzPct val="100000"/>
              <a:buFont typeface="Arial"/>
              <a:buChar char="•"/>
            </a:pPr>
            <a:r>
              <a:rPr lang="en-US"/>
              <a:t>Tianyu Gu, Brendan Dolan-Gavitt, and Siddharth Garg. Badnets: Identifying vulnerabilities in the machine learning model supply chain. arXiv preprint arXiv:1708.06733, 2017.</a:t>
            </a:r>
            <a:endParaRPr/>
          </a:p>
          <a:p>
            <a:pPr marL="91440" lvl="0" indent="-98425" algn="l" rtl="0">
              <a:lnSpc>
                <a:spcPct val="90000"/>
              </a:lnSpc>
              <a:spcBef>
                <a:spcPts val="1400"/>
              </a:spcBef>
              <a:spcAft>
                <a:spcPts val="0"/>
              </a:spcAft>
              <a:buSzPct val="100000"/>
              <a:buFont typeface="Arial"/>
              <a:buChar char="•"/>
            </a:pPr>
            <a:r>
              <a:rPr lang="en-US"/>
              <a:t>Eugene Bagdasaryan, Andreas Veit, Yiqing Hua, Deborah Estrin, and Vitaly Shmatikov. How to backdoor federated learning. arXiv preprint arXiv:1807.00459, 2018.</a:t>
            </a:r>
            <a:endParaRPr/>
          </a:p>
          <a:p>
            <a:pPr marL="91440" lvl="0" indent="-98425" algn="l" rtl="0">
              <a:lnSpc>
                <a:spcPct val="90000"/>
              </a:lnSpc>
              <a:spcBef>
                <a:spcPts val="1400"/>
              </a:spcBef>
              <a:spcAft>
                <a:spcPts val="0"/>
              </a:spcAft>
              <a:buSzPct val="100000"/>
              <a:buFont typeface="Arial"/>
              <a:buChar char="•"/>
            </a:pPr>
            <a:r>
              <a:rPr lang="en-US"/>
              <a:t>Tom B Brown, Benjamin Mann, Nick Ryder, Melanie Subbiah, Jared Kaplan, Prafulla Dhariwal, Arvind Neelakantan, Pranav Shyam, Girish Sastry, Amanda Askell, et al. Language models are few-shot learners. arXiv preprint arXiv:2005.14165, 2020.</a:t>
            </a:r>
            <a:endParaRPr/>
          </a:p>
          <a:p>
            <a:pPr marL="91440" lvl="0" indent="-98425" algn="l" rtl="0">
              <a:lnSpc>
                <a:spcPct val="90000"/>
              </a:lnSpc>
              <a:spcBef>
                <a:spcPts val="1400"/>
              </a:spcBef>
              <a:spcAft>
                <a:spcPts val="0"/>
              </a:spcAft>
              <a:buSzPct val="100000"/>
              <a:buFont typeface="Arial"/>
              <a:buChar char="•"/>
            </a:pPr>
            <a:r>
              <a:rPr lang="en-US"/>
              <a:t>Lei Yu, Ling Liu, Calton Pu, Mehmet Emre Gursoy, and Stacey Truex. Differentially private model publishing for deep learning. In 2019 IEEE Symposium on Security and Privacy (SP), pages 332–349. IEEE, 2019.</a:t>
            </a:r>
            <a:endParaRPr/>
          </a:p>
          <a:p>
            <a:pPr marL="91440" lvl="0" indent="-98425" algn="l" rtl="0">
              <a:lnSpc>
                <a:spcPct val="90000"/>
              </a:lnSpc>
              <a:spcBef>
                <a:spcPts val="1400"/>
              </a:spcBef>
              <a:spcAft>
                <a:spcPts val="0"/>
              </a:spcAft>
              <a:buSzPct val="100000"/>
              <a:buFont typeface="Arial"/>
              <a:buChar char="•"/>
            </a:pPr>
            <a:r>
              <a:rPr lang="en-US"/>
              <a:t>Rachel Cummings, Varun Gupta, Dhamma Kimpara, and Jamie Morgenstern. On the compatibility of privacy and fairness. In Adjunct Publication of the 27th Conference on User Modeling, Adaptation and Personalization, pages 309–315, 2019.</a:t>
            </a:r>
            <a:endParaRPr/>
          </a:p>
          <a:p>
            <a:pPr marL="91440" lvl="0" indent="-98425" algn="l" rtl="0">
              <a:lnSpc>
                <a:spcPct val="90000"/>
              </a:lnSpc>
              <a:spcBef>
                <a:spcPts val="1400"/>
              </a:spcBef>
              <a:spcAft>
                <a:spcPts val="0"/>
              </a:spcAft>
              <a:buSzPct val="100000"/>
              <a:buFont typeface="Arial"/>
              <a:buChar char="•"/>
            </a:pPr>
            <a:r>
              <a:rPr lang="en-US"/>
              <a:t>Mohammad Naseri, Jamie Hayes, and Emiliano De Cristofaro. Toward robustness and privacy in federated learning: Experimenting with local and central differential privacy. arXiv preprint arXiv:2009.03561, 2020.</a:t>
            </a:r>
            <a:endParaRPr/>
          </a:p>
        </p:txBody>
      </p:sp>
      <p:sp>
        <p:nvSpPr>
          <p:cNvPr id="287" name="Google Shape;287;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288" name="Google Shape;288;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MAXIMISING THE LIFETIME OF WIRELESS SENSOR NETWORK USING EVOLUTIONARY ALGORITHM</a:t>
            </a:r>
            <a:endParaRPr/>
          </a:p>
        </p:txBody>
      </p:sp>
      <p:sp>
        <p:nvSpPr>
          <p:cNvPr id="289" name="Google Shape;289;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2152650" y="285751"/>
            <a:ext cx="7886700" cy="64770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00000"/>
              <a:buFont typeface="Times New Roman"/>
              <a:buNone/>
            </a:pPr>
            <a:r>
              <a:rPr lang="en-US" b="1">
                <a:solidFill>
                  <a:schemeClr val="dk1"/>
                </a:solidFill>
                <a:latin typeface="Times New Roman"/>
                <a:ea typeface="Times New Roman"/>
                <a:cs typeface="Times New Roman"/>
                <a:sym typeface="Times New Roman"/>
              </a:rPr>
              <a:t>Contents</a:t>
            </a:r>
            <a:endParaRPr/>
          </a:p>
        </p:txBody>
      </p:sp>
      <p:sp>
        <p:nvSpPr>
          <p:cNvPr id="121" name="Google Shape;121;p14"/>
          <p:cNvSpPr txBox="1">
            <a:spLocks noGrp="1"/>
          </p:cNvSpPr>
          <p:nvPr>
            <p:ph type="body" idx="1"/>
          </p:nvPr>
        </p:nvSpPr>
        <p:spPr>
          <a:xfrm>
            <a:off x="1924050" y="933452"/>
            <a:ext cx="7886700" cy="3417323"/>
          </a:xfrm>
          <a:prstGeom prst="rect">
            <a:avLst/>
          </a:prstGeom>
          <a:noFill/>
          <a:ln>
            <a:noFill/>
          </a:ln>
        </p:spPr>
        <p:txBody>
          <a:bodyPr spcFirstLastPara="1" wrap="square" lIns="0" tIns="45700" rIns="0" bIns="45700" anchor="t" anchorCtr="0">
            <a:normAutofit/>
          </a:bodyPr>
          <a:lstStyle/>
          <a:p>
            <a:pPr marL="91440" lvl="0" indent="0" algn="l" rtl="0">
              <a:lnSpc>
                <a:spcPct val="150000"/>
              </a:lnSpc>
              <a:spcBef>
                <a:spcPts val="0"/>
              </a:spcBef>
              <a:spcAft>
                <a:spcPts val="0"/>
              </a:spcAft>
              <a:buSzPts val="2000"/>
              <a:buFont typeface="Noto Sans Symbols"/>
              <a:buNone/>
            </a:pPr>
            <a:endParaRPr>
              <a:latin typeface="Times New Roman"/>
              <a:ea typeface="Times New Roman"/>
              <a:cs typeface="Times New Roman"/>
              <a:sym typeface="Times New Roman"/>
            </a:endParaRPr>
          </a:p>
          <a:p>
            <a:pPr marL="91440" lvl="0" indent="0" algn="l" rtl="0">
              <a:lnSpc>
                <a:spcPct val="150000"/>
              </a:lnSpc>
              <a:spcBef>
                <a:spcPts val="1400"/>
              </a:spcBef>
              <a:spcAft>
                <a:spcPts val="0"/>
              </a:spcAft>
              <a:buSzPts val="2000"/>
              <a:buFont typeface="Noto Sans Symbols"/>
              <a:buNone/>
            </a:pPr>
            <a:endParaRPr>
              <a:latin typeface="Times New Roman"/>
              <a:ea typeface="Times New Roman"/>
              <a:cs typeface="Times New Roman"/>
              <a:sym typeface="Times New Roman"/>
            </a:endParaRPr>
          </a:p>
          <a:p>
            <a:pPr marL="91440" lvl="0" indent="0" algn="l" rtl="0">
              <a:lnSpc>
                <a:spcPct val="90000"/>
              </a:lnSpc>
              <a:spcBef>
                <a:spcPts val="1400"/>
              </a:spcBef>
              <a:spcAft>
                <a:spcPts val="0"/>
              </a:spcAft>
              <a:buSzPts val="2000"/>
              <a:buNone/>
            </a:pPr>
            <a:endParaRPr/>
          </a:p>
        </p:txBody>
      </p:sp>
      <p:sp>
        <p:nvSpPr>
          <p:cNvPr id="122" name="Google Shape;122;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123" name="Google Shape;123;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4" name="Google Shape;124;p14"/>
          <p:cNvSpPr txBox="1">
            <a:spLocks noGrp="1"/>
          </p:cNvSpPr>
          <p:nvPr>
            <p:ph type="ftr" idx="11"/>
          </p:nvPr>
        </p:nvSpPr>
        <p:spPr>
          <a:xfrm>
            <a:off x="3707643" y="6420758"/>
            <a:ext cx="4954137" cy="5097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TITLE</a:t>
            </a:r>
            <a:endParaRPr/>
          </a:p>
        </p:txBody>
      </p:sp>
      <p:sp>
        <p:nvSpPr>
          <p:cNvPr id="125" name="Google Shape;125;p14"/>
          <p:cNvSpPr txBox="1"/>
          <p:nvPr/>
        </p:nvSpPr>
        <p:spPr>
          <a:xfrm>
            <a:off x="1242874" y="2319266"/>
            <a:ext cx="7066625" cy="563231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Objective</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Introduction</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Literature survey</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Methodology/Block Diagram</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Tools to be used</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Work Plan</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Result</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Works to be Completed</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Inference / Conclusion</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References</a:t>
            </a:r>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4800"/>
              <a:buFont typeface="Times New Roman"/>
              <a:buNone/>
            </a:pPr>
            <a:r>
              <a:rPr lang="en-US" b="1">
                <a:solidFill>
                  <a:schemeClr val="dk1"/>
                </a:solidFill>
                <a:latin typeface="Times New Roman"/>
                <a:ea typeface="Times New Roman"/>
                <a:cs typeface="Times New Roman"/>
                <a:sym typeface="Times New Roman"/>
              </a:rPr>
              <a:t>Objective</a:t>
            </a:r>
            <a:endParaRPr b="1">
              <a:solidFill>
                <a:schemeClr val="dk1"/>
              </a:solidFill>
            </a:endParaRPr>
          </a:p>
        </p:txBody>
      </p:sp>
      <p:sp>
        <p:nvSpPr>
          <p:cNvPr id="133" name="Google Shape;133;p1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en-US">
                <a:latin typeface="Times New Roman"/>
                <a:ea typeface="Times New Roman"/>
                <a:cs typeface="Times New Roman"/>
                <a:sym typeface="Times New Roman"/>
              </a:rPr>
              <a:t> </a:t>
            </a:r>
            <a:endParaRPr/>
          </a:p>
          <a:p>
            <a:pPr marL="91440" lvl="0" indent="0" algn="l" rtl="0">
              <a:lnSpc>
                <a:spcPct val="90000"/>
              </a:lnSpc>
              <a:spcBef>
                <a:spcPts val="1400"/>
              </a:spcBef>
              <a:spcAft>
                <a:spcPts val="0"/>
              </a:spcAft>
              <a:buSzPts val="2000"/>
              <a:buNone/>
            </a:pPr>
            <a:endParaRPr>
              <a:latin typeface="Times New Roman"/>
              <a:ea typeface="Times New Roman"/>
              <a:cs typeface="Times New Roman"/>
              <a:sym typeface="Times New Roman"/>
            </a:endParaRPr>
          </a:p>
        </p:txBody>
      </p:sp>
      <p:sp>
        <p:nvSpPr>
          <p:cNvPr id="134" name="Google Shape;134;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135" name="Google Shape;135;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a:t>
            </a:r>
            <a:endParaRPr/>
          </a:p>
        </p:txBody>
      </p:sp>
      <p:sp>
        <p:nvSpPr>
          <p:cNvPr id="136" name="Google Shape;136;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7" name="Google Shape;137;p15"/>
          <p:cNvSpPr txBox="1"/>
          <p:nvPr/>
        </p:nvSpPr>
        <p:spPr>
          <a:xfrm>
            <a:off x="1509205" y="2681056"/>
            <a:ext cx="9783191"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objective of privacy-preserving techniques in machine learning is to enable the development and deployment of machine learning models while safeguarding the privacy of sensitive data and ensuring compliance with privacy regulations.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is particularly important in scenarios where the data used for training and inference may contain personal or sensitive information about individuals.</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title"/>
          </p:nvPr>
        </p:nvSpPr>
        <p:spPr>
          <a:xfrm>
            <a:off x="2874168" y="903317"/>
            <a:ext cx="6443663" cy="64409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00000"/>
              <a:buFont typeface="Times New Roman"/>
              <a:buNone/>
            </a:pPr>
            <a:r>
              <a:rPr lang="en-US" b="1">
                <a:solidFill>
                  <a:schemeClr val="dk1"/>
                </a:solidFill>
                <a:latin typeface="Times New Roman"/>
                <a:ea typeface="Times New Roman"/>
                <a:cs typeface="Times New Roman"/>
                <a:sym typeface="Times New Roman"/>
              </a:rPr>
              <a:t>Introduction</a:t>
            </a:r>
            <a:br>
              <a:rPr lang="en-US" b="1">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sp>
        <p:nvSpPr>
          <p:cNvPr id="145" name="Google Shape;145;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146" name="Google Shape;14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7" name="Google Shape;147;p16"/>
          <p:cNvSpPr txBox="1">
            <a:spLocks noGrp="1"/>
          </p:cNvSpPr>
          <p:nvPr>
            <p:ph type="ftr" idx="11"/>
          </p:nvPr>
        </p:nvSpPr>
        <p:spPr>
          <a:xfrm>
            <a:off x="3707643" y="6420758"/>
            <a:ext cx="4954137" cy="5097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TITLE</a:t>
            </a:r>
            <a:endParaRPr/>
          </a:p>
        </p:txBody>
      </p:sp>
      <p:sp>
        <p:nvSpPr>
          <p:cNvPr id="148" name="Google Shape;148;p16"/>
          <p:cNvSpPr txBox="1"/>
          <p:nvPr/>
        </p:nvSpPr>
        <p:spPr>
          <a:xfrm>
            <a:off x="1251751" y="1896443"/>
            <a:ext cx="10138200" cy="39711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 the big data era, data privacy has become one of the most significant issues. Thus far, there exist plenty of security strategies and encryption algorithms which try to ensure that sensitive data would not be compromised. In addition, among them, most of the security strategies assume that only those who have secret keys can access the confidential data.</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However, with the wide use of machine learning, especially the centralized machine learning, in order to train a useful model, data should be collected and transferred to a central point. Therefore, for those private and sensitive data, it will inevitably face the risk of data leakage. Thus, how to do machine learning on private datasets without data leakage is a key issue for sharing intelligence.</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3F3F3F"/>
              </a:buClr>
              <a:buSzPts val="1800"/>
              <a:buChar char="⮚"/>
            </a:pPr>
            <a:r>
              <a:rPr lang="en-US" sz="1800">
                <a:solidFill>
                  <a:srgbClr val="3F3F3F"/>
                </a:solidFill>
              </a:rPr>
              <a:t>Differential privacy is designed to protect the privacy of data when performing statistical queries or data analysis. It's suitable for scenarios where you want to release aggregate statistics about a dataset while preserving individual privacy.</a:t>
            </a:r>
            <a:endParaRPr sz="1800">
              <a:solidFill>
                <a:srgbClr val="3F3F3F"/>
              </a:solidFill>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Noto Sans Symbols"/>
              <a:buChar char="⮚"/>
            </a:pPr>
            <a:r>
              <a:rPr lang="en-US"/>
              <a:t>Basically, the model is trained jointly by gradient learning under the protection of multi-party privacy. In detail, the model is optimized by gradient descent in each iteration, and one could learn from other users’ data by transmitting the gradient.</a:t>
            </a:r>
            <a:endParaRPr/>
          </a:p>
          <a:p>
            <a:pPr marL="91440" lvl="0" indent="-127000" algn="l" rtl="0">
              <a:lnSpc>
                <a:spcPct val="90000"/>
              </a:lnSpc>
              <a:spcBef>
                <a:spcPts val="1400"/>
              </a:spcBef>
              <a:spcAft>
                <a:spcPts val="0"/>
              </a:spcAft>
              <a:buSzPts val="2000"/>
              <a:buFont typeface="Noto Sans Symbols"/>
              <a:buChar char="⮚"/>
            </a:pPr>
            <a:r>
              <a:rPr lang="en-US"/>
              <a:t>However, according to member inference attack mentioned in, malicious users in the training might use the plaintext gradient to train a shadow model to compromise the data security of other users.</a:t>
            </a:r>
            <a:endParaRPr/>
          </a:p>
          <a:p>
            <a:pPr marL="91440" lvl="0" indent="-127000" algn="l" rtl="0">
              <a:lnSpc>
                <a:spcPct val="90000"/>
              </a:lnSpc>
              <a:spcBef>
                <a:spcPts val="1400"/>
              </a:spcBef>
              <a:spcAft>
                <a:spcPts val="0"/>
              </a:spcAft>
              <a:buSzPts val="2000"/>
              <a:buFont typeface="Noto Sans Symbols"/>
              <a:buChar char="⮚"/>
            </a:pPr>
            <a:r>
              <a:rPr lang="en-US"/>
              <a:t> Thus, we introduce homomorphic encryption against this attack, which allows one to perform calculations on encrypted data without decrypting it. In addition, the result of the homomorphic operation after decryption is equivalent to the operation on the plaintext data.</a:t>
            </a:r>
            <a:endParaRPr/>
          </a:p>
          <a:p>
            <a:pPr marL="91440" lvl="0" indent="-127000" algn="l" rtl="0">
              <a:lnSpc>
                <a:spcPct val="90000"/>
              </a:lnSpc>
              <a:spcBef>
                <a:spcPts val="1400"/>
              </a:spcBef>
              <a:spcAft>
                <a:spcPts val="0"/>
              </a:spcAft>
              <a:buSzPts val="2000"/>
              <a:buFont typeface="Noto Sans Symbols"/>
              <a:buChar char="⮚"/>
            </a:pPr>
            <a:r>
              <a:rPr lang="en-US"/>
              <a:t>Since the operation is not able to identify the data being operated in the whole process of homomorphic operation, the security of privacy data can be guaranteed.</a:t>
            </a:r>
            <a:endParaRPr/>
          </a:p>
        </p:txBody>
      </p:sp>
      <p:sp>
        <p:nvSpPr>
          <p:cNvPr id="154" name="Google Shape;15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11/5/2023</a:t>
            </a:r>
            <a:endParaRPr/>
          </a:p>
        </p:txBody>
      </p:sp>
      <p:sp>
        <p:nvSpPr>
          <p:cNvPr id="155" name="Google Shape;15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 OF THE PROJECT</a:t>
            </a:r>
            <a:endParaRPr/>
          </a:p>
        </p:txBody>
      </p:sp>
      <p:sp>
        <p:nvSpPr>
          <p:cNvPr id="156" name="Google Shape;15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57" name="Google Shape;157;p17"/>
          <p:cNvSpPr txBox="1"/>
          <p:nvPr/>
        </p:nvSpPr>
        <p:spPr>
          <a:xfrm>
            <a:off x="4174724" y="786266"/>
            <a:ext cx="60945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Introduction</a:t>
            </a:r>
            <a:endParaRPr sz="3200" b="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2866073" y="396241"/>
            <a:ext cx="6443663" cy="64409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00000"/>
              <a:buFont typeface="Times New Roman"/>
              <a:buNone/>
            </a:pPr>
            <a:r>
              <a:rPr lang="en-US" b="1">
                <a:solidFill>
                  <a:schemeClr val="dk1"/>
                </a:solidFill>
                <a:latin typeface="Times New Roman"/>
                <a:ea typeface="Times New Roman"/>
                <a:cs typeface="Times New Roman"/>
                <a:sym typeface="Times New Roman"/>
              </a:rPr>
              <a:t>Literature survey</a:t>
            </a:r>
            <a:endParaRPr/>
          </a:p>
        </p:txBody>
      </p:sp>
      <p:sp>
        <p:nvSpPr>
          <p:cNvPr id="165" name="Google Shape;165;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166" name="Google Shape;16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67" name="Google Shape;167;p18"/>
          <p:cNvSpPr txBox="1">
            <a:spLocks noGrp="1"/>
          </p:cNvSpPr>
          <p:nvPr>
            <p:ph type="ftr" idx="11"/>
          </p:nvPr>
        </p:nvSpPr>
        <p:spPr>
          <a:xfrm>
            <a:off x="3707643" y="6420758"/>
            <a:ext cx="4954137" cy="5097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TITLE</a:t>
            </a:r>
            <a:endParaRPr/>
          </a:p>
        </p:txBody>
      </p:sp>
      <p:graphicFrame>
        <p:nvGraphicFramePr>
          <p:cNvPr id="168" name="Google Shape;168;p18"/>
          <p:cNvGraphicFramePr/>
          <p:nvPr/>
        </p:nvGraphicFramePr>
        <p:xfrm>
          <a:off x="975938" y="1570075"/>
          <a:ext cx="3000000" cy="3000000"/>
        </p:xfrm>
        <a:graphic>
          <a:graphicData uri="http://schemas.openxmlformats.org/drawingml/2006/table">
            <a:tbl>
              <a:tblPr firstRow="1" bandRow="1">
                <a:noFill/>
                <a:tableStyleId>{FC310018-EB29-4DE6-8DA4-900D029AA8A7}</a:tableStyleId>
              </a:tblPr>
              <a:tblGrid>
                <a:gridCol w="732150">
                  <a:extLst>
                    <a:ext uri="{9D8B030D-6E8A-4147-A177-3AD203B41FA5}">
                      <a16:colId xmlns:a16="http://schemas.microsoft.com/office/drawing/2014/main" val="20000"/>
                    </a:ext>
                  </a:extLst>
                </a:gridCol>
                <a:gridCol w="1864300">
                  <a:extLst>
                    <a:ext uri="{9D8B030D-6E8A-4147-A177-3AD203B41FA5}">
                      <a16:colId xmlns:a16="http://schemas.microsoft.com/office/drawing/2014/main" val="20001"/>
                    </a:ext>
                  </a:extLst>
                </a:gridCol>
                <a:gridCol w="3369350">
                  <a:extLst>
                    <a:ext uri="{9D8B030D-6E8A-4147-A177-3AD203B41FA5}">
                      <a16:colId xmlns:a16="http://schemas.microsoft.com/office/drawing/2014/main" val="20002"/>
                    </a:ext>
                  </a:extLst>
                </a:gridCol>
                <a:gridCol w="1341225">
                  <a:extLst>
                    <a:ext uri="{9D8B030D-6E8A-4147-A177-3AD203B41FA5}">
                      <a16:colId xmlns:a16="http://schemas.microsoft.com/office/drawing/2014/main" val="20003"/>
                    </a:ext>
                  </a:extLst>
                </a:gridCol>
                <a:gridCol w="370547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u="none" strike="noStrike" cap="none"/>
                        <a:t>Sl.No</a:t>
                      </a:r>
                      <a:endParaRPr sz="1800"/>
                    </a:p>
                  </a:txBody>
                  <a:tcPr marL="91450" marR="91450" marT="45725" marB="45725"/>
                </a:tc>
                <a:tc>
                  <a:txBody>
                    <a:bodyPr/>
                    <a:lstStyle/>
                    <a:p>
                      <a:pPr marL="0" marR="0" lvl="0" indent="0" algn="l" rtl="0">
                        <a:spcBef>
                          <a:spcPts val="0"/>
                        </a:spcBef>
                        <a:spcAft>
                          <a:spcPts val="0"/>
                        </a:spcAft>
                        <a:buNone/>
                      </a:pPr>
                      <a:r>
                        <a:rPr lang="en-US" sz="1800"/>
                        <a:t> Authors</a:t>
                      </a:r>
                      <a:endParaRPr/>
                    </a:p>
                  </a:txBody>
                  <a:tcPr marL="91450" marR="91450" marT="45725" marB="45725"/>
                </a:tc>
                <a:tc>
                  <a:txBody>
                    <a:bodyPr/>
                    <a:lstStyle/>
                    <a:p>
                      <a:pPr marL="0" marR="0" lvl="0" indent="0" algn="l" rtl="0">
                        <a:spcBef>
                          <a:spcPts val="0"/>
                        </a:spcBef>
                        <a:spcAft>
                          <a:spcPts val="0"/>
                        </a:spcAft>
                        <a:buNone/>
                      </a:pPr>
                      <a:r>
                        <a:rPr lang="en-US" sz="1800"/>
                        <a:t>Title of the paper</a:t>
                      </a:r>
                      <a:endParaRPr/>
                    </a:p>
                  </a:txBody>
                  <a:tcPr marL="91450" marR="91450" marT="45725" marB="45725"/>
                </a:tc>
                <a:tc>
                  <a:txBody>
                    <a:bodyPr/>
                    <a:lstStyle/>
                    <a:p>
                      <a:pPr marL="0" marR="0" lvl="0" indent="0" algn="l" rtl="0">
                        <a:spcBef>
                          <a:spcPts val="0"/>
                        </a:spcBef>
                        <a:spcAft>
                          <a:spcPts val="0"/>
                        </a:spcAft>
                        <a:buNone/>
                      </a:pPr>
                      <a:r>
                        <a:rPr lang="en-US" sz="1800"/>
                        <a:t>Journal</a:t>
                      </a:r>
                      <a:endParaRPr/>
                    </a:p>
                  </a:txBody>
                  <a:tcPr marL="91450" marR="91450" marT="45725" marB="45725"/>
                </a:tc>
                <a:tc>
                  <a:txBody>
                    <a:bodyPr/>
                    <a:lstStyle/>
                    <a:p>
                      <a:pPr marL="0" marR="0" lvl="0" indent="0" algn="l" rtl="0">
                        <a:spcBef>
                          <a:spcPts val="0"/>
                        </a:spcBef>
                        <a:spcAft>
                          <a:spcPts val="0"/>
                        </a:spcAft>
                        <a:buNone/>
                      </a:pPr>
                      <a:r>
                        <a:rPr lang="en-US" sz="1800"/>
                        <a:t>Year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Haokun Fang  and Quan Qian</a:t>
                      </a:r>
                      <a:endParaRPr/>
                    </a:p>
                  </a:txBody>
                  <a:tcPr marL="91450" marR="91450" marT="45725" marB="45725"/>
                </a:tc>
                <a:tc>
                  <a:txBody>
                    <a:bodyPr/>
                    <a:lstStyle/>
                    <a:p>
                      <a:pPr marL="0" marR="0" lvl="0" indent="0" algn="l" rtl="0">
                        <a:spcBef>
                          <a:spcPts val="0"/>
                        </a:spcBef>
                        <a:spcAft>
                          <a:spcPts val="0"/>
                        </a:spcAft>
                        <a:buNone/>
                      </a:pPr>
                      <a:r>
                        <a:rPr lang="en-US" sz="1800"/>
                        <a:t>Privacy Preserving Machine Learning with Homomorphic Encryption and Federated Learning</a:t>
                      </a:r>
                      <a:endParaRPr/>
                    </a:p>
                  </a:txBody>
                  <a:tcPr marL="91450" marR="91450" marT="45725" marB="45725"/>
                </a:tc>
                <a:tc>
                  <a:txBody>
                    <a:bodyPr/>
                    <a:lstStyle/>
                    <a:p>
                      <a:pPr marL="0" marR="0" lvl="0" indent="0" algn="l" rtl="0">
                        <a:spcBef>
                          <a:spcPts val="0"/>
                        </a:spcBef>
                        <a:spcAft>
                          <a:spcPts val="0"/>
                        </a:spcAft>
                        <a:buNone/>
                      </a:pPr>
                      <a:r>
                        <a:rPr lang="en-US" sz="1800"/>
                        <a:t>MDPI</a:t>
                      </a:r>
                      <a:endParaRPr/>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3"/>
                        </a:rPr>
                        <a:t>Georgios A. Kaissis</a:t>
                      </a:r>
                      <a:r>
                        <a:rPr lang="en-US" sz="1800"/>
                        <a:t>, </a:t>
                      </a:r>
                      <a:r>
                        <a:rPr lang="en-US" sz="1800" u="sng">
                          <a:solidFill>
                            <a:schemeClr val="hlink"/>
                          </a:solidFill>
                          <a:latin typeface="Calibri"/>
                          <a:ea typeface="Calibri"/>
                          <a:cs typeface="Calibri"/>
                          <a:sym typeface="Calibri"/>
                          <a:hlinkClick r:id="rId4"/>
                        </a:rPr>
                        <a:t>Marcus R. Makowski</a:t>
                      </a:r>
                      <a:r>
                        <a:rPr lang="en-US" sz="1800"/>
                        <a:t>, </a:t>
                      </a:r>
                      <a:r>
                        <a:rPr lang="en-US" sz="1800" u="sng">
                          <a:solidFill>
                            <a:schemeClr val="hlink"/>
                          </a:solidFill>
                          <a:latin typeface="Calibri"/>
                          <a:ea typeface="Calibri"/>
                          <a:cs typeface="Calibri"/>
                          <a:sym typeface="Calibri"/>
                          <a:hlinkClick r:id="rId5"/>
                        </a:rPr>
                        <a:t>Daniel Rückert</a:t>
                      </a:r>
                      <a:r>
                        <a:rPr lang="en-US" sz="1800"/>
                        <a:t> &amp; </a:t>
                      </a:r>
                      <a:r>
                        <a:rPr lang="en-US" sz="1800" u="sng">
                          <a:solidFill>
                            <a:schemeClr val="hlink"/>
                          </a:solidFill>
                          <a:latin typeface="Calibri"/>
                          <a:ea typeface="Calibri"/>
                          <a:cs typeface="Calibri"/>
                          <a:sym typeface="Calibri"/>
                          <a:hlinkClick r:id="rId6"/>
                        </a:rPr>
                        <a:t>Rickmer F. Braren</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a:solidFill>
                            <a:schemeClr val="dk1"/>
                          </a:solidFill>
                          <a:latin typeface="Calibri"/>
                          <a:ea typeface="Calibri"/>
                          <a:cs typeface="Calibri"/>
                          <a:sym typeface="Calibri"/>
                        </a:rPr>
                        <a:t>Secure, privacy-preserving and federated machine learning in medical imaging</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IEEE</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Reza Shokri,</a:t>
                      </a:r>
                      <a:endParaRPr/>
                    </a:p>
                    <a:p>
                      <a:pPr marL="0" marR="0" lvl="0" indent="0" algn="l" rtl="0">
                        <a:spcBef>
                          <a:spcPts val="0"/>
                        </a:spcBef>
                        <a:spcAft>
                          <a:spcPts val="0"/>
                        </a:spcAft>
                        <a:buNone/>
                      </a:pPr>
                      <a:r>
                        <a:rPr lang="en-US" sz="1800" b="0" i="0" u="none">
                          <a:solidFill>
                            <a:schemeClr val="dk1"/>
                          </a:solidFill>
                          <a:latin typeface="Calibri"/>
                          <a:ea typeface="Calibri"/>
                          <a:cs typeface="Calibri"/>
                          <a:sym typeface="Calibri"/>
                        </a:rPr>
                        <a:t>Vitaly Shmatikov</a:t>
                      </a:r>
                      <a:endParaRPr sz="1800" b="0" i="0" u="none">
                        <a:solidFill>
                          <a:schemeClr val="dk1"/>
                        </a:solidFill>
                        <a:latin typeface="Calibri"/>
                        <a:ea typeface="Calibri"/>
                        <a:cs typeface="Calibri"/>
                        <a:sym typeface="Calibri"/>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a:solidFill>
                            <a:schemeClr val="dk1"/>
                          </a:solidFill>
                          <a:latin typeface="Calibri"/>
                          <a:ea typeface="Calibri"/>
                          <a:cs typeface="Calibri"/>
                          <a:sym typeface="Calibri"/>
                        </a:rPr>
                        <a:t>Privacy-Preserving Deep Learning</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ACM Digital Library</a:t>
                      </a:r>
                      <a:endParaRPr/>
                    </a:p>
                  </a:txBody>
                  <a:tcPr marL="91450" marR="91450" marT="45725" marB="45725"/>
                </a:tc>
                <a:tc>
                  <a:txBody>
                    <a:bodyPr/>
                    <a:lstStyle/>
                    <a:p>
                      <a:pPr marL="0" marR="0" lvl="0" indent="0" algn="l" rtl="0">
                        <a:spcBef>
                          <a:spcPts val="0"/>
                        </a:spcBef>
                        <a:spcAft>
                          <a:spcPts val="0"/>
                        </a:spcAft>
                        <a:buNone/>
                      </a:pPr>
                      <a:r>
                        <a:rPr lang="en-US" sz="1800"/>
                        <a:t>2015</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2591753" y="838201"/>
            <a:ext cx="7438938" cy="104033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00000"/>
              <a:buFont typeface="Times New Roman"/>
              <a:buNone/>
            </a:pPr>
            <a:r>
              <a:rPr lang="en-US" b="1">
                <a:solidFill>
                  <a:schemeClr val="dk1"/>
                </a:solidFill>
                <a:latin typeface="Times New Roman"/>
                <a:ea typeface="Times New Roman"/>
                <a:cs typeface="Times New Roman"/>
                <a:sym typeface="Times New Roman"/>
              </a:rPr>
              <a:t>Methodology/Block diagram</a:t>
            </a:r>
            <a:br>
              <a:rPr lang="en-US" b="1">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sp>
        <p:nvSpPr>
          <p:cNvPr id="176" name="Google Shape;176;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November 2023</a:t>
            </a:r>
            <a:endParaRPr/>
          </a:p>
        </p:txBody>
      </p:sp>
      <p:sp>
        <p:nvSpPr>
          <p:cNvPr id="177" name="Google Shape;177;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78" name="Google Shape;178;p19"/>
          <p:cNvSpPr txBox="1">
            <a:spLocks noGrp="1"/>
          </p:cNvSpPr>
          <p:nvPr>
            <p:ph type="ftr" idx="11"/>
          </p:nvPr>
        </p:nvSpPr>
        <p:spPr>
          <a:xfrm>
            <a:off x="3722392" y="6348274"/>
            <a:ext cx="4954137" cy="5097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TITLE</a:t>
            </a:r>
            <a:endParaRPr/>
          </a:p>
        </p:txBody>
      </p:sp>
      <p:pic>
        <p:nvPicPr>
          <p:cNvPr id="179" name="Google Shape;179;p19"/>
          <p:cNvPicPr preferRelativeResize="0"/>
          <p:nvPr/>
        </p:nvPicPr>
        <p:blipFill>
          <a:blip r:embed="rId3">
            <a:alphaModFix/>
          </a:blip>
          <a:stretch>
            <a:fillRect/>
          </a:stretch>
        </p:blipFill>
        <p:spPr>
          <a:xfrm>
            <a:off x="2591750" y="1878536"/>
            <a:ext cx="8189621" cy="41649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  Data Used for preserving privacy</a:t>
            </a:r>
            <a:endParaRPr/>
          </a:p>
        </p:txBody>
      </p:sp>
      <p:sp>
        <p:nvSpPr>
          <p:cNvPr id="185" name="Google Shape;185;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01600" algn="l" rtl="0">
              <a:lnSpc>
                <a:spcPct val="90000"/>
              </a:lnSpc>
              <a:spcBef>
                <a:spcPts val="0"/>
              </a:spcBef>
              <a:spcAft>
                <a:spcPts val="0"/>
              </a:spcAft>
              <a:buSzPts val="1600"/>
              <a:buChar char=" "/>
            </a:pPr>
            <a:r>
              <a:rPr lang="en-US" sz="1600" b="1"/>
              <a:t>Synthesized Data for Privacy Preservation:</a:t>
            </a:r>
            <a:endParaRPr/>
          </a:p>
          <a:p>
            <a:pPr marL="0" lvl="0" indent="0" algn="just" rtl="0">
              <a:lnSpc>
                <a:spcPct val="90000"/>
              </a:lnSpc>
              <a:spcBef>
                <a:spcPts val="1400"/>
              </a:spcBef>
              <a:spcAft>
                <a:spcPts val="0"/>
              </a:spcAft>
              <a:buSzPts val="1600"/>
              <a:buNone/>
            </a:pPr>
            <a:r>
              <a:rPr lang="en-US" sz="1600"/>
              <a:t>   Synthesized data is a privacy preservation technique that involves generating artificial data that closely resembles the original data while protecting the privacy of individuals. It is particularly useful for datasets containing sensitive or personal information, such as demographic data. Here's how synthesized data can be applied to demographic and public datasets.</a:t>
            </a:r>
            <a:endParaRPr/>
          </a:p>
          <a:p>
            <a:pPr marL="0" lvl="0" indent="0" algn="l" rtl="0">
              <a:lnSpc>
                <a:spcPct val="90000"/>
              </a:lnSpc>
              <a:spcBef>
                <a:spcPts val="1400"/>
              </a:spcBef>
              <a:spcAft>
                <a:spcPts val="0"/>
              </a:spcAft>
              <a:buSzPts val="1600"/>
              <a:buNone/>
            </a:pPr>
            <a:r>
              <a:rPr lang="en-US" sz="1600"/>
              <a:t> </a:t>
            </a:r>
            <a:r>
              <a:rPr lang="en-US" sz="1600" b="1"/>
              <a:t> Demographic Data:</a:t>
            </a:r>
            <a:endParaRPr/>
          </a:p>
          <a:p>
            <a:pPr marL="91440" lvl="0" indent="-101600" algn="l" rtl="0">
              <a:lnSpc>
                <a:spcPct val="90000"/>
              </a:lnSpc>
              <a:spcBef>
                <a:spcPts val="1400"/>
              </a:spcBef>
              <a:spcAft>
                <a:spcPts val="0"/>
              </a:spcAft>
              <a:buSzPts val="1600"/>
              <a:buFont typeface="Noto Sans Symbols"/>
              <a:buChar char="▪"/>
            </a:pPr>
            <a:r>
              <a:rPr lang="en-US" sz="1600"/>
              <a:t>  Generating Synthetic Demographic Data: In the case of demographic data, synthesized data can be created by using statistical models and techniques to mimic the statistical characteristics of the original dataset, such as age distributions, gender ratios, income ranges, and more.</a:t>
            </a:r>
            <a:endParaRPr/>
          </a:p>
          <a:p>
            <a:pPr marL="91440" lvl="0" indent="-101600" algn="l" rtl="0">
              <a:lnSpc>
                <a:spcPct val="90000"/>
              </a:lnSpc>
              <a:spcBef>
                <a:spcPts val="1400"/>
              </a:spcBef>
              <a:spcAft>
                <a:spcPts val="0"/>
              </a:spcAft>
              <a:buSzPts val="1600"/>
              <a:buFont typeface="Noto Sans Symbols"/>
              <a:buChar char="▪"/>
            </a:pPr>
            <a:r>
              <a:rPr lang="en-US" sz="1600"/>
              <a:t>  Preserving Privacy: Synthetic data is designed in such a way that it doesn't correspond to real individuals in the dataset. It's important to ensure that any generated data cannot be linked back to specific individuals, thus preserving their privacy.</a:t>
            </a:r>
            <a:endParaRPr/>
          </a:p>
          <a:p>
            <a:pPr marL="91440" lvl="0" indent="-101600" algn="l" rtl="0">
              <a:lnSpc>
                <a:spcPct val="90000"/>
              </a:lnSpc>
              <a:spcBef>
                <a:spcPts val="1400"/>
              </a:spcBef>
              <a:spcAft>
                <a:spcPts val="0"/>
              </a:spcAft>
              <a:buSzPts val="1600"/>
              <a:buFont typeface="Noto Sans Symbols"/>
              <a:buChar char="▪"/>
            </a:pPr>
            <a:r>
              <a:rPr lang="en-US" sz="1600"/>
              <a:t>  Applications: Synthetic demographic data can be used for research, analysis, or sharing with third parties without revealing sensitive information about individuals. It enables the release of data for public use while minimizing the risk of re-identification</a:t>
            </a:r>
            <a:endParaRPr sz="1600"/>
          </a:p>
        </p:txBody>
      </p:sp>
      <p:sp>
        <p:nvSpPr>
          <p:cNvPr id="186" name="Google Shape;18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11/5/2023</a:t>
            </a:r>
            <a:endParaRPr/>
          </a:p>
        </p:txBody>
      </p:sp>
      <p:sp>
        <p:nvSpPr>
          <p:cNvPr id="187" name="Google Shape;18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 OF THE PROJECT</a:t>
            </a:r>
            <a:endParaRPr/>
          </a:p>
        </p:txBody>
      </p:sp>
      <p:sp>
        <p:nvSpPr>
          <p:cNvPr id="188" name="Google Shape;18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body" idx="1"/>
          </p:nvPr>
        </p:nvSpPr>
        <p:spPr>
          <a:xfrm>
            <a:off x="595505" y="1861084"/>
            <a:ext cx="10058400" cy="4023300"/>
          </a:xfrm>
          <a:prstGeom prst="rect">
            <a:avLst/>
          </a:prstGeom>
          <a:noFill/>
          <a:ln>
            <a:noFill/>
          </a:ln>
        </p:spPr>
        <p:txBody>
          <a:bodyPr spcFirstLastPara="1" wrap="square" lIns="0" tIns="45700" rIns="0" bIns="45700" anchor="t" anchorCtr="0">
            <a:normAutofit fontScale="92500" lnSpcReduction="20000"/>
          </a:bodyPr>
          <a:lstStyle/>
          <a:p>
            <a:pPr marL="91440" lvl="0" indent="-117475" algn="l" rtl="0">
              <a:lnSpc>
                <a:spcPct val="90000"/>
              </a:lnSpc>
              <a:spcBef>
                <a:spcPts val="0"/>
              </a:spcBef>
              <a:spcAft>
                <a:spcPts val="0"/>
              </a:spcAft>
              <a:buSzPct val="100000"/>
              <a:buChar char=" "/>
            </a:pPr>
            <a:r>
              <a:rPr lang="en-US" b="1"/>
              <a:t>Public Data:</a:t>
            </a:r>
            <a:endParaRPr/>
          </a:p>
          <a:p>
            <a:pPr marL="91440" lvl="0" indent="0" algn="l" rtl="0">
              <a:lnSpc>
                <a:spcPct val="90000"/>
              </a:lnSpc>
              <a:spcBef>
                <a:spcPts val="1400"/>
              </a:spcBef>
              <a:spcAft>
                <a:spcPts val="0"/>
              </a:spcAft>
              <a:buSzPct val="100000"/>
              <a:buNone/>
            </a:pPr>
            <a:endParaRPr/>
          </a:p>
          <a:p>
            <a:pPr marL="91440" lvl="0" indent="-117475" algn="l" rtl="0">
              <a:lnSpc>
                <a:spcPct val="90000"/>
              </a:lnSpc>
              <a:spcBef>
                <a:spcPts val="1400"/>
              </a:spcBef>
              <a:spcAft>
                <a:spcPts val="0"/>
              </a:spcAft>
              <a:buSzPct val="100000"/>
              <a:buFont typeface="Noto Sans Symbols"/>
              <a:buChar char="⮚"/>
            </a:pPr>
            <a:r>
              <a:rPr lang="en-US"/>
              <a:t>Creating Synthetic Public Data: Public data, like government statistics or open datasets, can also benefit from synthesized data. In this context, synthetic data is generated to provide an alternative version of the public data while still capturing its essential statistical properties.</a:t>
            </a:r>
            <a:endParaRPr/>
          </a:p>
          <a:p>
            <a:pPr marL="91440" lvl="0" indent="0" algn="l" rtl="0">
              <a:lnSpc>
                <a:spcPct val="90000"/>
              </a:lnSpc>
              <a:spcBef>
                <a:spcPts val="1400"/>
              </a:spcBef>
              <a:spcAft>
                <a:spcPts val="0"/>
              </a:spcAft>
              <a:buSzPct val="100000"/>
              <a:buFont typeface="Noto Sans Symbols"/>
              <a:buNone/>
            </a:pPr>
            <a:endParaRPr/>
          </a:p>
          <a:p>
            <a:pPr marL="91440" lvl="0" indent="-117475" algn="l" rtl="0">
              <a:lnSpc>
                <a:spcPct val="90000"/>
              </a:lnSpc>
              <a:spcBef>
                <a:spcPts val="1400"/>
              </a:spcBef>
              <a:spcAft>
                <a:spcPts val="0"/>
              </a:spcAft>
              <a:buSzPct val="100000"/>
              <a:buFont typeface="Noto Sans Symbols"/>
              <a:buChar char="⮚"/>
            </a:pPr>
            <a:r>
              <a:rPr lang="en-US"/>
              <a:t>Enhancing Data Utility: Synthetic public data can be used to overcome limitations in the quality or granularity of real public data. It can fill in gaps, extend historical records, or simulate data for regions or time periods where real data may be scarce.</a:t>
            </a:r>
            <a:endParaRPr/>
          </a:p>
          <a:p>
            <a:pPr marL="91440" lvl="0" indent="0" algn="l" rtl="0">
              <a:lnSpc>
                <a:spcPct val="90000"/>
              </a:lnSpc>
              <a:spcBef>
                <a:spcPts val="1400"/>
              </a:spcBef>
              <a:spcAft>
                <a:spcPts val="0"/>
              </a:spcAft>
              <a:buSzPct val="100000"/>
              <a:buFont typeface="Noto Sans Symbols"/>
              <a:buNone/>
            </a:pPr>
            <a:endParaRPr/>
          </a:p>
          <a:p>
            <a:pPr marL="91440" lvl="0" indent="-117475" algn="l" rtl="0">
              <a:lnSpc>
                <a:spcPct val="90000"/>
              </a:lnSpc>
              <a:spcBef>
                <a:spcPts val="1400"/>
              </a:spcBef>
              <a:spcAft>
                <a:spcPts val="0"/>
              </a:spcAft>
              <a:buSzPct val="100000"/>
              <a:buFont typeface="Noto Sans Symbols"/>
              <a:buChar char="⮚"/>
            </a:pPr>
            <a:r>
              <a:rPr lang="en-US"/>
              <a:t>Privacy Assurance: By releasing synthetic data derived from public sources, the risk of revealing individual information or violating privacy is reduced. The public can access valuable information without compromising privacy.</a:t>
            </a:r>
            <a:endParaRPr/>
          </a:p>
        </p:txBody>
      </p:sp>
      <p:sp>
        <p:nvSpPr>
          <p:cNvPr id="194" name="Google Shape;19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11/5/2023</a:t>
            </a:r>
            <a:endParaRPr/>
          </a:p>
        </p:txBody>
      </p:sp>
      <p:sp>
        <p:nvSpPr>
          <p:cNvPr id="195" name="Google Shape;19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TITLE OF THE PROJECT</a:t>
            </a:r>
            <a:endParaRPr/>
          </a:p>
        </p:txBody>
      </p:sp>
      <p:sp>
        <p:nvSpPr>
          <p:cNvPr id="196" name="Google Shape;19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Retrospec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1734</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Noto Sans Symbols</vt:lpstr>
      <vt:lpstr>Times New Roman</vt:lpstr>
      <vt:lpstr>Retrospect</vt:lpstr>
      <vt:lpstr>Privacy Preserving Using Differential Privacy</vt:lpstr>
      <vt:lpstr>Contents</vt:lpstr>
      <vt:lpstr>Objective</vt:lpstr>
      <vt:lpstr>Introduction </vt:lpstr>
      <vt:lpstr>PowerPoint Presentation</vt:lpstr>
      <vt:lpstr>Literature survey</vt:lpstr>
      <vt:lpstr>Methodology/Block diagram </vt:lpstr>
      <vt:lpstr>  Data Used for preserving privacy</vt:lpstr>
      <vt:lpstr>PowerPoint Presentation</vt:lpstr>
      <vt:lpstr>Multiple Weight Mechanism</vt:lpstr>
      <vt:lpstr>Re-identification Attack</vt:lpstr>
      <vt:lpstr>Tools to be used for implementing the project</vt:lpstr>
      <vt:lpstr>Work plan </vt:lpstr>
      <vt:lpstr>Results</vt:lpstr>
      <vt:lpstr>Results</vt:lpstr>
      <vt:lpstr>Results</vt:lpstr>
      <vt:lpstr>Inference or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Using Differential Privacy</dc:title>
  <cp:lastModifiedBy>Preethie K</cp:lastModifiedBy>
  <cp:revision>2</cp:revision>
  <dcterms:modified xsi:type="dcterms:W3CDTF">2023-11-26T18:40:37Z</dcterms:modified>
</cp:coreProperties>
</file>