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9" r:id="rId14"/>
    <p:sldId id="294" r:id="rId15"/>
    <p:sldId id="297" r:id="rId16"/>
    <p:sldId id="298" r:id="rId17"/>
    <p:sldId id="299" r:id="rId18"/>
    <p:sldId id="305" r:id="rId19"/>
    <p:sldId id="311" r:id="rId20"/>
    <p:sldId id="312" r:id="rId21"/>
    <p:sldId id="319" r:id="rId22"/>
    <p:sldId id="328" r:id="rId23"/>
    <p:sldId id="330" r:id="rId24"/>
    <p:sldId id="349" r:id="rId25"/>
    <p:sldId id="350" r:id="rId2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0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74" y="506844"/>
            <a:ext cx="9874250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9269" y="1935098"/>
            <a:ext cx="4141470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01106"/>
            <a:ext cx="10080358" cy="49553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74" y="508114"/>
            <a:ext cx="9874250" cy="143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2469" y="2010448"/>
            <a:ext cx="8592185" cy="451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89629" y="7010694"/>
            <a:ext cx="2815590" cy="24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4830" y="7023394"/>
            <a:ext cx="309245" cy="24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529" y="3029064"/>
            <a:ext cx="4902835" cy="146322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7350" marR="5080" indent="-374650">
              <a:lnSpc>
                <a:spcPts val="5360"/>
              </a:lnSpc>
              <a:spcBef>
                <a:spcPts val="610"/>
              </a:spcBef>
              <a:tabLst>
                <a:tab pos="926465" algn="l"/>
              </a:tabLst>
            </a:pPr>
            <a:r>
              <a:rPr lang="en-US" spc="-5" dirty="0" smtClean="0">
                <a:solidFill>
                  <a:srgbClr val="000000"/>
                </a:solidFill>
              </a:rPr>
              <a:t>  </a:t>
            </a:r>
            <a:r>
              <a:rPr spc="-5" smtClean="0">
                <a:solidFill>
                  <a:srgbClr val="000000"/>
                </a:solidFill>
              </a:rPr>
              <a:t>P</a:t>
            </a:r>
            <a:r>
              <a:rPr smtClean="0">
                <a:solidFill>
                  <a:srgbClr val="000000"/>
                </a:solidFill>
              </a:rPr>
              <a:t>r</a:t>
            </a:r>
            <a:r>
              <a:rPr spc="-5" smtClean="0">
                <a:solidFill>
                  <a:srgbClr val="000000"/>
                </a:solidFill>
              </a:rPr>
              <a:t>og</a:t>
            </a:r>
            <a:r>
              <a:rPr smtClean="0">
                <a:solidFill>
                  <a:srgbClr val="000000"/>
                </a:solidFill>
              </a:rPr>
              <a:t>r</a:t>
            </a:r>
            <a:r>
              <a:rPr spc="-10" smtClean="0">
                <a:solidFill>
                  <a:srgbClr val="000000"/>
                </a:solidFill>
              </a:rPr>
              <a:t>a</a:t>
            </a:r>
            <a:r>
              <a:rPr spc="10" smtClean="0">
                <a:solidFill>
                  <a:srgbClr val="000000"/>
                </a:solidFill>
              </a:rPr>
              <a:t>m</a:t>
            </a:r>
            <a:r>
              <a:rPr smtClean="0">
                <a:solidFill>
                  <a:srgbClr val="000000"/>
                </a:solidFill>
              </a:rPr>
              <a:t>m</a:t>
            </a:r>
            <a:r>
              <a:rPr spc="-5" smtClean="0">
                <a:solidFill>
                  <a:srgbClr val="000000"/>
                </a:solidFill>
              </a:rPr>
              <a:t>in</a:t>
            </a:r>
            <a:r>
              <a:rPr smtClean="0">
                <a:solidFill>
                  <a:srgbClr val="000000"/>
                </a:solidFill>
              </a:rPr>
              <a:t>g  </a:t>
            </a:r>
            <a:r>
              <a:rPr spc="-5" dirty="0">
                <a:solidFill>
                  <a:srgbClr val="000000"/>
                </a:solidFill>
              </a:rPr>
              <a:t>Fundamentals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847204"/>
            <a:ext cx="445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/>
              <a:t>Keywords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10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95401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76936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2016760"/>
            <a:ext cx="7908925" cy="203453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55" dirty="0">
                <a:latin typeface="Arial"/>
                <a:cs typeface="Arial"/>
              </a:rPr>
              <a:t>Keywords </a:t>
            </a:r>
            <a:r>
              <a:rPr sz="2500" spc="-30" dirty="0">
                <a:latin typeface="Arial"/>
                <a:cs typeface="Arial"/>
              </a:rPr>
              <a:t>are </a:t>
            </a:r>
            <a:r>
              <a:rPr sz="2500" spc="-45" dirty="0">
                <a:latin typeface="Arial"/>
                <a:cs typeface="Arial"/>
              </a:rPr>
              <a:t>predefined </a:t>
            </a:r>
            <a:r>
              <a:rPr sz="2500" spc="-40" dirty="0">
                <a:latin typeface="Arial"/>
                <a:cs typeface="Arial"/>
              </a:rPr>
              <a:t>identifiers </a:t>
            </a:r>
            <a:r>
              <a:rPr sz="2500" spc="-45" dirty="0">
                <a:latin typeface="Arial"/>
                <a:cs typeface="Arial"/>
              </a:rPr>
              <a:t>reserved </a:t>
            </a:r>
            <a:r>
              <a:rPr sz="2500" spc="-30" dirty="0">
                <a:latin typeface="Arial"/>
                <a:cs typeface="Arial"/>
              </a:rPr>
              <a:t>by </a:t>
            </a:r>
            <a:r>
              <a:rPr sz="2500" spc="-40" dirty="0">
                <a:latin typeface="Arial"/>
                <a:cs typeface="Arial"/>
              </a:rPr>
              <a:t>Java </a:t>
            </a:r>
            <a:r>
              <a:rPr sz="2500" spc="-30" dirty="0">
                <a:latin typeface="Arial"/>
                <a:cs typeface="Arial"/>
              </a:rPr>
              <a:t>for</a:t>
            </a:r>
            <a:r>
              <a:rPr sz="2500" spc="-3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a  </a:t>
            </a:r>
            <a:r>
              <a:rPr sz="2500" spc="-40" dirty="0">
                <a:latin typeface="Arial"/>
                <a:cs typeface="Arial"/>
              </a:rPr>
              <a:t>specific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purpose.</a:t>
            </a:r>
            <a:endParaRPr sz="2500">
              <a:latin typeface="Arial"/>
              <a:cs typeface="Arial"/>
            </a:endParaRPr>
          </a:p>
          <a:p>
            <a:pPr marL="12700" marR="482600">
              <a:lnSpc>
                <a:spcPts val="2670"/>
              </a:lnSpc>
              <a:spcBef>
                <a:spcPts val="1065"/>
              </a:spcBef>
            </a:pPr>
            <a:r>
              <a:rPr sz="2500" spc="-50" dirty="0">
                <a:latin typeface="Arial"/>
                <a:cs typeface="Arial"/>
              </a:rPr>
              <a:t>You cannot </a:t>
            </a:r>
            <a:r>
              <a:rPr sz="2500" spc="-40" dirty="0">
                <a:latin typeface="Arial"/>
                <a:cs typeface="Arial"/>
              </a:rPr>
              <a:t>use </a:t>
            </a:r>
            <a:r>
              <a:rPr sz="2500" spc="-50" dirty="0">
                <a:latin typeface="Arial"/>
                <a:cs typeface="Arial"/>
              </a:rPr>
              <a:t>keywords </a:t>
            </a:r>
            <a:r>
              <a:rPr sz="2500" spc="-30" dirty="0">
                <a:latin typeface="Arial"/>
                <a:cs typeface="Arial"/>
              </a:rPr>
              <a:t>as </a:t>
            </a:r>
            <a:r>
              <a:rPr sz="2500" spc="-55" dirty="0">
                <a:latin typeface="Arial"/>
                <a:cs typeface="Arial"/>
              </a:rPr>
              <a:t>names </a:t>
            </a:r>
            <a:r>
              <a:rPr sz="2500" spc="-30" dirty="0">
                <a:latin typeface="Arial"/>
                <a:cs typeface="Arial"/>
              </a:rPr>
              <a:t>for </a:t>
            </a:r>
            <a:r>
              <a:rPr sz="2500" spc="-45" dirty="0">
                <a:latin typeface="Arial"/>
                <a:cs typeface="Arial"/>
              </a:rPr>
              <a:t>your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variables,  classes, </a:t>
            </a:r>
            <a:r>
              <a:rPr sz="2500" spc="-50" dirty="0">
                <a:latin typeface="Arial"/>
                <a:cs typeface="Arial"/>
              </a:rPr>
              <a:t>methods </a:t>
            </a:r>
            <a:r>
              <a:rPr sz="2500" spc="-20" dirty="0">
                <a:latin typeface="Arial"/>
                <a:cs typeface="Arial"/>
              </a:rPr>
              <a:t>...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etc.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500" spc="-50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next </a:t>
            </a:r>
            <a:r>
              <a:rPr sz="2500" spc="-35" dirty="0">
                <a:latin typeface="Arial"/>
                <a:cs typeface="Arial"/>
              </a:rPr>
              <a:t>slide </a:t>
            </a:r>
            <a:r>
              <a:rPr sz="2500" spc="-45" dirty="0">
                <a:latin typeface="Arial"/>
                <a:cs typeface="Arial"/>
              </a:rPr>
              <a:t>contains </a:t>
            </a:r>
            <a:r>
              <a:rPr sz="2500" spc="-30" dirty="0">
                <a:latin typeface="Arial"/>
                <a:cs typeface="Arial"/>
              </a:rPr>
              <a:t>the list of </a:t>
            </a:r>
            <a:r>
              <a:rPr sz="2500" spc="-35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Java</a:t>
            </a:r>
            <a:r>
              <a:rPr sz="2500" spc="-30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Keywords.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847204"/>
            <a:ext cx="445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/>
              <a:t>Keywords</a:t>
            </a:r>
          </a:p>
        </p:txBody>
      </p:sp>
      <p:sp>
        <p:nvSpPr>
          <p:cNvPr id="3" name="object 3"/>
          <p:cNvSpPr/>
          <p:nvPr/>
        </p:nvSpPr>
        <p:spPr>
          <a:xfrm>
            <a:off x="443877" y="1935594"/>
            <a:ext cx="9013685" cy="403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11</a:t>
            </a:fld>
            <a:endParaRPr spc="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847204"/>
            <a:ext cx="371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85" dirty="0"/>
              <a:t> </a:t>
            </a:r>
            <a:r>
              <a:rPr spc="-5" dirty="0"/>
              <a:t>Literals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12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61493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780" y="1921256"/>
            <a:ext cx="782637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sz="2500" spc="-40" dirty="0">
                <a:latin typeface="Arial"/>
                <a:cs typeface="Arial"/>
              </a:rPr>
              <a:t>Literals </a:t>
            </a:r>
            <a:r>
              <a:rPr sz="2500" spc="-30" dirty="0">
                <a:latin typeface="Arial"/>
                <a:cs typeface="Arial"/>
              </a:rPr>
              <a:t>are </a:t>
            </a:r>
            <a:r>
              <a:rPr sz="2500" spc="-45" dirty="0">
                <a:latin typeface="Arial"/>
                <a:cs typeface="Arial"/>
              </a:rPr>
              <a:t>tokens </a:t>
            </a:r>
            <a:r>
              <a:rPr sz="2500" spc="-40" dirty="0">
                <a:latin typeface="Arial"/>
                <a:cs typeface="Arial"/>
              </a:rPr>
              <a:t>that </a:t>
            </a:r>
            <a:r>
              <a:rPr sz="2500" spc="-30" dirty="0">
                <a:latin typeface="Arial"/>
                <a:cs typeface="Arial"/>
              </a:rPr>
              <a:t>do </a:t>
            </a:r>
            <a:r>
              <a:rPr sz="2500" spc="-40" dirty="0">
                <a:latin typeface="Arial"/>
                <a:cs typeface="Arial"/>
              </a:rPr>
              <a:t>not </a:t>
            </a:r>
            <a:r>
              <a:rPr sz="2500" spc="-50" dirty="0">
                <a:latin typeface="Arial"/>
                <a:cs typeface="Arial"/>
              </a:rPr>
              <a:t>change </a:t>
            </a:r>
            <a:r>
              <a:rPr sz="2500" spc="-5" dirty="0">
                <a:latin typeface="Arial"/>
                <a:cs typeface="Arial"/>
              </a:rPr>
              <a:t>- </a:t>
            </a:r>
            <a:r>
              <a:rPr sz="2500" spc="-40" dirty="0">
                <a:latin typeface="Arial"/>
                <a:cs typeface="Arial"/>
              </a:rPr>
              <a:t>they </a:t>
            </a:r>
            <a:r>
              <a:rPr sz="2500" spc="-30" dirty="0">
                <a:latin typeface="Arial"/>
                <a:cs typeface="Arial"/>
              </a:rPr>
              <a:t>are</a:t>
            </a:r>
            <a:r>
              <a:rPr sz="2500" spc="-35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constant.  </a:t>
            </a:r>
            <a:r>
              <a:rPr sz="2500" spc="-50" dirty="0">
                <a:latin typeface="Arial"/>
                <a:cs typeface="Arial"/>
              </a:rPr>
              <a:t>The </a:t>
            </a:r>
            <a:r>
              <a:rPr sz="2500" spc="-40" dirty="0">
                <a:latin typeface="Arial"/>
                <a:cs typeface="Arial"/>
              </a:rPr>
              <a:t>different types </a:t>
            </a:r>
            <a:r>
              <a:rPr sz="2500" spc="-30" dirty="0">
                <a:latin typeface="Arial"/>
                <a:cs typeface="Arial"/>
              </a:rPr>
              <a:t>of </a:t>
            </a:r>
            <a:r>
              <a:rPr sz="2500" spc="-35" dirty="0">
                <a:latin typeface="Arial"/>
                <a:cs typeface="Arial"/>
              </a:rPr>
              <a:t>literals </a:t>
            </a: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45" dirty="0">
                <a:latin typeface="Arial"/>
                <a:cs typeface="Arial"/>
              </a:rPr>
              <a:t>Java</a:t>
            </a:r>
            <a:r>
              <a:rPr sz="2500" spc="-26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are: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289" y="3027743"/>
            <a:ext cx="131445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580" y="2860370"/>
            <a:ext cx="2486660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Integer Literals  Floating-Point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Literals  Boolean Literals  Character Literals  </a:t>
            </a:r>
            <a:r>
              <a:rPr sz="2000" spc="-5" dirty="0">
                <a:latin typeface="Arial"/>
                <a:cs typeface="Arial"/>
              </a:rPr>
              <a:t>String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Literals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079" y="847204"/>
            <a:ext cx="601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Primitive Data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13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7533005" cy="7454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50" dirty="0">
                <a:latin typeface="Arial"/>
                <a:cs typeface="Arial"/>
              </a:rPr>
              <a:t>The </a:t>
            </a:r>
            <a:r>
              <a:rPr sz="2500" spc="-40" dirty="0">
                <a:latin typeface="Arial"/>
                <a:cs typeface="Arial"/>
              </a:rPr>
              <a:t>Java </a:t>
            </a:r>
            <a:r>
              <a:rPr sz="2500" spc="-50" dirty="0">
                <a:latin typeface="Arial"/>
                <a:cs typeface="Arial"/>
              </a:rPr>
              <a:t>programming language </a:t>
            </a:r>
            <a:r>
              <a:rPr sz="2500" spc="-45" dirty="0">
                <a:latin typeface="Arial"/>
                <a:cs typeface="Arial"/>
              </a:rPr>
              <a:t>defines eight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primitive  data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types.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893123"/>
            <a:ext cx="13144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725749"/>
            <a:ext cx="2262505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boolean (for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logical)  char (for </a:t>
            </a:r>
            <a:r>
              <a:rPr sz="2000" spc="-5" dirty="0">
                <a:latin typeface="Arial"/>
                <a:cs typeface="Arial"/>
              </a:rPr>
              <a:t>textual)  byte</a:t>
            </a:r>
            <a:endParaRPr sz="2000">
              <a:latin typeface="Arial"/>
              <a:cs typeface="Arial"/>
            </a:endParaRPr>
          </a:p>
          <a:p>
            <a:pPr marL="12700" marR="1673860">
              <a:lnSpc>
                <a:spcPct val="140800"/>
              </a:lnSpc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  int</a:t>
            </a:r>
            <a:endParaRPr sz="2000">
              <a:latin typeface="Arial"/>
              <a:cs typeface="Arial"/>
            </a:endParaRPr>
          </a:p>
          <a:p>
            <a:pPr marL="12700" marR="684530">
              <a:lnSpc>
                <a:spcPct val="1408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long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(integral)  double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float (floating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ts val="5565"/>
              </a:lnSpc>
              <a:spcBef>
                <a:spcPts val="100"/>
              </a:spcBef>
            </a:pPr>
            <a:r>
              <a:rPr spc="-5" dirty="0"/>
              <a:t>Primitive Data Types:</a:t>
            </a:r>
            <a:r>
              <a:rPr spc="-75" dirty="0"/>
              <a:t> </a:t>
            </a:r>
            <a:r>
              <a:rPr spc="-5" dirty="0"/>
              <a:t>Integral</a:t>
            </a:r>
          </a:p>
          <a:p>
            <a:pPr marL="6985" algn="ctr">
              <a:lnSpc>
                <a:spcPts val="5565"/>
              </a:lnSpc>
            </a:pPr>
            <a:r>
              <a:rPr dirty="0"/>
              <a:t>– </a:t>
            </a:r>
            <a:r>
              <a:rPr spc="-5" dirty="0"/>
              <a:t>byte, short, int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5391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2048510"/>
            <a:ext cx="7004684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50" dirty="0">
                <a:latin typeface="Verdana"/>
                <a:cs typeface="Verdana"/>
              </a:rPr>
              <a:t>Integral </a:t>
            </a:r>
            <a:r>
              <a:rPr sz="2500" spc="-45" dirty="0">
                <a:latin typeface="Verdana"/>
                <a:cs typeface="Verdana"/>
              </a:rPr>
              <a:t>data type </a:t>
            </a:r>
            <a:r>
              <a:rPr sz="2500" spc="-50" dirty="0">
                <a:latin typeface="Verdana"/>
                <a:cs typeface="Verdana"/>
              </a:rPr>
              <a:t>have </a:t>
            </a:r>
            <a:r>
              <a:rPr sz="2500" spc="-40" dirty="0">
                <a:latin typeface="Verdana"/>
                <a:cs typeface="Verdana"/>
              </a:rPr>
              <a:t>the </a:t>
            </a:r>
            <a:r>
              <a:rPr sz="2500" spc="-50" dirty="0">
                <a:latin typeface="Verdana"/>
                <a:cs typeface="Verdana"/>
              </a:rPr>
              <a:t>following</a:t>
            </a:r>
            <a:r>
              <a:rPr sz="2500" spc="-315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ranges: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0997" y="2621356"/>
            <a:ext cx="7289634" cy="3545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14</a:t>
            </a:fld>
            <a:endParaRPr spc="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166483"/>
            <a:ext cx="7296784" cy="21196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538480">
              <a:lnSpc>
                <a:spcPts val="5360"/>
              </a:lnSpc>
              <a:spcBef>
                <a:spcPts val="610"/>
              </a:spcBef>
            </a:pPr>
            <a:r>
              <a:rPr sz="4800" b="1" spc="-5" dirty="0">
                <a:solidFill>
                  <a:srgbClr val="00007F"/>
                </a:solidFill>
                <a:latin typeface="Arial"/>
                <a:cs typeface="Arial"/>
              </a:rPr>
              <a:t>Primitive Data </a:t>
            </a:r>
            <a:r>
              <a:rPr sz="4800" b="1" spc="-10" dirty="0">
                <a:solidFill>
                  <a:srgbClr val="00007F"/>
                </a:solidFill>
                <a:latin typeface="Arial"/>
                <a:cs typeface="Arial"/>
              </a:rPr>
              <a:t>Types:  </a:t>
            </a:r>
            <a:r>
              <a:rPr sz="4800" b="1" spc="-5" dirty="0">
                <a:solidFill>
                  <a:srgbClr val="00007F"/>
                </a:solidFill>
                <a:latin typeface="Arial"/>
                <a:cs typeface="Arial"/>
              </a:rPr>
              <a:t>Floating Point </a:t>
            </a:r>
            <a:r>
              <a:rPr sz="4800" b="1" dirty="0">
                <a:solidFill>
                  <a:srgbClr val="00007F"/>
                </a:solidFill>
                <a:latin typeface="Arial"/>
                <a:cs typeface="Arial"/>
              </a:rPr>
              <a:t>– </a:t>
            </a:r>
            <a:r>
              <a:rPr sz="4800" b="1" spc="-5" dirty="0">
                <a:solidFill>
                  <a:srgbClr val="00007F"/>
                </a:solidFill>
                <a:latin typeface="Arial"/>
                <a:cs typeface="Arial"/>
              </a:rPr>
              <a:t>float</a:t>
            </a:r>
            <a:r>
              <a:rPr sz="4800" b="1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R="161290" algn="ctr">
              <a:lnSpc>
                <a:spcPts val="5260"/>
              </a:lnSpc>
            </a:pPr>
            <a:r>
              <a:rPr sz="4800" b="1" spc="-5" dirty="0">
                <a:solidFill>
                  <a:srgbClr val="00007F"/>
                </a:solidFill>
                <a:latin typeface="Arial"/>
                <a:cs typeface="Arial"/>
              </a:rPr>
              <a:t>double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660" y="238506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261870"/>
            <a:ext cx="698817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5" dirty="0">
                <a:latin typeface="Arial"/>
                <a:cs typeface="Arial"/>
              </a:rPr>
              <a:t>Floating-point </a:t>
            </a:r>
            <a:r>
              <a:rPr sz="2500" spc="-40" dirty="0">
                <a:latin typeface="Arial"/>
                <a:cs typeface="Arial"/>
              </a:rPr>
              <a:t>data </a:t>
            </a:r>
            <a:r>
              <a:rPr sz="2500" spc="-45" dirty="0">
                <a:latin typeface="Arial"/>
                <a:cs typeface="Arial"/>
              </a:rPr>
              <a:t>types have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following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ranges: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7081" y="2988360"/>
            <a:ext cx="7174229" cy="151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15</a:t>
            </a:fld>
            <a:endParaRPr spc="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920" y="847204"/>
            <a:ext cx="2734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</a:t>
            </a:r>
            <a:r>
              <a:rPr dirty="0"/>
              <a:t>ar</a:t>
            </a:r>
            <a:r>
              <a:rPr spc="-5" dirty="0"/>
              <a:t>i</a:t>
            </a:r>
            <a:r>
              <a:rPr dirty="0"/>
              <a:t>a</a:t>
            </a:r>
            <a:r>
              <a:rPr spc="-5" dirty="0"/>
              <a:t>bl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16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7233284" cy="7454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-10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variable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is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an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item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of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data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used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to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store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the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state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of  </a:t>
            </a:r>
            <a:r>
              <a:rPr sz="2500" spc="-45" dirty="0">
                <a:latin typeface="Arial"/>
                <a:cs typeface="Arial"/>
              </a:rPr>
              <a:t>objects.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29438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3033104"/>
            <a:ext cx="2296795" cy="9613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0" dirty="0">
                <a:latin typeface="Arial"/>
                <a:cs typeface="Arial"/>
              </a:rPr>
              <a:t>variable has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a:</a:t>
            </a:r>
            <a:endParaRPr sz="25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890"/>
              </a:spcBef>
              <a:tabLst>
                <a:tab pos="443865" algn="l"/>
              </a:tabLst>
            </a:pPr>
            <a:r>
              <a:rPr sz="2250" baseline="5555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8479" y="4172305"/>
            <a:ext cx="939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10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4379" y="4097185"/>
            <a:ext cx="6048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data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indicates the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value that the variable can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hold.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289" y="4471733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2580" y="4426839"/>
            <a:ext cx="662940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am</a:t>
            </a:r>
            <a:r>
              <a:rPr sz="2000" spc="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8479" y="4936845"/>
            <a:ext cx="939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110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4379" y="4861724"/>
            <a:ext cx="4549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variable name must follow rules for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identifiers.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85845" marR="5080" indent="-2231390">
              <a:lnSpc>
                <a:spcPts val="5370"/>
              </a:lnSpc>
              <a:spcBef>
                <a:spcPts val="600"/>
              </a:spcBef>
            </a:pPr>
            <a:r>
              <a:rPr spc="-5" dirty="0"/>
              <a:t>Declaring and</a:t>
            </a:r>
            <a:r>
              <a:rPr spc="-85" dirty="0"/>
              <a:t> </a:t>
            </a:r>
            <a:r>
              <a:rPr spc="-5" dirty="0"/>
              <a:t>Initializing  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17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1950466"/>
            <a:ext cx="7587615" cy="9169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500" spc="-45" dirty="0">
                <a:latin typeface="Arial"/>
                <a:cs typeface="Arial"/>
              </a:rPr>
              <a:t>Declare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5" dirty="0">
                <a:latin typeface="Arial"/>
                <a:cs typeface="Arial"/>
              </a:rPr>
              <a:t>variable </a:t>
            </a:r>
            <a:r>
              <a:rPr sz="2500" spc="-35" dirty="0">
                <a:latin typeface="Arial"/>
                <a:cs typeface="Arial"/>
              </a:rPr>
              <a:t>as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follows:</a:t>
            </a:r>
            <a:endParaRPr sz="25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509"/>
              </a:spcBef>
              <a:tabLst>
                <a:tab pos="3020695" algn="l"/>
              </a:tabLst>
            </a:pPr>
            <a:r>
              <a:rPr sz="2500" spc="-10" dirty="0">
                <a:latin typeface="Courier New"/>
                <a:cs typeface="Courier New"/>
              </a:rPr>
              <a:t>&lt;data type&gt;	</a:t>
            </a:r>
            <a:r>
              <a:rPr sz="2500" spc="-15" dirty="0">
                <a:latin typeface="Courier New"/>
                <a:cs typeface="Courier New"/>
              </a:rPr>
              <a:t>&lt;name&gt; [=initial</a:t>
            </a:r>
            <a:r>
              <a:rPr sz="2500" spc="-10" dirty="0">
                <a:latin typeface="Courier New"/>
                <a:cs typeface="Courier New"/>
              </a:rPr>
              <a:t> </a:t>
            </a:r>
            <a:r>
              <a:rPr sz="2500" spc="-15" dirty="0">
                <a:latin typeface="Courier New"/>
                <a:cs typeface="Courier New"/>
              </a:rPr>
              <a:t>value];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5521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3429000"/>
            <a:ext cx="7397115" cy="7454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50" dirty="0">
                <a:latin typeface="Arial"/>
                <a:cs typeface="Arial"/>
              </a:rPr>
              <a:t>Note: Values enclosed </a:t>
            </a:r>
            <a:r>
              <a:rPr sz="2500" spc="-25" dirty="0">
                <a:latin typeface="Arial"/>
                <a:cs typeface="Arial"/>
              </a:rPr>
              <a:t>in </a:t>
            </a:r>
            <a:r>
              <a:rPr sz="2500" spc="-35" dirty="0">
                <a:latin typeface="Arial"/>
                <a:cs typeface="Arial"/>
              </a:rPr>
              <a:t>&lt;&gt; are </a:t>
            </a:r>
            <a:r>
              <a:rPr sz="2500" spc="-45" dirty="0">
                <a:latin typeface="Arial"/>
                <a:cs typeface="Arial"/>
              </a:rPr>
              <a:t>required values,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while  </a:t>
            </a:r>
            <a:r>
              <a:rPr sz="2500" spc="-45" dirty="0">
                <a:latin typeface="Arial"/>
                <a:cs typeface="Arial"/>
              </a:rPr>
              <a:t>those values </a:t>
            </a:r>
            <a:r>
              <a:rPr sz="2500" spc="-20" dirty="0">
                <a:latin typeface="Arial"/>
                <a:cs typeface="Arial"/>
              </a:rPr>
              <a:t>in [] </a:t>
            </a:r>
            <a:r>
              <a:rPr sz="2500" spc="-30" dirty="0">
                <a:latin typeface="Arial"/>
                <a:cs typeface="Arial"/>
              </a:rPr>
              <a:t>are</a:t>
            </a:r>
            <a:r>
              <a:rPr sz="2500" spc="-22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optional.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39" y="506844"/>
            <a:ext cx="6961505" cy="14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65"/>
              </a:lnSpc>
              <a:spcBef>
                <a:spcPts val="100"/>
              </a:spcBef>
              <a:tabLst>
                <a:tab pos="6101715" algn="l"/>
              </a:tabLst>
            </a:pPr>
            <a:r>
              <a:rPr spc="-5" dirty="0"/>
              <a:t>S</a:t>
            </a:r>
            <a:r>
              <a:rPr dirty="0"/>
              <a:t>y</a:t>
            </a:r>
            <a:r>
              <a:rPr spc="-10" dirty="0"/>
              <a:t>s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m</a:t>
            </a:r>
            <a:r>
              <a:rPr spc="5" dirty="0"/>
              <a:t>.</a:t>
            </a:r>
            <a:r>
              <a:rPr spc="-15" dirty="0"/>
              <a:t>o</a:t>
            </a:r>
            <a:r>
              <a:rPr spc="-5" dirty="0"/>
              <a:t>u</a:t>
            </a:r>
            <a:r>
              <a:rPr dirty="0"/>
              <a:t>t</a:t>
            </a:r>
            <a:r>
              <a:rPr spc="-5" dirty="0"/>
              <a:t>.p</a:t>
            </a:r>
            <a:r>
              <a:rPr dirty="0"/>
              <a:t>r</a:t>
            </a:r>
            <a:r>
              <a:rPr spc="-5" dirty="0"/>
              <a:t>in</a:t>
            </a:r>
            <a:r>
              <a:rPr dirty="0"/>
              <a:t>t</a:t>
            </a:r>
            <a:r>
              <a:rPr spc="-5" dirty="0"/>
              <a:t>ln</a:t>
            </a:r>
            <a:r>
              <a:rPr spc="-10" dirty="0"/>
              <a:t>(</a:t>
            </a:r>
            <a:r>
              <a:rPr dirty="0"/>
              <a:t>)	</a:t>
            </a:r>
            <a:r>
              <a:rPr spc="-10" dirty="0"/>
              <a:t>v</a:t>
            </a:r>
            <a:r>
              <a:rPr dirty="0"/>
              <a:t>s.</a:t>
            </a:r>
          </a:p>
          <a:p>
            <a:pPr marL="789940">
              <a:lnSpc>
                <a:spcPts val="5565"/>
              </a:lnSpc>
            </a:pPr>
            <a:r>
              <a:rPr spc="-5" dirty="0"/>
              <a:t>System.out.print()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18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32867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780" y="1878674"/>
            <a:ext cx="6581140" cy="21501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500" spc="-45" dirty="0">
                <a:latin typeface="Arial"/>
                <a:cs typeface="Arial"/>
              </a:rPr>
              <a:t>System.out.println()</a:t>
            </a:r>
            <a:endParaRPr sz="25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89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Appends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newline </a:t>
            </a:r>
            <a:r>
              <a:rPr sz="2000" spc="5" dirty="0">
                <a:latin typeface="Arial"/>
                <a:cs typeface="Arial"/>
              </a:rPr>
              <a:t>at </a:t>
            </a:r>
            <a:r>
              <a:rPr sz="2000" dirty="0">
                <a:latin typeface="Arial"/>
                <a:cs typeface="Arial"/>
              </a:rPr>
              <a:t>the end </a:t>
            </a:r>
            <a:r>
              <a:rPr sz="2000" spc="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45" dirty="0">
                <a:latin typeface="Arial"/>
                <a:cs typeface="Arial"/>
              </a:rPr>
              <a:t>System.out.print()</a:t>
            </a:r>
            <a:endParaRPr sz="2500">
              <a:latin typeface="Arial"/>
              <a:cs typeface="Arial"/>
            </a:endParaRPr>
          </a:p>
          <a:p>
            <a:pPr marL="444500" indent="-288290">
              <a:lnSpc>
                <a:spcPct val="100000"/>
              </a:lnSpc>
              <a:spcBef>
                <a:spcPts val="890"/>
              </a:spcBef>
              <a:buSzPct val="75000"/>
              <a:buChar char="–"/>
              <a:tabLst>
                <a:tab pos="443865" algn="l"/>
                <a:tab pos="444500" algn="l"/>
              </a:tabLst>
            </a:pPr>
            <a:r>
              <a:rPr sz="2000" dirty="0">
                <a:latin typeface="Arial"/>
                <a:cs typeface="Arial"/>
              </a:rPr>
              <a:t>Does not append newline </a:t>
            </a:r>
            <a:r>
              <a:rPr sz="2000" spc="5" dirty="0">
                <a:latin typeface="Arial"/>
                <a:cs typeface="Arial"/>
              </a:rPr>
              <a:t>at </a:t>
            </a:r>
            <a:r>
              <a:rPr sz="2000" dirty="0">
                <a:latin typeface="Arial"/>
                <a:cs typeface="Arial"/>
              </a:rPr>
              <a:t>the end 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20" y="847204"/>
            <a:ext cx="2937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spc="-10" dirty="0"/>
              <a:t>e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t</a:t>
            </a:r>
            <a:r>
              <a:rPr spc="-5" dirty="0"/>
              <a:t>o</a:t>
            </a:r>
            <a:r>
              <a:rPr dirty="0"/>
              <a:t>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19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379158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5" dirty="0">
                <a:latin typeface="Arial"/>
                <a:cs typeface="Arial"/>
              </a:rPr>
              <a:t>Different </a:t>
            </a:r>
            <a:r>
              <a:rPr sz="2500" spc="-40" dirty="0">
                <a:latin typeface="Arial"/>
                <a:cs typeface="Arial"/>
              </a:rPr>
              <a:t>types </a:t>
            </a:r>
            <a:r>
              <a:rPr sz="2500" spc="-35" dirty="0">
                <a:latin typeface="Arial"/>
                <a:cs typeface="Arial"/>
              </a:rPr>
              <a:t>of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operators: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552763"/>
            <a:ext cx="131445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85390"/>
            <a:ext cx="2390140" cy="1742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arithmetic operators  relational operators  logical operators  conditional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660" y="461645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80" y="4493259"/>
            <a:ext cx="8024495" cy="10845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414"/>
              </a:spcBef>
            </a:pPr>
            <a:r>
              <a:rPr sz="2500" spc="-50" dirty="0">
                <a:latin typeface="Arial"/>
                <a:cs typeface="Arial"/>
              </a:rPr>
              <a:t>These </a:t>
            </a:r>
            <a:r>
              <a:rPr sz="2500" spc="-45" dirty="0">
                <a:latin typeface="Arial"/>
                <a:cs typeface="Arial"/>
              </a:rPr>
              <a:t>operators </a:t>
            </a:r>
            <a:r>
              <a:rPr sz="2500" spc="-40" dirty="0">
                <a:latin typeface="Arial"/>
                <a:cs typeface="Arial"/>
              </a:rPr>
              <a:t>follow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0" dirty="0">
                <a:latin typeface="Arial"/>
                <a:cs typeface="Arial"/>
              </a:rPr>
              <a:t>certain kind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50" dirty="0">
                <a:latin typeface="Arial"/>
                <a:cs typeface="Arial"/>
              </a:rPr>
              <a:t>precedence </a:t>
            </a:r>
            <a:r>
              <a:rPr sz="2500" spc="-30" dirty="0">
                <a:latin typeface="Arial"/>
                <a:cs typeface="Arial"/>
              </a:rPr>
              <a:t>so</a:t>
            </a:r>
            <a:r>
              <a:rPr sz="2500" spc="-31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that  </a:t>
            </a:r>
            <a:r>
              <a:rPr sz="2500" spc="-35" dirty="0">
                <a:latin typeface="Arial"/>
                <a:cs typeface="Arial"/>
              </a:rPr>
              <a:t>the </a:t>
            </a:r>
            <a:r>
              <a:rPr sz="2500" spc="-50" dirty="0">
                <a:latin typeface="Arial"/>
                <a:cs typeface="Arial"/>
              </a:rPr>
              <a:t>compiler </a:t>
            </a:r>
            <a:r>
              <a:rPr sz="2500" spc="-35" dirty="0">
                <a:latin typeface="Arial"/>
                <a:cs typeface="Arial"/>
              </a:rPr>
              <a:t>will </a:t>
            </a:r>
            <a:r>
              <a:rPr sz="2500" spc="-45" dirty="0">
                <a:latin typeface="Arial"/>
                <a:cs typeface="Arial"/>
              </a:rPr>
              <a:t>know which operator </a:t>
            </a:r>
            <a:r>
              <a:rPr sz="2500" spc="-20" dirty="0">
                <a:latin typeface="Arial"/>
                <a:cs typeface="Arial"/>
              </a:rPr>
              <a:t>to </a:t>
            </a:r>
            <a:r>
              <a:rPr sz="2500" spc="-45" dirty="0">
                <a:latin typeface="Arial"/>
                <a:cs typeface="Arial"/>
              </a:rPr>
              <a:t>evaluate </a:t>
            </a:r>
            <a:r>
              <a:rPr sz="2500" spc="-30" dirty="0">
                <a:latin typeface="Arial"/>
                <a:cs typeface="Arial"/>
              </a:rPr>
              <a:t>first </a:t>
            </a:r>
            <a:r>
              <a:rPr sz="2500" spc="-20" dirty="0">
                <a:latin typeface="Arial"/>
                <a:cs typeface="Arial"/>
              </a:rPr>
              <a:t>in  </a:t>
            </a:r>
            <a:r>
              <a:rPr sz="2500" spc="-45" dirty="0">
                <a:latin typeface="Arial"/>
                <a:cs typeface="Arial"/>
              </a:rPr>
              <a:t>case </a:t>
            </a:r>
            <a:r>
              <a:rPr sz="2500" spc="-40" dirty="0">
                <a:latin typeface="Arial"/>
                <a:cs typeface="Arial"/>
              </a:rPr>
              <a:t>multiple </a:t>
            </a:r>
            <a:r>
              <a:rPr sz="2500" spc="-45" dirty="0">
                <a:latin typeface="Arial"/>
                <a:cs typeface="Arial"/>
              </a:rPr>
              <a:t>operators </a:t>
            </a:r>
            <a:r>
              <a:rPr sz="2500" spc="-30" dirty="0">
                <a:latin typeface="Arial"/>
                <a:cs typeface="Arial"/>
              </a:rPr>
              <a:t>are </a:t>
            </a:r>
            <a:r>
              <a:rPr sz="2500" spc="-45" dirty="0">
                <a:latin typeface="Arial"/>
                <a:cs typeface="Arial"/>
              </a:rPr>
              <a:t>used </a:t>
            </a: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40" dirty="0">
                <a:latin typeface="Arial"/>
                <a:cs typeface="Arial"/>
              </a:rPr>
              <a:t>one</a:t>
            </a:r>
            <a:r>
              <a:rPr sz="2500" spc="-32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statement.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847204"/>
            <a:ext cx="3105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</a:t>
            </a:r>
            <a:r>
              <a:rPr spc="5" dirty="0"/>
              <a:t>j</a:t>
            </a:r>
            <a:r>
              <a:rPr spc="-10" dirty="0"/>
              <a:t>ec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v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016760"/>
            <a:ext cx="74021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0" dirty="0">
                <a:latin typeface="Arial"/>
                <a:cs typeface="Arial"/>
              </a:rPr>
              <a:t>At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40" dirty="0">
                <a:latin typeface="Arial"/>
                <a:cs typeface="Arial"/>
              </a:rPr>
              <a:t>end </a:t>
            </a:r>
            <a:r>
              <a:rPr sz="2500" spc="-35" dirty="0">
                <a:latin typeface="Arial"/>
                <a:cs typeface="Arial"/>
              </a:rPr>
              <a:t>of the </a:t>
            </a:r>
            <a:r>
              <a:rPr sz="2500" spc="-45" dirty="0">
                <a:latin typeface="Arial"/>
                <a:cs typeface="Arial"/>
              </a:rPr>
              <a:t>lesson,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student should </a:t>
            </a:r>
            <a:r>
              <a:rPr sz="2500" spc="-30" dirty="0">
                <a:latin typeface="Arial"/>
                <a:cs typeface="Arial"/>
              </a:rPr>
              <a:t>be </a:t>
            </a:r>
            <a:r>
              <a:rPr sz="2500" spc="-40" dirty="0">
                <a:latin typeface="Arial"/>
                <a:cs typeface="Arial"/>
              </a:rPr>
              <a:t>able</a:t>
            </a:r>
            <a:r>
              <a:rPr sz="2500" spc="-39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to: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08991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5648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437896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780" y="2871216"/>
            <a:ext cx="7649845" cy="21297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spc="-40" dirty="0">
                <a:latin typeface="Arial"/>
                <a:cs typeface="Arial"/>
              </a:rPr>
              <a:t>Identify </a:t>
            </a:r>
            <a:r>
              <a:rPr sz="2500" spc="-35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basic </a:t>
            </a:r>
            <a:r>
              <a:rPr sz="2500" spc="-40" dirty="0">
                <a:latin typeface="Arial"/>
                <a:cs typeface="Arial"/>
              </a:rPr>
              <a:t>parts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5" dirty="0">
                <a:latin typeface="Arial"/>
                <a:cs typeface="Arial"/>
              </a:rPr>
              <a:t>Java</a:t>
            </a:r>
            <a:r>
              <a:rPr sz="2500" spc="-254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program</a:t>
            </a:r>
            <a:endParaRPr sz="2500">
              <a:latin typeface="Arial"/>
              <a:cs typeface="Arial"/>
            </a:endParaRPr>
          </a:p>
          <a:p>
            <a:pPr marL="12700" marR="392430">
              <a:lnSpc>
                <a:spcPts val="2670"/>
              </a:lnSpc>
              <a:spcBef>
                <a:spcPts val="1105"/>
              </a:spcBef>
            </a:pPr>
            <a:r>
              <a:rPr sz="2500" spc="-40" dirty="0">
                <a:latin typeface="Arial"/>
                <a:cs typeface="Arial"/>
              </a:rPr>
              <a:t>Differentiate </a:t>
            </a:r>
            <a:r>
              <a:rPr sz="2500" spc="-55" dirty="0">
                <a:latin typeface="Arial"/>
                <a:cs typeface="Arial"/>
              </a:rPr>
              <a:t>among </a:t>
            </a: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35" dirty="0">
                <a:latin typeface="Arial"/>
                <a:cs typeface="Arial"/>
              </a:rPr>
              <a:t>literals, </a:t>
            </a:r>
            <a:r>
              <a:rPr sz="2500" spc="-40" dirty="0">
                <a:latin typeface="Arial"/>
                <a:cs typeface="Arial"/>
              </a:rPr>
              <a:t>primitive data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types,  variable </a:t>
            </a:r>
            <a:r>
              <a:rPr sz="2500" spc="-40" dirty="0">
                <a:latin typeface="Arial"/>
                <a:cs typeface="Arial"/>
              </a:rPr>
              <a:t>types ,identifiers </a:t>
            </a:r>
            <a:r>
              <a:rPr sz="2500" spc="-45" dirty="0">
                <a:latin typeface="Arial"/>
                <a:cs typeface="Arial"/>
              </a:rPr>
              <a:t>and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operators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680"/>
              </a:lnSpc>
              <a:spcBef>
                <a:spcPts val="1060"/>
              </a:spcBef>
            </a:pPr>
            <a:r>
              <a:rPr sz="2500" spc="-50" dirty="0">
                <a:latin typeface="Arial"/>
                <a:cs typeface="Arial"/>
              </a:rPr>
              <a:t>Develop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5" dirty="0">
                <a:latin typeface="Arial"/>
                <a:cs typeface="Arial"/>
              </a:rPr>
              <a:t>simple </a:t>
            </a:r>
            <a:r>
              <a:rPr sz="2500" spc="-35" dirty="0">
                <a:latin typeface="Arial"/>
                <a:cs typeface="Arial"/>
              </a:rPr>
              <a:t>valid </a:t>
            </a:r>
            <a:r>
              <a:rPr sz="2500" spc="-40" dirty="0">
                <a:latin typeface="Arial"/>
                <a:cs typeface="Arial"/>
              </a:rPr>
              <a:t>Java </a:t>
            </a:r>
            <a:r>
              <a:rPr sz="2500" spc="-45" dirty="0">
                <a:latin typeface="Arial"/>
                <a:cs typeface="Arial"/>
              </a:rPr>
              <a:t>program using </a:t>
            </a:r>
            <a:r>
              <a:rPr sz="2500" spc="-35" dirty="0">
                <a:latin typeface="Arial"/>
                <a:cs typeface="Arial"/>
              </a:rPr>
              <a:t>the</a:t>
            </a:r>
            <a:r>
              <a:rPr sz="2500" spc="-35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concepts  </a:t>
            </a:r>
            <a:r>
              <a:rPr sz="2500" spc="-45" dirty="0">
                <a:latin typeface="Arial"/>
                <a:cs typeface="Arial"/>
              </a:rPr>
              <a:t>learned </a:t>
            </a: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35" dirty="0">
                <a:latin typeface="Arial"/>
                <a:cs typeface="Arial"/>
              </a:rPr>
              <a:t>this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chapter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279" y="847204"/>
            <a:ext cx="6118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721436" y="2061006"/>
            <a:ext cx="8191436" cy="379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20</a:t>
            </a:fld>
            <a:endParaRPr spc="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400425" marR="5080" indent="-2199640">
              <a:lnSpc>
                <a:spcPts val="5370"/>
              </a:lnSpc>
              <a:spcBef>
                <a:spcPts val="600"/>
              </a:spcBef>
            </a:pPr>
            <a:r>
              <a:rPr spc="-5" dirty="0"/>
              <a:t>Increment and</a:t>
            </a:r>
            <a:r>
              <a:rPr spc="-80" dirty="0"/>
              <a:t> </a:t>
            </a:r>
            <a:r>
              <a:rPr spc="-5" dirty="0"/>
              <a:t>Decrement  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765721" y="2038730"/>
            <a:ext cx="8102523" cy="4296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21</a:t>
            </a:fld>
            <a:endParaRPr spc="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70" y="847204"/>
            <a:ext cx="523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22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95401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780" y="2016760"/>
            <a:ext cx="7734934" cy="12204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50" dirty="0">
                <a:latin typeface="Arial"/>
                <a:cs typeface="Arial"/>
              </a:rPr>
              <a:t>Logical </a:t>
            </a:r>
            <a:r>
              <a:rPr sz="2500" spc="-45" dirty="0">
                <a:latin typeface="Arial"/>
                <a:cs typeface="Arial"/>
              </a:rPr>
              <a:t>operators have </a:t>
            </a:r>
            <a:r>
              <a:rPr sz="2500" spc="-40" dirty="0">
                <a:latin typeface="Arial"/>
                <a:cs typeface="Arial"/>
              </a:rPr>
              <a:t>one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-40" dirty="0">
                <a:latin typeface="Arial"/>
                <a:cs typeface="Arial"/>
              </a:rPr>
              <a:t>two </a:t>
            </a:r>
            <a:r>
              <a:rPr sz="2500" spc="-50" dirty="0">
                <a:latin typeface="Arial"/>
                <a:cs typeface="Arial"/>
              </a:rPr>
              <a:t>boolean operands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that  yield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50" dirty="0">
                <a:latin typeface="Arial"/>
                <a:cs typeface="Arial"/>
              </a:rPr>
              <a:t>boolean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result.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45" dirty="0">
                <a:latin typeface="Arial"/>
                <a:cs typeface="Arial"/>
              </a:rPr>
              <a:t>There </a:t>
            </a:r>
            <a:r>
              <a:rPr sz="2500" spc="-30" dirty="0">
                <a:latin typeface="Arial"/>
                <a:cs typeface="Arial"/>
              </a:rPr>
              <a:t>are six </a:t>
            </a:r>
            <a:r>
              <a:rPr sz="2500" spc="-45" dirty="0">
                <a:latin typeface="Arial"/>
                <a:cs typeface="Arial"/>
              </a:rPr>
              <a:t>logical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operators: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289" y="3368103"/>
            <a:ext cx="13144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580" y="3201999"/>
            <a:ext cx="3654425" cy="25984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latin typeface="Arial"/>
                <a:cs typeface="Arial"/>
              </a:rPr>
              <a:t>&amp;&amp; (logical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5" dirty="0">
                <a:latin typeface="Arial"/>
                <a:cs typeface="Arial"/>
              </a:rPr>
              <a:t>&amp; </a:t>
            </a:r>
            <a:r>
              <a:rPr sz="2000" dirty="0">
                <a:latin typeface="Arial"/>
                <a:cs typeface="Arial"/>
              </a:rPr>
              <a:t>(boolean logical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|| (logical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| (boolean logical inclusive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5" dirty="0">
                <a:latin typeface="Arial"/>
                <a:cs typeface="Arial"/>
              </a:rPr>
              <a:t>^ </a:t>
            </a:r>
            <a:r>
              <a:rPr sz="2000" dirty="0">
                <a:latin typeface="Arial"/>
                <a:cs typeface="Arial"/>
              </a:rPr>
              <a:t>(boolean logical exclusive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! (logical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60" y="244221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780" y="2319020"/>
            <a:ext cx="484187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5" dirty="0">
                <a:latin typeface="Arial"/>
                <a:cs typeface="Arial"/>
              </a:rPr>
              <a:t>Here </a:t>
            </a:r>
            <a:r>
              <a:rPr sz="2500" spc="-20" dirty="0">
                <a:latin typeface="Arial"/>
                <a:cs typeface="Arial"/>
              </a:rPr>
              <a:t>is </a:t>
            </a:r>
            <a:r>
              <a:rPr sz="2500" spc="-30" dirty="0">
                <a:latin typeface="Arial"/>
                <a:cs typeface="Arial"/>
              </a:rPr>
              <a:t>the truth </a:t>
            </a:r>
            <a:r>
              <a:rPr sz="2500" spc="-35" dirty="0">
                <a:latin typeface="Arial"/>
                <a:cs typeface="Arial"/>
              </a:rPr>
              <a:t>table </a:t>
            </a:r>
            <a:r>
              <a:rPr sz="2500" spc="-30" dirty="0">
                <a:latin typeface="Arial"/>
                <a:cs typeface="Arial"/>
              </a:rPr>
              <a:t>for </a:t>
            </a:r>
            <a:r>
              <a:rPr sz="2500" spc="-40" dirty="0">
                <a:latin typeface="Arial"/>
                <a:cs typeface="Arial"/>
              </a:rPr>
              <a:t>&amp;&amp; </a:t>
            </a:r>
            <a:r>
              <a:rPr sz="2500" spc="-45" dirty="0">
                <a:latin typeface="Arial"/>
                <a:cs typeface="Arial"/>
              </a:rPr>
              <a:t>and</a:t>
            </a:r>
            <a:r>
              <a:rPr sz="2500" spc="-434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&amp;,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2442" y="2959392"/>
            <a:ext cx="6006960" cy="2239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958850" marR="5080" indent="-389890">
              <a:lnSpc>
                <a:spcPts val="5360"/>
              </a:lnSpc>
              <a:spcBef>
                <a:spcPts val="610"/>
              </a:spcBef>
            </a:pPr>
            <a:r>
              <a:rPr spc="-10" dirty="0"/>
              <a:t>Logical </a:t>
            </a:r>
            <a:r>
              <a:rPr spc="-5" dirty="0"/>
              <a:t>Operators: &amp;&amp;(logical)  and </a:t>
            </a:r>
            <a:r>
              <a:rPr spc="-10" dirty="0"/>
              <a:t>&amp;(boolean </a:t>
            </a:r>
            <a:r>
              <a:rPr spc="-5" dirty="0"/>
              <a:t>logical)</a:t>
            </a:r>
            <a:r>
              <a:rPr spc="-4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23</a:t>
            </a:fld>
            <a:endParaRPr spc="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629" y="847204"/>
            <a:ext cx="2804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95401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42900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424434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780" y="2016760"/>
            <a:ext cx="8145145" cy="28486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55" dirty="0">
                <a:latin typeface="Arial"/>
                <a:cs typeface="Arial"/>
              </a:rPr>
              <a:t>Comments </a:t>
            </a:r>
            <a:r>
              <a:rPr sz="2500" spc="-45" dirty="0">
                <a:latin typeface="Arial"/>
                <a:cs typeface="Arial"/>
              </a:rPr>
              <a:t>(C++-Style </a:t>
            </a:r>
            <a:r>
              <a:rPr sz="2500" spc="-55" dirty="0">
                <a:latin typeface="Arial"/>
                <a:cs typeface="Arial"/>
              </a:rPr>
              <a:t>Comments, </a:t>
            </a:r>
            <a:r>
              <a:rPr sz="2500" spc="-45" dirty="0">
                <a:latin typeface="Arial"/>
                <a:cs typeface="Arial"/>
              </a:rPr>
              <a:t>C-Style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Comments,  </a:t>
            </a:r>
            <a:r>
              <a:rPr sz="2500" spc="-50" dirty="0">
                <a:latin typeface="Arial"/>
                <a:cs typeface="Arial"/>
              </a:rPr>
              <a:t>Special Javadoc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Comments)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45" dirty="0">
                <a:latin typeface="Arial"/>
                <a:cs typeface="Arial"/>
              </a:rPr>
              <a:t>Java statements, blocks, </a:t>
            </a:r>
            <a:r>
              <a:rPr sz="2500" spc="-40" dirty="0">
                <a:latin typeface="Arial"/>
                <a:cs typeface="Arial"/>
              </a:rPr>
              <a:t>identifiers,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keywords</a:t>
            </a:r>
            <a:endParaRPr sz="2500">
              <a:latin typeface="Arial"/>
              <a:cs typeface="Arial"/>
            </a:endParaRPr>
          </a:p>
          <a:p>
            <a:pPr marL="12700" marR="617220">
              <a:lnSpc>
                <a:spcPts val="2680"/>
              </a:lnSpc>
              <a:spcBef>
                <a:spcPts val="1085"/>
              </a:spcBef>
            </a:pP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40" dirty="0">
                <a:latin typeface="Arial"/>
                <a:cs typeface="Arial"/>
              </a:rPr>
              <a:t>Literals (integer, floating point, </a:t>
            </a:r>
            <a:r>
              <a:rPr sz="2500" spc="-50" dirty="0">
                <a:latin typeface="Arial"/>
                <a:cs typeface="Arial"/>
              </a:rPr>
              <a:t>boolean,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character,  String)</a:t>
            </a:r>
            <a:endParaRPr sz="2500">
              <a:latin typeface="Arial"/>
              <a:cs typeface="Arial"/>
            </a:endParaRPr>
          </a:p>
          <a:p>
            <a:pPr marL="12700" marR="512445">
              <a:lnSpc>
                <a:spcPts val="2670"/>
              </a:lnSpc>
              <a:spcBef>
                <a:spcPts val="1065"/>
              </a:spcBef>
            </a:pPr>
            <a:r>
              <a:rPr sz="2500" spc="-40" dirty="0">
                <a:latin typeface="Arial"/>
                <a:cs typeface="Arial"/>
              </a:rPr>
              <a:t>Primitive data </a:t>
            </a:r>
            <a:r>
              <a:rPr sz="2500" spc="-45" dirty="0">
                <a:latin typeface="Arial"/>
                <a:cs typeface="Arial"/>
              </a:rPr>
              <a:t>types( </a:t>
            </a:r>
            <a:r>
              <a:rPr sz="2500" spc="-50" dirty="0">
                <a:latin typeface="Arial"/>
                <a:cs typeface="Arial"/>
              </a:rPr>
              <a:t>boolean, </a:t>
            </a:r>
            <a:r>
              <a:rPr sz="2500" spc="-45" dirty="0">
                <a:latin typeface="Arial"/>
                <a:cs typeface="Arial"/>
              </a:rPr>
              <a:t>char, </a:t>
            </a:r>
            <a:r>
              <a:rPr sz="2500" spc="-40" dirty="0">
                <a:latin typeface="Arial"/>
                <a:cs typeface="Arial"/>
              </a:rPr>
              <a:t>byte, short, </a:t>
            </a:r>
            <a:r>
              <a:rPr sz="2500" spc="-30" dirty="0">
                <a:latin typeface="Arial"/>
                <a:cs typeface="Arial"/>
              </a:rPr>
              <a:t>int,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long,  </a:t>
            </a:r>
            <a:r>
              <a:rPr sz="2500" spc="-35" dirty="0">
                <a:latin typeface="Arial"/>
                <a:cs typeface="Arial"/>
              </a:rPr>
              <a:t>float,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double)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629" y="847204"/>
            <a:ext cx="2804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25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61493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08991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35648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780" y="1921256"/>
            <a:ext cx="7995284" cy="260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9155">
              <a:lnSpc>
                <a:spcPct val="124700"/>
              </a:lnSpc>
              <a:spcBef>
                <a:spcPts val="100"/>
              </a:spcBef>
              <a:tabLst>
                <a:tab pos="2826385" algn="l"/>
              </a:tabLst>
            </a:pPr>
            <a:r>
              <a:rPr sz="2500" spc="-50" dirty="0">
                <a:latin typeface="Arial"/>
                <a:cs typeface="Arial"/>
              </a:rPr>
              <a:t>Variables </a:t>
            </a:r>
            <a:r>
              <a:rPr sz="2500" spc="-45" dirty="0">
                <a:latin typeface="Arial"/>
                <a:cs typeface="Arial"/>
              </a:rPr>
              <a:t>(declare, </a:t>
            </a:r>
            <a:r>
              <a:rPr sz="2500" spc="-40" dirty="0">
                <a:latin typeface="Arial"/>
                <a:cs typeface="Arial"/>
              </a:rPr>
              <a:t>initialize, </a:t>
            </a:r>
            <a:r>
              <a:rPr sz="2500" spc="-45" dirty="0">
                <a:latin typeface="Arial"/>
                <a:cs typeface="Arial"/>
              </a:rPr>
              <a:t>output)  System.out.println()	</a:t>
            </a:r>
            <a:r>
              <a:rPr sz="2500" spc="-35" dirty="0">
                <a:latin typeface="Arial"/>
                <a:cs typeface="Arial"/>
              </a:rPr>
              <a:t>vs. </a:t>
            </a:r>
            <a:r>
              <a:rPr sz="2500" spc="-45" dirty="0">
                <a:latin typeface="Arial"/>
                <a:cs typeface="Arial"/>
              </a:rPr>
              <a:t>System.out.print()  </a:t>
            </a:r>
            <a:r>
              <a:rPr sz="2500" spc="-50" dirty="0">
                <a:latin typeface="Arial"/>
                <a:cs typeface="Arial"/>
              </a:rPr>
              <a:t>Reference </a:t>
            </a:r>
            <a:r>
              <a:rPr sz="2500" spc="-45" dirty="0">
                <a:latin typeface="Arial"/>
                <a:cs typeface="Arial"/>
              </a:rPr>
              <a:t>Variables </a:t>
            </a:r>
            <a:r>
              <a:rPr sz="2500" spc="-35" dirty="0">
                <a:latin typeface="Arial"/>
                <a:cs typeface="Arial"/>
              </a:rPr>
              <a:t>vs. </a:t>
            </a:r>
            <a:r>
              <a:rPr sz="2500" spc="-40" dirty="0">
                <a:latin typeface="Arial"/>
                <a:cs typeface="Arial"/>
              </a:rPr>
              <a:t>Primitive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Variables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89200"/>
              </a:lnSpc>
              <a:spcBef>
                <a:spcPts val="1065"/>
              </a:spcBef>
            </a:pPr>
            <a:r>
              <a:rPr sz="2500" spc="-45" dirty="0">
                <a:latin typeface="Arial"/>
                <a:cs typeface="Arial"/>
              </a:rPr>
              <a:t>Operators (Arithmetic operators, </a:t>
            </a:r>
            <a:r>
              <a:rPr sz="2500" spc="-50" dirty="0">
                <a:latin typeface="Arial"/>
                <a:cs typeface="Arial"/>
              </a:rPr>
              <a:t>Increment </a:t>
            </a:r>
            <a:r>
              <a:rPr sz="2500" spc="-45" dirty="0">
                <a:latin typeface="Arial"/>
                <a:cs typeface="Arial"/>
              </a:rPr>
              <a:t>and </a:t>
            </a:r>
            <a:r>
              <a:rPr sz="2500" spc="-55" dirty="0">
                <a:latin typeface="Arial"/>
                <a:cs typeface="Arial"/>
              </a:rPr>
              <a:t>Decrement  </a:t>
            </a:r>
            <a:r>
              <a:rPr sz="2500" spc="-45" dirty="0">
                <a:latin typeface="Arial"/>
                <a:cs typeface="Arial"/>
              </a:rPr>
              <a:t>operators, </a:t>
            </a:r>
            <a:r>
              <a:rPr sz="2500" spc="-50" dirty="0">
                <a:latin typeface="Arial"/>
                <a:cs typeface="Arial"/>
              </a:rPr>
              <a:t>Relational </a:t>
            </a:r>
            <a:r>
              <a:rPr sz="2500" spc="-45" dirty="0">
                <a:latin typeface="Arial"/>
                <a:cs typeface="Arial"/>
              </a:rPr>
              <a:t>operators, Logical operators,  </a:t>
            </a:r>
            <a:r>
              <a:rPr sz="2500" spc="-50" dirty="0">
                <a:latin typeface="Arial"/>
                <a:cs typeface="Arial"/>
              </a:rPr>
              <a:t>Conditional Operator </a:t>
            </a:r>
            <a:r>
              <a:rPr sz="2500" spc="-30" dirty="0">
                <a:latin typeface="Arial"/>
                <a:cs typeface="Arial"/>
              </a:rPr>
              <a:t>(?:), </a:t>
            </a:r>
            <a:r>
              <a:rPr sz="2500" spc="-50" dirty="0">
                <a:latin typeface="Arial"/>
                <a:cs typeface="Arial"/>
              </a:rPr>
              <a:t>Operator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Precedence)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658235" marR="5080" indent="-2316480">
              <a:lnSpc>
                <a:spcPts val="5360"/>
              </a:lnSpc>
              <a:spcBef>
                <a:spcPts val="610"/>
              </a:spcBef>
            </a:pPr>
            <a:r>
              <a:rPr spc="-5" dirty="0"/>
              <a:t>Dissecting </a:t>
            </a:r>
            <a:r>
              <a:rPr dirty="0"/>
              <a:t>my </a:t>
            </a:r>
            <a:r>
              <a:rPr spc="-5" dirty="0"/>
              <a:t>First</a:t>
            </a:r>
            <a:r>
              <a:rPr spc="-105" dirty="0"/>
              <a:t> </a:t>
            </a:r>
            <a:r>
              <a:rPr spc="-5" dirty="0"/>
              <a:t>Java  Program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3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2482850" y="3981069"/>
            <a:ext cx="6275070" cy="6057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//prints </a:t>
            </a:r>
            <a:r>
              <a:rPr sz="2000" dirty="0">
                <a:latin typeface="Courier New"/>
                <a:cs typeface="Courier New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string Hello world </a:t>
            </a:r>
            <a:r>
              <a:rPr sz="2000" dirty="0">
                <a:latin typeface="Courier New"/>
                <a:cs typeface="Courier New"/>
              </a:rPr>
              <a:t>on </a:t>
            </a:r>
            <a:r>
              <a:rPr sz="2000" spc="-5" dirty="0">
                <a:latin typeface="Courier New"/>
                <a:cs typeface="Courier New"/>
              </a:rPr>
              <a:t>screen  System.out.println(“Hello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world”);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2070989"/>
            <a:ext cx="7189470" cy="2787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3968115">
              <a:lnSpc>
                <a:spcPts val="2150"/>
              </a:lnSpc>
              <a:spcBef>
                <a:spcPts val="390"/>
              </a:spcBef>
              <a:tabLst>
                <a:tab pos="469265" algn="l"/>
              </a:tabLst>
            </a:pPr>
            <a:r>
              <a:rPr sz="2000" spc="5" dirty="0">
                <a:latin typeface="Courier New"/>
                <a:cs typeface="Courier New"/>
              </a:rPr>
              <a:t>1	</a:t>
            </a:r>
            <a:r>
              <a:rPr sz="2000" spc="-5" dirty="0">
                <a:latin typeface="Courier New"/>
                <a:cs typeface="Courier New"/>
              </a:rPr>
              <a:t>public class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Hello  </a:t>
            </a:r>
            <a:r>
              <a:rPr sz="2000" spc="5" dirty="0">
                <a:latin typeface="Courier New"/>
                <a:cs typeface="Courier New"/>
              </a:rPr>
              <a:t>2	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  <a:tabLst>
                <a:tab pos="926465" algn="l"/>
              </a:tabLst>
            </a:pPr>
            <a:r>
              <a:rPr sz="2000" spc="5" dirty="0">
                <a:latin typeface="Courier New"/>
                <a:cs typeface="Courier New"/>
              </a:rPr>
              <a:t>3	</a:t>
            </a:r>
            <a:r>
              <a:rPr sz="2000" dirty="0">
                <a:latin typeface="Courier New"/>
                <a:cs typeface="Courier New"/>
              </a:rPr>
              <a:t>/**</a:t>
            </a:r>
            <a:endParaRPr sz="2000">
              <a:latin typeface="Courier New"/>
              <a:cs typeface="Courier New"/>
            </a:endParaRPr>
          </a:p>
          <a:p>
            <a:pPr marL="12700" marR="2596515">
              <a:lnSpc>
                <a:spcPts val="2150"/>
              </a:lnSpc>
              <a:spcBef>
                <a:spcPts val="155"/>
              </a:spcBef>
              <a:tabLst>
                <a:tab pos="1078865" algn="l"/>
              </a:tabLst>
            </a:pPr>
            <a:r>
              <a:rPr sz="2000" spc="5" dirty="0">
                <a:latin typeface="Courier New"/>
                <a:cs typeface="Courier New"/>
              </a:rPr>
              <a:t>4	* </a:t>
            </a:r>
            <a:r>
              <a:rPr sz="2000" dirty="0">
                <a:latin typeface="Courier New"/>
                <a:cs typeface="Courier New"/>
              </a:rPr>
              <a:t>My </a:t>
            </a:r>
            <a:r>
              <a:rPr sz="2000" spc="-5" dirty="0">
                <a:latin typeface="Courier New"/>
                <a:cs typeface="Courier New"/>
              </a:rPr>
              <a:t>first </a:t>
            </a:r>
            <a:r>
              <a:rPr sz="2000" dirty="0">
                <a:latin typeface="Courier New"/>
                <a:cs typeface="Courier New"/>
              </a:rPr>
              <a:t>Java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  </a:t>
            </a:r>
            <a:r>
              <a:rPr sz="2000" spc="5" dirty="0">
                <a:latin typeface="Courier New"/>
                <a:cs typeface="Courier New"/>
              </a:rPr>
              <a:t>5	</a:t>
            </a:r>
            <a:r>
              <a:rPr sz="2000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150"/>
              </a:lnSpc>
              <a:tabLst>
                <a:tab pos="926465" algn="l"/>
              </a:tabLst>
            </a:pPr>
            <a:r>
              <a:rPr sz="2000" spc="5" dirty="0">
                <a:latin typeface="Courier New"/>
                <a:cs typeface="Courier New"/>
              </a:rPr>
              <a:t>6	</a:t>
            </a:r>
            <a:r>
              <a:rPr sz="2000" spc="-5" dirty="0">
                <a:latin typeface="Courier New"/>
                <a:cs typeface="Courier New"/>
              </a:rPr>
              <a:t>public static </a:t>
            </a:r>
            <a:r>
              <a:rPr sz="2000" dirty="0"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main( String[] </a:t>
            </a:r>
            <a:r>
              <a:rPr sz="2000" dirty="0">
                <a:latin typeface="Courier New"/>
                <a:cs typeface="Courier New"/>
              </a:rPr>
              <a:t>args ){  </a:t>
            </a:r>
            <a:r>
              <a:rPr sz="2000" spc="5" dirty="0"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995"/>
              </a:lnSpc>
            </a:pPr>
            <a:r>
              <a:rPr sz="2000" spc="5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sz="2000" spc="5" dirty="0"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</a:pPr>
            <a:r>
              <a:rPr sz="2000" dirty="0"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450" y="4798948"/>
            <a:ext cx="179070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4798948"/>
            <a:ext cx="636270" cy="60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10"/>
              </a:spcBef>
            </a:pPr>
            <a:r>
              <a:rPr sz="2000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75"/>
              </a:lnSpc>
            </a:pPr>
            <a:r>
              <a:rPr sz="2000" spc="5" dirty="0">
                <a:latin typeface="Courier New"/>
                <a:cs typeface="Courier New"/>
              </a:rPr>
              <a:t>12</a:t>
            </a:r>
            <a:r>
              <a:rPr sz="2000" spc="-11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847204"/>
            <a:ext cx="5403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Coding</a:t>
            </a:r>
            <a:r>
              <a:rPr spc="-50" dirty="0"/>
              <a:t> </a:t>
            </a:r>
            <a:r>
              <a:rPr spc="-10"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016760"/>
            <a:ext cx="8295005" cy="3698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820" indent="-325120">
              <a:lnSpc>
                <a:spcPts val="2905"/>
              </a:lnSpc>
              <a:spcBef>
                <a:spcPts val="90"/>
              </a:spcBef>
              <a:buAutoNum type="arabicPeriod"/>
              <a:tabLst>
                <a:tab pos="353060" algn="l"/>
              </a:tabLst>
            </a:pPr>
            <a:r>
              <a:rPr sz="2500" spc="-50" dirty="0">
                <a:latin typeface="Arial"/>
                <a:cs typeface="Arial"/>
              </a:rPr>
              <a:t>Your </a:t>
            </a: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50" dirty="0">
                <a:latin typeface="Arial"/>
                <a:cs typeface="Arial"/>
              </a:rPr>
              <a:t>programs </a:t>
            </a:r>
            <a:r>
              <a:rPr sz="2500" spc="-45" dirty="0">
                <a:latin typeface="Arial"/>
                <a:cs typeface="Arial"/>
              </a:rPr>
              <a:t>should </a:t>
            </a:r>
            <a:r>
              <a:rPr sz="2500" spc="-50" dirty="0">
                <a:latin typeface="Arial"/>
                <a:cs typeface="Arial"/>
              </a:rPr>
              <a:t>always </a:t>
            </a:r>
            <a:r>
              <a:rPr sz="2500" spc="-40" dirty="0">
                <a:latin typeface="Arial"/>
                <a:cs typeface="Arial"/>
              </a:rPr>
              <a:t>end </a:t>
            </a:r>
            <a:r>
              <a:rPr sz="2500" spc="-35" dirty="0">
                <a:latin typeface="Arial"/>
                <a:cs typeface="Arial"/>
              </a:rPr>
              <a:t>with </a:t>
            </a:r>
            <a:r>
              <a:rPr sz="2500" spc="-30" dirty="0">
                <a:latin typeface="Arial"/>
                <a:cs typeface="Arial"/>
              </a:rPr>
              <a:t>the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15" dirty="0">
                <a:latin typeface="Courier New"/>
                <a:cs typeface="Courier New"/>
              </a:rPr>
              <a:t>.java</a:t>
            </a:r>
            <a:endParaRPr sz="2500">
              <a:latin typeface="Courier New"/>
              <a:cs typeface="Courier New"/>
            </a:endParaRPr>
          </a:p>
          <a:p>
            <a:pPr marL="337820">
              <a:lnSpc>
                <a:spcPts val="2905"/>
              </a:lnSpc>
            </a:pPr>
            <a:r>
              <a:rPr sz="2500" spc="-50" dirty="0">
                <a:latin typeface="Arial"/>
                <a:cs typeface="Arial"/>
              </a:rPr>
              <a:t>extension.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/>
              <a:cs typeface="Times New Roman"/>
            </a:endParaRPr>
          </a:p>
          <a:p>
            <a:pPr marL="337820" marR="52069" indent="-325120">
              <a:lnSpc>
                <a:spcPct val="89200"/>
              </a:lnSpc>
              <a:buClr>
                <a:srgbClr val="000000"/>
              </a:buClr>
              <a:buAutoNum type="arabicPeriod" startAt="2"/>
              <a:tabLst>
                <a:tab pos="353060" algn="l"/>
                <a:tab pos="4318000" algn="l"/>
              </a:tabLst>
            </a:pPr>
            <a:r>
              <a:rPr sz="2500" spc="-50" dirty="0">
                <a:solidFill>
                  <a:srgbClr val="FF0000"/>
                </a:solidFill>
                <a:latin typeface="Arial"/>
                <a:cs typeface="Arial"/>
              </a:rPr>
              <a:t>Filenames </a:t>
            </a:r>
            <a:r>
              <a:rPr sz="2500" spc="-45" dirty="0">
                <a:solidFill>
                  <a:srgbClr val="FF0000"/>
                </a:solidFill>
                <a:latin typeface="Arial"/>
                <a:cs typeface="Arial"/>
              </a:rPr>
              <a:t>should match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500" spc="-50" dirty="0">
                <a:solidFill>
                  <a:srgbClr val="FF0000"/>
                </a:solidFill>
                <a:latin typeface="Arial"/>
                <a:cs typeface="Arial"/>
              </a:rPr>
              <a:t>name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500" spc="-45" dirty="0">
                <a:solidFill>
                  <a:srgbClr val="FF0000"/>
                </a:solidFill>
                <a:latin typeface="Arial"/>
                <a:cs typeface="Arial"/>
              </a:rPr>
              <a:t>your public class</a:t>
            </a:r>
            <a:r>
              <a:rPr sz="2500" spc="-45" dirty="0">
                <a:latin typeface="Arial"/>
                <a:cs typeface="Arial"/>
              </a:rPr>
              <a:t>.</a:t>
            </a:r>
            <a:r>
              <a:rPr sz="2500" spc="-25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So  </a:t>
            </a:r>
            <a:r>
              <a:rPr sz="2500" spc="-35" dirty="0">
                <a:latin typeface="Arial"/>
                <a:cs typeface="Arial"/>
              </a:rPr>
              <a:t>for </a:t>
            </a:r>
            <a:r>
              <a:rPr sz="2500" spc="-55" dirty="0">
                <a:latin typeface="Arial"/>
                <a:cs typeface="Arial"/>
              </a:rPr>
              <a:t>example, </a:t>
            </a:r>
            <a:r>
              <a:rPr sz="2500" spc="-20" dirty="0">
                <a:latin typeface="Arial"/>
                <a:cs typeface="Arial"/>
              </a:rPr>
              <a:t>if </a:t>
            </a:r>
            <a:r>
              <a:rPr sz="2500" spc="-35" dirty="0">
                <a:latin typeface="Arial"/>
                <a:cs typeface="Arial"/>
              </a:rPr>
              <a:t>the </a:t>
            </a:r>
            <a:r>
              <a:rPr sz="2500" spc="-50" dirty="0">
                <a:latin typeface="Arial"/>
                <a:cs typeface="Arial"/>
              </a:rPr>
              <a:t>name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45" dirty="0">
                <a:latin typeface="Arial"/>
                <a:cs typeface="Arial"/>
              </a:rPr>
              <a:t>your public </a:t>
            </a:r>
            <a:r>
              <a:rPr sz="2500" spc="-40" dirty="0">
                <a:latin typeface="Arial"/>
                <a:cs typeface="Arial"/>
              </a:rPr>
              <a:t>class </a:t>
            </a:r>
            <a:r>
              <a:rPr sz="2500" spc="-20" dirty="0">
                <a:latin typeface="Arial"/>
                <a:cs typeface="Arial"/>
              </a:rPr>
              <a:t>is </a:t>
            </a:r>
            <a:r>
              <a:rPr sz="2500" spc="-45" dirty="0">
                <a:latin typeface="Arial"/>
                <a:cs typeface="Arial"/>
              </a:rPr>
              <a:t>Hello, </a:t>
            </a:r>
            <a:r>
              <a:rPr sz="2500" spc="-40" dirty="0">
                <a:latin typeface="Arial"/>
                <a:cs typeface="Arial"/>
              </a:rPr>
              <a:t>you  </a:t>
            </a:r>
            <a:r>
              <a:rPr sz="2500" spc="-45" dirty="0">
                <a:latin typeface="Arial"/>
                <a:cs typeface="Arial"/>
              </a:rPr>
              <a:t>should </a:t>
            </a:r>
            <a:r>
              <a:rPr sz="2500" spc="-40" dirty="0">
                <a:latin typeface="Arial"/>
                <a:cs typeface="Arial"/>
              </a:rPr>
              <a:t>save </a:t>
            </a:r>
            <a:r>
              <a:rPr sz="2500" spc="-15" dirty="0">
                <a:latin typeface="Arial"/>
                <a:cs typeface="Arial"/>
              </a:rPr>
              <a:t>it </a:t>
            </a: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-22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file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called	</a:t>
            </a:r>
            <a:r>
              <a:rPr sz="2500" spc="-15" dirty="0">
                <a:latin typeface="Courier New"/>
                <a:cs typeface="Courier New"/>
              </a:rPr>
              <a:t>Hello.java.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430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2680"/>
              </a:lnSpc>
              <a:buAutoNum type="arabicPeriod" startAt="2"/>
              <a:tabLst>
                <a:tab pos="353060" algn="l"/>
              </a:tabLst>
            </a:pPr>
            <a:r>
              <a:rPr sz="2500" spc="-50" dirty="0">
                <a:latin typeface="Arial"/>
                <a:cs typeface="Arial"/>
              </a:rPr>
              <a:t>You </a:t>
            </a:r>
            <a:r>
              <a:rPr sz="2500" spc="-45" dirty="0">
                <a:latin typeface="Arial"/>
                <a:cs typeface="Arial"/>
              </a:rPr>
              <a:t>should </a:t>
            </a:r>
            <a:r>
              <a:rPr sz="2500" spc="-35" dirty="0">
                <a:latin typeface="Arial"/>
                <a:cs typeface="Arial"/>
              </a:rPr>
              <a:t>write </a:t>
            </a:r>
            <a:r>
              <a:rPr sz="2500" spc="-55" dirty="0">
                <a:latin typeface="Arial"/>
                <a:cs typeface="Arial"/>
              </a:rPr>
              <a:t>comments </a:t>
            </a: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45" dirty="0">
                <a:latin typeface="Arial"/>
                <a:cs typeface="Arial"/>
              </a:rPr>
              <a:t>your code explaining </a:t>
            </a:r>
            <a:r>
              <a:rPr sz="2500" spc="-55" dirty="0">
                <a:latin typeface="Arial"/>
                <a:cs typeface="Arial"/>
              </a:rPr>
              <a:t>what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a  </a:t>
            </a:r>
            <a:r>
              <a:rPr sz="2500" spc="-40" dirty="0">
                <a:latin typeface="Arial"/>
                <a:cs typeface="Arial"/>
              </a:rPr>
              <a:t>certain class </a:t>
            </a:r>
            <a:r>
              <a:rPr sz="2500" spc="-50" dirty="0">
                <a:latin typeface="Arial"/>
                <a:cs typeface="Arial"/>
              </a:rPr>
              <a:t>does,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-55" dirty="0">
                <a:latin typeface="Arial"/>
                <a:cs typeface="Arial"/>
              </a:rPr>
              <a:t>what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0" dirty="0">
                <a:latin typeface="Arial"/>
                <a:cs typeface="Arial"/>
              </a:rPr>
              <a:t>certain </a:t>
            </a:r>
            <a:r>
              <a:rPr sz="2500" spc="-50" dirty="0">
                <a:latin typeface="Arial"/>
                <a:cs typeface="Arial"/>
              </a:rPr>
              <a:t>method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does.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210" y="847204"/>
            <a:ext cx="4697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80" dirty="0"/>
              <a:t> </a:t>
            </a:r>
            <a:r>
              <a:rPr spc="-5" dirty="0"/>
              <a:t>Comments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5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150431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60" dirty="0">
                <a:latin typeface="Arial"/>
                <a:cs typeface="Arial"/>
              </a:rPr>
              <a:t>Comments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552763"/>
            <a:ext cx="13144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85390"/>
            <a:ext cx="7618095" cy="11684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latin typeface="Arial"/>
                <a:cs typeface="Arial"/>
              </a:rPr>
              <a:t>These are notes </a:t>
            </a:r>
            <a:r>
              <a:rPr sz="2000" spc="-5" dirty="0">
                <a:latin typeface="Arial"/>
                <a:cs typeface="Arial"/>
              </a:rPr>
              <a:t>written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code for documentation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purposes.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40"/>
              </a:lnSpc>
              <a:spcBef>
                <a:spcPts val="1190"/>
              </a:spcBef>
            </a:pPr>
            <a:r>
              <a:rPr sz="2000" dirty="0">
                <a:latin typeface="Arial"/>
                <a:cs typeface="Arial"/>
              </a:rPr>
              <a:t>Those </a:t>
            </a:r>
            <a:r>
              <a:rPr sz="2000" spc="-5" dirty="0">
                <a:latin typeface="Arial"/>
                <a:cs typeface="Arial"/>
              </a:rPr>
              <a:t>texts </a:t>
            </a:r>
            <a:r>
              <a:rPr sz="2000" dirty="0">
                <a:latin typeface="Arial"/>
                <a:cs typeface="Arial"/>
              </a:rPr>
              <a:t>are not part of the program and does not affect the flow  </a:t>
            </a:r>
            <a:r>
              <a:rPr sz="2000" spc="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847204"/>
            <a:ext cx="445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80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6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135191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0" dirty="0">
                <a:latin typeface="Arial"/>
                <a:cs typeface="Arial"/>
              </a:rPr>
              <a:t>Identifiers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552763"/>
            <a:ext cx="13144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85390"/>
            <a:ext cx="772414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are tokens that represent names </a:t>
            </a:r>
            <a:r>
              <a:rPr sz="2000" spc="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variables, methods, classes, etc.  </a:t>
            </a:r>
            <a:r>
              <a:rPr sz="2000" spc="-5" dirty="0">
                <a:latin typeface="Arial"/>
                <a:cs typeface="Arial"/>
              </a:rPr>
              <a:t>Examples </a:t>
            </a:r>
            <a:r>
              <a:rPr sz="2000" dirty="0">
                <a:latin typeface="Arial"/>
                <a:cs typeface="Arial"/>
              </a:rPr>
              <a:t>of identifiers are: Hello, main, System,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660" y="375793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80" y="3488799"/>
            <a:ext cx="7283450" cy="97599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40" dirty="0">
                <a:latin typeface="Arial"/>
                <a:cs typeface="Arial"/>
              </a:rPr>
              <a:t>identifiers </a:t>
            </a:r>
            <a:r>
              <a:rPr sz="2500" spc="-30" dirty="0">
                <a:latin typeface="Arial"/>
                <a:cs typeface="Arial"/>
              </a:rPr>
              <a:t>are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case-sensitive.</a:t>
            </a:r>
            <a:endParaRPr sz="25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40"/>
              </a:spcBef>
              <a:tabLst>
                <a:tab pos="443865" algn="l"/>
              </a:tabLst>
            </a:pPr>
            <a:r>
              <a:rPr sz="2250" baseline="7407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This means that </a:t>
            </a:r>
            <a:r>
              <a:rPr sz="2000" spc="-5" dirty="0">
                <a:latin typeface="Arial"/>
                <a:cs typeface="Arial"/>
              </a:rPr>
              <a:t>the identifier </a:t>
            </a:r>
            <a:r>
              <a:rPr sz="2000" b="1" dirty="0">
                <a:latin typeface="Arial"/>
                <a:cs typeface="Arial"/>
              </a:rPr>
              <a:t>Hello </a:t>
            </a:r>
            <a:r>
              <a:rPr sz="2000" dirty="0">
                <a:latin typeface="Arial"/>
                <a:cs typeface="Arial"/>
              </a:rPr>
              <a:t>is not the same 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hello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847204"/>
            <a:ext cx="445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80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7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16760"/>
            <a:ext cx="8079105" cy="10845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445"/>
              </a:spcBef>
            </a:pPr>
            <a:r>
              <a:rPr sz="2500" spc="-40" dirty="0">
                <a:latin typeface="Arial"/>
                <a:cs typeface="Arial"/>
              </a:rPr>
              <a:t>Identifiers </a:t>
            </a:r>
            <a:r>
              <a:rPr sz="2500" spc="-50" dirty="0">
                <a:latin typeface="Arial"/>
                <a:cs typeface="Arial"/>
              </a:rPr>
              <a:t>must </a:t>
            </a:r>
            <a:r>
              <a:rPr sz="2500" spc="-45" dirty="0">
                <a:latin typeface="Arial"/>
                <a:cs typeface="Arial"/>
              </a:rPr>
              <a:t>begin </a:t>
            </a:r>
            <a:r>
              <a:rPr sz="2500" spc="-35" dirty="0">
                <a:latin typeface="Arial"/>
                <a:cs typeface="Arial"/>
              </a:rPr>
              <a:t>with </a:t>
            </a:r>
            <a:r>
              <a:rPr sz="2500" spc="-40" dirty="0">
                <a:latin typeface="Arial"/>
                <a:cs typeface="Arial"/>
              </a:rPr>
              <a:t>either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35" dirty="0">
                <a:latin typeface="Arial"/>
                <a:cs typeface="Arial"/>
              </a:rPr>
              <a:t>letter, an </a:t>
            </a:r>
            <a:r>
              <a:rPr sz="2500" spc="-50" dirty="0">
                <a:latin typeface="Arial"/>
                <a:cs typeface="Arial"/>
              </a:rPr>
              <a:t>underscore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“_”, 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0" dirty="0">
                <a:latin typeface="Arial"/>
                <a:cs typeface="Arial"/>
              </a:rPr>
              <a:t>dollar sign </a:t>
            </a:r>
            <a:r>
              <a:rPr sz="2500" spc="-30" dirty="0">
                <a:latin typeface="Arial"/>
                <a:cs typeface="Arial"/>
              </a:rPr>
              <a:t>“$”. </a:t>
            </a:r>
            <a:r>
              <a:rPr sz="2500" spc="-40" dirty="0">
                <a:latin typeface="Arial"/>
                <a:cs typeface="Arial"/>
              </a:rPr>
              <a:t>Letters </a:t>
            </a:r>
            <a:r>
              <a:rPr sz="2500" spc="-50" dirty="0">
                <a:latin typeface="Arial"/>
                <a:cs typeface="Arial"/>
              </a:rPr>
              <a:t>may </a:t>
            </a:r>
            <a:r>
              <a:rPr sz="2500" spc="-35" dirty="0">
                <a:latin typeface="Arial"/>
                <a:cs typeface="Arial"/>
              </a:rPr>
              <a:t>be </a:t>
            </a:r>
            <a:r>
              <a:rPr sz="2500" spc="-50" dirty="0">
                <a:latin typeface="Arial"/>
                <a:cs typeface="Arial"/>
              </a:rPr>
              <a:t>lower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-50" dirty="0">
                <a:latin typeface="Arial"/>
                <a:cs typeface="Arial"/>
              </a:rPr>
              <a:t>upper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case.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</a:pPr>
            <a:r>
              <a:rPr sz="2500" spc="-55" dirty="0">
                <a:latin typeface="Arial"/>
                <a:cs typeface="Arial"/>
              </a:rPr>
              <a:t>Subsequent </a:t>
            </a:r>
            <a:r>
              <a:rPr sz="2500" spc="-45" dirty="0">
                <a:latin typeface="Arial"/>
                <a:cs typeface="Arial"/>
              </a:rPr>
              <a:t>characters </a:t>
            </a:r>
            <a:r>
              <a:rPr sz="2500" spc="-50" dirty="0">
                <a:latin typeface="Arial"/>
                <a:cs typeface="Arial"/>
              </a:rPr>
              <a:t>may </a:t>
            </a:r>
            <a:r>
              <a:rPr sz="2500" spc="-40" dirty="0">
                <a:latin typeface="Arial"/>
                <a:cs typeface="Arial"/>
              </a:rPr>
              <a:t>use </a:t>
            </a:r>
            <a:r>
              <a:rPr sz="2500" spc="-50" dirty="0">
                <a:latin typeface="Arial"/>
                <a:cs typeface="Arial"/>
              </a:rPr>
              <a:t>numbers </a:t>
            </a:r>
            <a:r>
              <a:rPr sz="2500" spc="-10" dirty="0">
                <a:latin typeface="Arial"/>
                <a:cs typeface="Arial"/>
              </a:rPr>
              <a:t>0 </a:t>
            </a:r>
            <a:r>
              <a:rPr sz="2500" spc="-20" dirty="0">
                <a:latin typeface="Arial"/>
                <a:cs typeface="Arial"/>
              </a:rPr>
              <a:t>to</a:t>
            </a:r>
            <a:r>
              <a:rPr sz="2500" spc="-25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9.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63347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3511550"/>
            <a:ext cx="8123555" cy="7442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450"/>
              </a:spcBef>
            </a:pPr>
            <a:r>
              <a:rPr sz="2500" spc="-40" dirty="0">
                <a:latin typeface="Arial"/>
                <a:cs typeface="Arial"/>
              </a:rPr>
              <a:t>Identifiers </a:t>
            </a:r>
            <a:r>
              <a:rPr sz="2500" spc="-50" dirty="0">
                <a:latin typeface="Arial"/>
                <a:cs typeface="Arial"/>
              </a:rPr>
              <a:t>cannot </a:t>
            </a:r>
            <a:r>
              <a:rPr sz="2500" spc="-40" dirty="0">
                <a:latin typeface="Arial"/>
                <a:cs typeface="Arial"/>
              </a:rPr>
              <a:t>use </a:t>
            </a: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50" dirty="0">
                <a:latin typeface="Arial"/>
                <a:cs typeface="Arial"/>
              </a:rPr>
              <a:t>keywords </a:t>
            </a:r>
            <a:r>
              <a:rPr sz="2500" spc="-30" dirty="0">
                <a:latin typeface="Arial"/>
                <a:cs typeface="Arial"/>
              </a:rPr>
              <a:t>like </a:t>
            </a:r>
            <a:r>
              <a:rPr sz="2500" spc="-4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2500" spc="-45" dirty="0">
                <a:latin typeface="Arial"/>
                <a:cs typeface="Arial"/>
              </a:rPr>
              <a:t>, </a:t>
            </a:r>
            <a:r>
              <a:rPr sz="2500" spc="-45" dirty="0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r>
              <a:rPr sz="2500" spc="-45" dirty="0">
                <a:latin typeface="Arial"/>
                <a:cs typeface="Arial"/>
              </a:rPr>
              <a:t>,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2500" spc="-45" dirty="0">
                <a:latin typeface="Arial"/>
                <a:cs typeface="Arial"/>
              </a:rPr>
              <a:t>,  </a:t>
            </a:r>
            <a:r>
              <a:rPr sz="2500" spc="-40" dirty="0">
                <a:latin typeface="Arial"/>
                <a:cs typeface="Arial"/>
              </a:rPr>
              <a:t>etc. </a:t>
            </a:r>
            <a:r>
              <a:rPr sz="2500" spc="-50" dirty="0">
                <a:latin typeface="Arial"/>
                <a:cs typeface="Arial"/>
              </a:rPr>
              <a:t>We </a:t>
            </a:r>
            <a:r>
              <a:rPr sz="2500" spc="-40" dirty="0">
                <a:latin typeface="Arial"/>
                <a:cs typeface="Arial"/>
              </a:rPr>
              <a:t>will </a:t>
            </a:r>
            <a:r>
              <a:rPr sz="2500" spc="-45" dirty="0">
                <a:latin typeface="Arial"/>
                <a:cs typeface="Arial"/>
              </a:rPr>
              <a:t>discuss more </a:t>
            </a:r>
            <a:r>
              <a:rPr sz="2500" spc="-50" dirty="0">
                <a:latin typeface="Arial"/>
                <a:cs typeface="Arial"/>
              </a:rPr>
              <a:t>about </a:t>
            </a:r>
            <a:r>
              <a:rPr sz="2500" spc="-45" dirty="0">
                <a:latin typeface="Arial"/>
                <a:cs typeface="Arial"/>
              </a:rPr>
              <a:t>Java </a:t>
            </a:r>
            <a:r>
              <a:rPr sz="2500" spc="-50" dirty="0">
                <a:latin typeface="Arial"/>
                <a:cs typeface="Arial"/>
              </a:rPr>
              <a:t>keywords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later.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506844"/>
            <a:ext cx="5403850" cy="1438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472440">
              <a:lnSpc>
                <a:spcPts val="5370"/>
              </a:lnSpc>
              <a:spcBef>
                <a:spcPts val="600"/>
              </a:spcBef>
            </a:pPr>
            <a:r>
              <a:rPr spc="-5" dirty="0"/>
              <a:t>Java Identifiers  Coding</a:t>
            </a:r>
            <a:r>
              <a:rPr spc="-55" dirty="0"/>
              <a:t> </a:t>
            </a:r>
            <a:r>
              <a:rPr spc="-10"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8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62280" y="2039620"/>
            <a:ext cx="9114155" cy="28822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6550" marR="5080" indent="-323850">
              <a:lnSpc>
                <a:spcPts val="2670"/>
              </a:lnSpc>
              <a:spcBef>
                <a:spcPts val="450"/>
              </a:spcBef>
              <a:buAutoNum type="arabicPeriod"/>
              <a:tabLst>
                <a:tab pos="353060" algn="l"/>
              </a:tabLst>
            </a:pPr>
            <a:r>
              <a:rPr sz="2500" spc="-45" dirty="0">
                <a:latin typeface="Arial"/>
                <a:cs typeface="Arial"/>
              </a:rPr>
              <a:t>For </a:t>
            </a:r>
            <a:r>
              <a:rPr sz="2500" spc="-55" dirty="0">
                <a:latin typeface="Arial"/>
                <a:cs typeface="Arial"/>
              </a:rPr>
              <a:t>names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45" dirty="0">
                <a:latin typeface="Arial"/>
                <a:cs typeface="Arial"/>
              </a:rPr>
              <a:t>classes, </a:t>
            </a:r>
            <a:r>
              <a:rPr sz="2500" spc="-40" dirty="0">
                <a:latin typeface="Arial"/>
                <a:cs typeface="Arial"/>
              </a:rPr>
              <a:t>capitalize </a:t>
            </a:r>
            <a:r>
              <a:rPr sz="2500" spc="-30" dirty="0">
                <a:latin typeface="Arial"/>
                <a:cs typeface="Arial"/>
              </a:rPr>
              <a:t>the first </a:t>
            </a:r>
            <a:r>
              <a:rPr sz="2500" spc="-35" dirty="0">
                <a:latin typeface="Arial"/>
                <a:cs typeface="Arial"/>
              </a:rPr>
              <a:t>letter of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40" dirty="0">
                <a:latin typeface="Arial"/>
                <a:cs typeface="Arial"/>
              </a:rPr>
              <a:t>class</a:t>
            </a:r>
            <a:r>
              <a:rPr sz="2500" spc="-27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name.  </a:t>
            </a:r>
            <a:r>
              <a:rPr sz="2500" spc="-45" dirty="0">
                <a:latin typeface="Arial"/>
                <a:cs typeface="Arial"/>
              </a:rPr>
              <a:t>For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example,</a:t>
            </a:r>
            <a:endParaRPr sz="25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ThisIsAnExampleOfClassName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36550" marR="269875" indent="-323850">
              <a:lnSpc>
                <a:spcPts val="2670"/>
              </a:lnSpc>
              <a:buAutoNum type="arabicPeriod" startAt="2"/>
              <a:tabLst>
                <a:tab pos="353060" algn="l"/>
              </a:tabLst>
            </a:pPr>
            <a:r>
              <a:rPr sz="2500" spc="-45" dirty="0">
                <a:latin typeface="Arial"/>
                <a:cs typeface="Arial"/>
              </a:rPr>
              <a:t>For </a:t>
            </a:r>
            <a:r>
              <a:rPr sz="2500" spc="-55" dirty="0">
                <a:latin typeface="Arial"/>
                <a:cs typeface="Arial"/>
              </a:rPr>
              <a:t>names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50" dirty="0">
                <a:latin typeface="Arial"/>
                <a:cs typeface="Arial"/>
              </a:rPr>
              <a:t>methods </a:t>
            </a:r>
            <a:r>
              <a:rPr sz="2500" spc="-40" dirty="0">
                <a:latin typeface="Arial"/>
                <a:cs typeface="Arial"/>
              </a:rPr>
              <a:t>and </a:t>
            </a:r>
            <a:r>
              <a:rPr sz="2500" spc="-45" dirty="0">
                <a:latin typeface="Arial"/>
                <a:cs typeface="Arial"/>
              </a:rPr>
              <a:t>variables, </a:t>
            </a:r>
            <a:r>
              <a:rPr sz="2500" spc="-30" dirty="0">
                <a:latin typeface="Arial"/>
                <a:cs typeface="Arial"/>
              </a:rPr>
              <a:t>the first </a:t>
            </a:r>
            <a:r>
              <a:rPr sz="2500" spc="-35" dirty="0">
                <a:latin typeface="Arial"/>
                <a:cs typeface="Arial"/>
              </a:rPr>
              <a:t>letter </a:t>
            </a:r>
            <a:r>
              <a:rPr sz="2500" spc="-30" dirty="0">
                <a:latin typeface="Arial"/>
                <a:cs typeface="Arial"/>
              </a:rPr>
              <a:t>of </a:t>
            </a:r>
            <a:r>
              <a:rPr sz="2500" spc="-35" dirty="0">
                <a:latin typeface="Arial"/>
                <a:cs typeface="Arial"/>
              </a:rPr>
              <a:t>the</a:t>
            </a:r>
            <a:r>
              <a:rPr sz="2500" spc="-254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word  should </a:t>
            </a:r>
            <a:r>
              <a:rPr sz="2500" spc="-35" dirty="0">
                <a:latin typeface="Arial"/>
                <a:cs typeface="Arial"/>
              </a:rPr>
              <a:t>start with </a:t>
            </a:r>
            <a:r>
              <a:rPr sz="2500" spc="-10" dirty="0">
                <a:latin typeface="Arial"/>
                <a:cs typeface="Arial"/>
              </a:rPr>
              <a:t>a </a:t>
            </a:r>
            <a:r>
              <a:rPr sz="2500" spc="-45" dirty="0">
                <a:latin typeface="Arial"/>
                <a:cs typeface="Arial"/>
              </a:rPr>
              <a:t>small </a:t>
            </a:r>
            <a:r>
              <a:rPr sz="2500" spc="-35" dirty="0">
                <a:latin typeface="Arial"/>
                <a:cs typeface="Arial"/>
              </a:rPr>
              <a:t>letter. </a:t>
            </a:r>
            <a:r>
              <a:rPr sz="2500" spc="-45" dirty="0">
                <a:latin typeface="Arial"/>
                <a:cs typeface="Arial"/>
              </a:rPr>
              <a:t>For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example,</a:t>
            </a:r>
            <a:endParaRPr sz="25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Arial"/>
                <a:cs typeface="Arial"/>
              </a:rPr>
              <a:t>thisIsAnExampleOfMethodName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506844"/>
            <a:ext cx="5403850" cy="1438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472440">
              <a:lnSpc>
                <a:spcPts val="5370"/>
              </a:lnSpc>
              <a:spcBef>
                <a:spcPts val="600"/>
              </a:spcBef>
            </a:pPr>
            <a:r>
              <a:rPr spc="-5" dirty="0"/>
              <a:t>Java Identifiers  Coding</a:t>
            </a:r>
            <a:r>
              <a:rPr spc="-55" dirty="0"/>
              <a:t> </a:t>
            </a:r>
            <a:r>
              <a:rPr spc="-10" dirty="0"/>
              <a:t>Guidelines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 </a:t>
            </a:r>
            <a:r>
              <a:rPr spc="10" dirty="0"/>
              <a:t>to </a:t>
            </a:r>
            <a:r>
              <a:rPr dirty="0"/>
              <a:t>Programming</a:t>
            </a:r>
            <a:r>
              <a:rPr spc="-110" dirty="0"/>
              <a:t> </a:t>
            </a:r>
            <a:r>
              <a:rPr spc="1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20" dirty="0"/>
              <a:pPr marL="25400">
                <a:lnSpc>
                  <a:spcPct val="100000"/>
                </a:lnSpc>
                <a:spcBef>
                  <a:spcPts val="135"/>
                </a:spcBef>
              </a:pPr>
              <a:t>9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62280" y="2039620"/>
            <a:ext cx="9319895" cy="2462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6550" marR="226695" indent="-323850">
              <a:lnSpc>
                <a:spcPts val="2670"/>
              </a:lnSpc>
              <a:spcBef>
                <a:spcPts val="450"/>
              </a:spcBef>
              <a:buAutoNum type="arabicPeriod" startAt="3"/>
              <a:tabLst>
                <a:tab pos="353060" algn="l"/>
              </a:tabLst>
            </a:pPr>
            <a:r>
              <a:rPr sz="2500" spc="-20" dirty="0">
                <a:latin typeface="Arial"/>
                <a:cs typeface="Arial"/>
              </a:rPr>
              <a:t>In </a:t>
            </a:r>
            <a:r>
              <a:rPr sz="2500" spc="-40" dirty="0">
                <a:latin typeface="Arial"/>
                <a:cs typeface="Arial"/>
              </a:rPr>
              <a:t>case </a:t>
            </a:r>
            <a:r>
              <a:rPr sz="2500" spc="-35" dirty="0">
                <a:latin typeface="Arial"/>
                <a:cs typeface="Arial"/>
              </a:rPr>
              <a:t>of </a:t>
            </a:r>
            <a:r>
              <a:rPr sz="2500" spc="-45" dirty="0">
                <a:latin typeface="Arial"/>
                <a:cs typeface="Arial"/>
              </a:rPr>
              <a:t>multi-word </a:t>
            </a:r>
            <a:r>
              <a:rPr sz="2500" spc="-40" dirty="0">
                <a:latin typeface="Arial"/>
                <a:cs typeface="Arial"/>
              </a:rPr>
              <a:t>identifiers, use capital </a:t>
            </a:r>
            <a:r>
              <a:rPr sz="2500" spc="-35" dirty="0">
                <a:latin typeface="Arial"/>
                <a:cs typeface="Arial"/>
              </a:rPr>
              <a:t>letters </a:t>
            </a:r>
            <a:r>
              <a:rPr sz="2500" spc="-20" dirty="0">
                <a:latin typeface="Arial"/>
                <a:cs typeface="Arial"/>
              </a:rPr>
              <a:t>to </a:t>
            </a:r>
            <a:r>
              <a:rPr sz="2500" spc="-40" dirty="0">
                <a:latin typeface="Arial"/>
                <a:cs typeface="Arial"/>
              </a:rPr>
              <a:t>indicate</a:t>
            </a:r>
            <a:r>
              <a:rPr sz="2500" spc="-36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the  </a:t>
            </a:r>
            <a:r>
              <a:rPr sz="2500" spc="-35" dirty="0">
                <a:latin typeface="Arial"/>
                <a:cs typeface="Arial"/>
              </a:rPr>
              <a:t>start </a:t>
            </a:r>
            <a:r>
              <a:rPr sz="2500" spc="-30" dirty="0">
                <a:latin typeface="Arial"/>
                <a:cs typeface="Arial"/>
              </a:rPr>
              <a:t>of the </a:t>
            </a:r>
            <a:r>
              <a:rPr sz="2500" spc="-45" dirty="0">
                <a:latin typeface="Arial"/>
                <a:cs typeface="Arial"/>
              </a:rPr>
              <a:t>word </a:t>
            </a:r>
            <a:r>
              <a:rPr sz="2500" spc="-50" dirty="0">
                <a:latin typeface="Arial"/>
                <a:cs typeface="Arial"/>
              </a:rPr>
              <a:t>except </a:t>
            </a:r>
            <a:r>
              <a:rPr sz="2500" spc="-30" dirty="0">
                <a:latin typeface="Arial"/>
                <a:cs typeface="Arial"/>
              </a:rPr>
              <a:t>the first </a:t>
            </a:r>
            <a:r>
              <a:rPr sz="2500" spc="-45" dirty="0">
                <a:latin typeface="Arial"/>
                <a:cs typeface="Arial"/>
              </a:rPr>
              <a:t>word. For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example,</a:t>
            </a:r>
            <a:endParaRPr sz="25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charArray, fileNumber,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ClassName.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36550" marR="5080" indent="-323850">
              <a:lnSpc>
                <a:spcPts val="2670"/>
              </a:lnSpc>
              <a:buAutoNum type="arabicPeriod" startAt="4"/>
              <a:tabLst>
                <a:tab pos="353060" algn="l"/>
              </a:tabLst>
            </a:pPr>
            <a:r>
              <a:rPr sz="2500" spc="-45" dirty="0">
                <a:latin typeface="Arial"/>
                <a:cs typeface="Arial"/>
              </a:rPr>
              <a:t>Avoid using </a:t>
            </a:r>
            <a:r>
              <a:rPr sz="2500" spc="-50" dirty="0">
                <a:latin typeface="Arial"/>
                <a:cs typeface="Arial"/>
              </a:rPr>
              <a:t>underscores </a:t>
            </a:r>
            <a:r>
              <a:rPr sz="2500" spc="-35" dirty="0">
                <a:latin typeface="Arial"/>
                <a:cs typeface="Arial"/>
              </a:rPr>
              <a:t>at </a:t>
            </a:r>
            <a:r>
              <a:rPr sz="2500" spc="-30" dirty="0">
                <a:latin typeface="Arial"/>
                <a:cs typeface="Arial"/>
              </a:rPr>
              <a:t>the </a:t>
            </a:r>
            <a:r>
              <a:rPr sz="2500" spc="-35" dirty="0">
                <a:latin typeface="Arial"/>
                <a:cs typeface="Arial"/>
              </a:rPr>
              <a:t>start </a:t>
            </a:r>
            <a:r>
              <a:rPr sz="2500" spc="-30" dirty="0">
                <a:latin typeface="Arial"/>
                <a:cs typeface="Arial"/>
              </a:rPr>
              <a:t>of </a:t>
            </a:r>
            <a:r>
              <a:rPr sz="2500" spc="-35" dirty="0">
                <a:latin typeface="Arial"/>
                <a:cs typeface="Arial"/>
              </a:rPr>
              <a:t>the </a:t>
            </a:r>
            <a:r>
              <a:rPr sz="2500" spc="-40" dirty="0">
                <a:latin typeface="Arial"/>
                <a:cs typeface="Arial"/>
              </a:rPr>
              <a:t>identifier </a:t>
            </a:r>
            <a:r>
              <a:rPr sz="2500" spc="-45" dirty="0">
                <a:latin typeface="Arial"/>
                <a:cs typeface="Arial"/>
              </a:rPr>
              <a:t>such </a:t>
            </a:r>
            <a:r>
              <a:rPr sz="2500" spc="-30" dirty="0">
                <a:latin typeface="Arial"/>
                <a:cs typeface="Arial"/>
              </a:rPr>
              <a:t>as</a:t>
            </a:r>
            <a:r>
              <a:rPr sz="2500" spc="-27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_read 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_write.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988</Words>
  <Application>Microsoft Office PowerPoint</Application>
  <PresentationFormat>Custom</PresentationFormat>
  <Paragraphs>229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Programming  Fundamentals</vt:lpstr>
      <vt:lpstr>Objectives</vt:lpstr>
      <vt:lpstr>Dissecting my First Java  Program</vt:lpstr>
      <vt:lpstr>Coding Guidelines</vt:lpstr>
      <vt:lpstr>Java Comments</vt:lpstr>
      <vt:lpstr>Java Identifiers</vt:lpstr>
      <vt:lpstr>Java Identifiers</vt:lpstr>
      <vt:lpstr>Java Identifiers  Coding Guidelines</vt:lpstr>
      <vt:lpstr>Java Identifiers  Coding Guidelines</vt:lpstr>
      <vt:lpstr>Java Keywords</vt:lpstr>
      <vt:lpstr>Java Keywords</vt:lpstr>
      <vt:lpstr>Java Literals</vt:lpstr>
      <vt:lpstr>Primitive Data Types</vt:lpstr>
      <vt:lpstr>Primitive Data Types: Integral – byte, short, int &amp; long</vt:lpstr>
      <vt:lpstr>Slide 15</vt:lpstr>
      <vt:lpstr>Variables</vt:lpstr>
      <vt:lpstr>Declaring and Initializing  Variables</vt:lpstr>
      <vt:lpstr>System.out.println() vs. System.out.print()</vt:lpstr>
      <vt:lpstr>Operators</vt:lpstr>
      <vt:lpstr>Arithmetic Operators</vt:lpstr>
      <vt:lpstr>Increment and Decrement  Operators</vt:lpstr>
      <vt:lpstr>Logical Operators</vt:lpstr>
      <vt:lpstr>Logical Operators: &amp;&amp;(logical)  and &amp;(boolean logical) AND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Programming  Fundamentals</dc:title>
  <cp:lastModifiedBy>sa</cp:lastModifiedBy>
  <cp:revision>3</cp:revision>
  <dcterms:created xsi:type="dcterms:W3CDTF">2019-10-31T00:49:58Z</dcterms:created>
  <dcterms:modified xsi:type="dcterms:W3CDTF">2019-10-31T12:31:20Z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2008-07-06T00:00:00Z</vt:filetime>
  </property>
  <property fmtid="{D5CDD505-2E9C-101B-9397-08002B2CF9AE}" pid="3" name="Creator">
    <vt:lpwstr>Impress</vt:lpwstr>
  </property>
  <property fmtid="{D5CDD505-2E9C-101B-9397-08002B2CF9AE}" pid="4" name="LastSaved">
    <vt:filetime>2019-10-31T00:00:00Z</vt:filetime>
  </property>
</Properties>
</file>