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802299"/>
            <a:ext cx="6477805" cy="2541431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3531205"/>
            <a:ext cx="6477804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329308"/>
            <a:ext cx="37304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798973"/>
            <a:ext cx="608264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798973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798973"/>
            <a:ext cx="5871623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756130"/>
            <a:ext cx="6482366" cy="1887950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3806196"/>
            <a:ext cx="6472835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3804985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804889"/>
            <a:ext cx="7204226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2010878"/>
            <a:ext cx="3483864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2017343"/>
            <a:ext cx="3483864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804163"/>
            <a:ext cx="7205746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2019550"/>
            <a:ext cx="348386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824270"/>
            <a:ext cx="3483864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2023004"/>
            <a:ext cx="348386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821491"/>
            <a:ext cx="3483864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798973"/>
            <a:ext cx="2454824" cy="2247117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798974"/>
            <a:ext cx="4509353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3" y="3205492"/>
            <a:ext cx="2456260" cy="2248181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3205491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482170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830584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43"/>
            <a:ext cx="209337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3145992"/>
            <a:ext cx="4143303" cy="2003742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5469857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1"/>
            <a:ext cx="41557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3143605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804520"/>
            <a:ext cx="720245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2015733"/>
            <a:ext cx="7202456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329308"/>
            <a:ext cx="445412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2607-B8C4-3A2C-836E-359E94D79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83BD2-BF6B-6B58-8EAC-1A5FA22A2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066A7-43ED-17D1-96EF-271FF3C80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888" y="-202813"/>
            <a:ext cx="9465775" cy="73805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A7E193-54EE-0A52-187F-39D7B5C6437C}"/>
              </a:ext>
            </a:extLst>
          </p:cNvPr>
          <p:cNvSpPr txBox="1"/>
          <p:nvPr/>
        </p:nvSpPr>
        <p:spPr>
          <a:xfrm rot="10800000" flipV="1">
            <a:off x="5450604" y="2067088"/>
            <a:ext cx="4193459" cy="15465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r>
              <a:rPr lang="en-IN" sz="9600" b="1">
                <a:solidFill>
                  <a:srgbClr val="FFC000"/>
                </a:solidFill>
              </a:rPr>
              <a:t>France </a:t>
            </a:r>
            <a:endParaRPr lang="en-US" sz="9600" b="1">
              <a:solidFill>
                <a:srgbClr val="FFC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C6BF1-A5C1-1B58-BBB7-0140ECCA6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1213" y="-489858"/>
            <a:ext cx="9751784" cy="7776741"/>
          </a:xfrm>
          <a:prstGeom prst="rect">
            <a:avLst/>
          </a:prstGeom>
          <a:ln w="4445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0E8649-936A-F77B-88CE-F107FD92E1B9}"/>
              </a:ext>
            </a:extLst>
          </p:cNvPr>
          <p:cNvSpPr txBox="1"/>
          <p:nvPr/>
        </p:nvSpPr>
        <p:spPr>
          <a:xfrm>
            <a:off x="4416142" y="147307"/>
            <a:ext cx="5227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9600" b="1">
                <a:solidFill>
                  <a:schemeClr val="bg2"/>
                </a:solidFill>
                <a:latin typeface="Boucherie Block" panose="02000000000000000000" pitchFamily="2" charset="0"/>
                <a:ea typeface="Boucherie Block" panose="02000000000000000000" pitchFamily="2" charset="0"/>
              </a:rPr>
              <a:t>France </a:t>
            </a:r>
            <a:endParaRPr lang="en-US" sz="9600" b="1">
              <a:solidFill>
                <a:schemeClr val="bg2"/>
              </a:solidFill>
              <a:latin typeface="Boucherie Block" panose="02000000000000000000" pitchFamily="2" charset="0"/>
              <a:ea typeface="Boucherie Blo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3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3BC0-098A-9174-CB38-EC059B89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6B6A5A-6741-F769-BA65-74CE1BA25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1" y="-254000"/>
            <a:ext cx="9397999" cy="7112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108AC3-2C17-0BC4-08F2-9C82714433E5}"/>
              </a:ext>
            </a:extLst>
          </p:cNvPr>
          <p:cNvSpPr txBox="1"/>
          <p:nvPr/>
        </p:nvSpPr>
        <p:spPr>
          <a:xfrm>
            <a:off x="852859" y="239169"/>
            <a:ext cx="7817613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4400" b="1">
                <a:solidFill>
                  <a:schemeClr val="bg2"/>
                </a:solidFill>
              </a:rPr>
              <a:t>President of Franch republic </a:t>
            </a:r>
            <a:endParaRPr lang="en-US" sz="4400" b="1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55044-A0A4-2437-91D9-D6696A63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2" y="1488206"/>
            <a:ext cx="5660571" cy="3627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BA193-D645-E2A6-B383-B540D1E4B1D0}"/>
              </a:ext>
            </a:extLst>
          </p:cNvPr>
          <p:cNvSpPr txBox="1"/>
          <p:nvPr/>
        </p:nvSpPr>
        <p:spPr>
          <a:xfrm>
            <a:off x="4381500" y="5769429"/>
            <a:ext cx="410028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2800" b="1">
                <a:solidFill>
                  <a:schemeClr val="bg2"/>
                </a:solidFill>
              </a:rPr>
              <a:t>-Emmanuel Macron-</a:t>
            </a:r>
            <a:endParaRPr lang="en-US" sz="2800" b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0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1B3A-BFEE-8E72-1DD7-EA2B633A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F5E16-B80B-0DAB-A679-3B2230208ED6}"/>
              </a:ext>
            </a:extLst>
          </p:cNvPr>
          <p:cNvSpPr txBox="1"/>
          <p:nvPr/>
        </p:nvSpPr>
        <p:spPr>
          <a:xfrm>
            <a:off x="3662135" y="251913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40266-DBCF-8F36-D893-3FA729731697}"/>
              </a:ext>
            </a:extLst>
          </p:cNvPr>
          <p:cNvSpPr txBox="1"/>
          <p:nvPr/>
        </p:nvSpPr>
        <p:spPr>
          <a:xfrm>
            <a:off x="3698421" y="251006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69374-FF40-C59D-8110-524A63DD1190}"/>
              </a:ext>
            </a:extLst>
          </p:cNvPr>
          <p:cNvSpPr txBox="1"/>
          <p:nvPr/>
        </p:nvSpPr>
        <p:spPr>
          <a:xfrm>
            <a:off x="3770992" y="251006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EC51C8B-A94E-2C56-D10F-7F44429A1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9786" y="-63500"/>
            <a:ext cx="9443357" cy="70485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6741A1-C0F1-8EBA-7D35-68F1BD3DA123}"/>
              </a:ext>
            </a:extLst>
          </p:cNvPr>
          <p:cNvSpPr txBox="1"/>
          <p:nvPr/>
        </p:nvSpPr>
        <p:spPr>
          <a:xfrm>
            <a:off x="3165887" y="979311"/>
            <a:ext cx="85269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>
                <a:solidFill>
                  <a:schemeClr val="bg2"/>
                </a:solidFill>
              </a:rPr>
              <a:t>Transportation</a:t>
            </a:r>
            <a:r>
              <a:rPr lang="en-IN" sz="6600">
                <a:solidFill>
                  <a:schemeClr val="bg2"/>
                </a:solidFill>
              </a:rPr>
              <a:t> </a:t>
            </a:r>
            <a:endParaRPr lang="en-US" sz="660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66720-4B0F-16A5-6B5B-B230CF1B2AFB}"/>
              </a:ext>
            </a:extLst>
          </p:cNvPr>
          <p:cNvSpPr txBox="1"/>
          <p:nvPr/>
        </p:nvSpPr>
        <p:spPr>
          <a:xfrm>
            <a:off x="2258899" y="2519135"/>
            <a:ext cx="6966744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32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•Air :
      ~Approximately 478 airports 
     ~All major cities in France have airports.
•Car :
     ~Approximately 500,000 miles of serviceable roadway.</a:t>
            </a:r>
            <a:endParaRPr lang="en-US" sz="3200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2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C931-CD3D-E2B1-56B5-6F3D9FBB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389CBA-C959-5F96-049F-BAC09EEA7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9356" y="-81644"/>
            <a:ext cx="9543142" cy="7239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25829-FB78-9165-6088-8AB54367CA46}"/>
              </a:ext>
            </a:extLst>
          </p:cNvPr>
          <p:cNvSpPr txBox="1"/>
          <p:nvPr/>
        </p:nvSpPr>
        <p:spPr>
          <a:xfrm>
            <a:off x="3184184" y="474500"/>
            <a:ext cx="664924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8000" b="1">
                <a:solidFill>
                  <a:schemeClr val="bg2"/>
                </a:solidFill>
              </a:rPr>
              <a:t>French food</a:t>
            </a:r>
            <a:endParaRPr lang="en-US" sz="8000" b="1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9D7CE-DEE4-64B6-A6B9-137278EC03E1}"/>
              </a:ext>
            </a:extLst>
          </p:cNvPr>
          <p:cNvSpPr txBox="1"/>
          <p:nvPr/>
        </p:nvSpPr>
        <p:spPr>
          <a:xfrm>
            <a:off x="4065814" y="262345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30BEC-386A-EBD5-DC23-081EF2F4D8A8}"/>
              </a:ext>
            </a:extLst>
          </p:cNvPr>
          <p:cNvSpPr txBox="1"/>
          <p:nvPr/>
        </p:nvSpPr>
        <p:spPr>
          <a:xfrm>
            <a:off x="562428" y="3811012"/>
            <a:ext cx="4490357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3200">
                <a:solidFill>
                  <a:srgbClr val="FFFF00"/>
                </a:solidFill>
                <a:latin typeface="Baskerville Old Face" panose="02020602080505020303" pitchFamily="18" charset="0"/>
              </a:rPr>
              <a:t>The French are also famous for their cuisine. French food known in the world are chocolates, cheese and breakfast like croissants.</a:t>
            </a:r>
            <a:endParaRPr lang="en-US" sz="320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AE1BFE-0062-8AF5-B39D-F947D4EE4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071" y="2183775"/>
            <a:ext cx="3816201" cy="29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2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F99D-1E0C-433F-76E1-C831378F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19DC15-53DC-3302-91A1-47E7F8277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9786" y="0"/>
            <a:ext cx="9243785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3112C-5332-32E7-9A1A-A458CF547A95}"/>
              </a:ext>
            </a:extLst>
          </p:cNvPr>
          <p:cNvSpPr txBox="1"/>
          <p:nvPr/>
        </p:nvSpPr>
        <p:spPr>
          <a:xfrm>
            <a:off x="3607707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DD460-C229-B041-6FB0-179B66DED6DA}"/>
              </a:ext>
            </a:extLst>
          </p:cNvPr>
          <p:cNvSpPr txBox="1"/>
          <p:nvPr/>
        </p:nvSpPr>
        <p:spPr>
          <a:xfrm>
            <a:off x="5238749" y="1179156"/>
            <a:ext cx="3365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7200" b="1" dirty="0">
                <a:solidFill>
                  <a:schemeClr val="bg2"/>
                </a:solidFill>
              </a:rPr>
              <a:t>Sports</a:t>
            </a:r>
            <a:endParaRPr lang="en-US" sz="7200" b="1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0BDF4-DC94-60D7-845A-AA7A876A3C25}"/>
              </a:ext>
            </a:extLst>
          </p:cNvPr>
          <p:cNvSpPr txBox="1"/>
          <p:nvPr/>
        </p:nvSpPr>
        <p:spPr>
          <a:xfrm>
            <a:off x="1714499" y="2784829"/>
            <a:ext cx="7048501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32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* The French “national” sport is football 
* The most-watched sports in France are football, rugby, basketball, cycling, sailing and tennis.
* Sport is encouraged in school, and local sports clubs receive financial support from the local governments.</a:t>
            </a:r>
            <a:endParaRPr lang="en-US" sz="3200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9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879A-763A-B3DB-15EE-F8E32D0B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0D2E88-8354-67A5-6119-A0B02FC54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352643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EC647-F492-A686-3ED2-85237A89B63F}"/>
              </a:ext>
            </a:extLst>
          </p:cNvPr>
          <p:cNvSpPr txBox="1"/>
          <p:nvPr/>
        </p:nvSpPr>
        <p:spPr>
          <a:xfrm>
            <a:off x="4572000" y="1253590"/>
            <a:ext cx="5082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7200" b="1" dirty="0">
                <a:solidFill>
                  <a:schemeClr val="bg2"/>
                </a:solidFill>
              </a:rPr>
              <a:t>Language</a:t>
            </a:r>
            <a:r>
              <a:rPr lang="en-IN" dirty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DC9C4-534E-DC47-CE9C-DAB77B04C7D5}"/>
              </a:ext>
            </a:extLst>
          </p:cNvPr>
          <p:cNvSpPr txBox="1"/>
          <p:nvPr/>
        </p:nvSpPr>
        <p:spPr>
          <a:xfrm>
            <a:off x="2013970" y="2902989"/>
            <a:ext cx="7202456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32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•Official language of France is </a:t>
            </a:r>
            <a:r>
              <a:rPr lang="en-IN" sz="3200" dirty="0" err="1">
                <a:solidFill>
                  <a:srgbClr val="FFFF00"/>
                </a:solidFill>
                <a:latin typeface="Baskerville Old Face" panose="02020602080505020303" pitchFamily="18" charset="0"/>
              </a:rPr>
              <a:t>french</a:t>
            </a:r>
            <a:r>
              <a:rPr lang="en-IN" sz="32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
•88% of the population speaks French
•75 different languages in France.
•24 of these languages are European rest of the languages include languages from the South </a:t>
            </a:r>
            <a:r>
              <a:rPr lang="en-IN" sz="3200" dirty="0" err="1">
                <a:solidFill>
                  <a:srgbClr val="FFFF00"/>
                </a:solidFill>
                <a:latin typeface="Baskerville Old Face" panose="02020602080505020303" pitchFamily="18" charset="0"/>
              </a:rPr>
              <a:t>American,South</a:t>
            </a:r>
            <a:r>
              <a:rPr lang="en-IN" sz="32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 Asian and Caribbean regions</a:t>
            </a:r>
            <a:endParaRPr lang="en-US" sz="3200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812E-55F0-868A-96D7-11EF2565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26ECF1-FE48-754E-2486-FC212C107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54214"/>
            <a:ext cx="9144000" cy="70122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D3A790-C4B0-71E1-F073-847F91CABD03}"/>
              </a:ext>
            </a:extLst>
          </p:cNvPr>
          <p:cNvSpPr txBox="1"/>
          <p:nvPr/>
        </p:nvSpPr>
        <p:spPr>
          <a:xfrm>
            <a:off x="3583286" y="745759"/>
            <a:ext cx="5987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 dirty="0">
                <a:solidFill>
                  <a:schemeClr val="bg2"/>
                </a:solidFill>
              </a:rPr>
              <a:t>French music</a:t>
            </a:r>
            <a:endParaRPr lang="en-US" sz="6600" b="1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87AD5-6509-A400-13A7-611FE64978F3}"/>
              </a:ext>
            </a:extLst>
          </p:cNvPr>
          <p:cNvSpPr txBox="1"/>
          <p:nvPr/>
        </p:nvSpPr>
        <p:spPr>
          <a:xfrm>
            <a:off x="2258786" y="2258298"/>
            <a:ext cx="6404428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32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* Indigenous Folk Music and features styles from Africa, Latin America, and Asia.
* Most well known for its classical music 
* Modern times is known for the development of hip hop, techno, funk, and pop.</a:t>
            </a:r>
            <a:endParaRPr lang="en-US" sz="3200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2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CA50-F155-C0D4-954C-EBD38B22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32B45B-8A0C-13CE-C4A1-57B913904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23471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AB357D-97CB-B3F2-A440-261DE0053F80}"/>
              </a:ext>
            </a:extLst>
          </p:cNvPr>
          <p:cNvSpPr txBox="1"/>
          <p:nvPr/>
        </p:nvSpPr>
        <p:spPr>
          <a:xfrm>
            <a:off x="3447226" y="1329137"/>
            <a:ext cx="557881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4800" b="1" dirty="0">
                <a:solidFill>
                  <a:schemeClr val="bg2"/>
                </a:solidFill>
              </a:rPr>
              <a:t>Holidays &amp; Festival </a:t>
            </a:r>
            <a:endParaRPr lang="en-US" sz="4800" b="1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D7B07-5592-86ED-F1F8-AFA34040B052}"/>
              </a:ext>
            </a:extLst>
          </p:cNvPr>
          <p:cNvSpPr txBox="1"/>
          <p:nvPr/>
        </p:nvSpPr>
        <p:spPr>
          <a:xfrm>
            <a:off x="1433337" y="2779565"/>
            <a:ext cx="7592704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* Bastille Day (July 14th) was incorporated in 1789.
* Armistice Day (November 11) was incorporated in 1918.
* Labour Day (May 1) was incorporated in 1935.
* Holiday’s nearly every week in the month of May.
* Many regional festivals throughout France.
* Every French citizen is entitled to 5 weeks of vacation.</a:t>
            </a:r>
            <a:endParaRPr lang="en-US" sz="2800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55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B7F8-BE8E-9DA9-968A-C234891F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FCD398-FF82-222F-552C-E8990A0C7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225642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876ADA-D0E7-3CB8-69BC-509726ED0FF7}"/>
              </a:ext>
            </a:extLst>
          </p:cNvPr>
          <p:cNvSpPr txBox="1"/>
          <p:nvPr/>
        </p:nvSpPr>
        <p:spPr>
          <a:xfrm>
            <a:off x="4671784" y="1345923"/>
            <a:ext cx="4227286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6000" b="1" dirty="0">
                <a:solidFill>
                  <a:schemeClr val="bg2"/>
                </a:solidFill>
              </a:rPr>
              <a:t>Conclusion </a:t>
            </a:r>
            <a:endParaRPr lang="en-US" sz="6000" b="1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A0076-D825-2A62-1DD3-4F03D4BD9C89}"/>
              </a:ext>
            </a:extLst>
          </p:cNvPr>
          <p:cNvSpPr txBox="1"/>
          <p:nvPr/>
        </p:nvSpPr>
        <p:spPr>
          <a:xfrm>
            <a:off x="2150042" y="2826733"/>
            <a:ext cx="6749028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3600" dirty="0">
                <a:solidFill>
                  <a:srgbClr val="FFFF00"/>
                </a:solidFill>
              </a:rPr>
              <a:t>The French Revolution stands as a transformative event in world history, </a:t>
            </a:r>
            <a:r>
              <a:rPr lang="en-IN" sz="3600" dirty="0" err="1">
                <a:solidFill>
                  <a:srgbClr val="FFFF00"/>
                </a:solidFill>
              </a:rPr>
              <a:t>catalyzing</a:t>
            </a:r>
            <a:r>
              <a:rPr lang="en-IN" sz="3600" dirty="0">
                <a:solidFill>
                  <a:srgbClr val="FFFF00"/>
                </a:solidFill>
              </a:rPr>
              <a:t> profound social, political, and cultural changes that continue to resonate in the modern era.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3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77B4-05B8-2D92-0702-CBE365F8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F18FD5-689E-A6FC-B450-BBB39DE60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81643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38978-5238-A1E4-4E8D-F0996AC34647}"/>
              </a:ext>
            </a:extLst>
          </p:cNvPr>
          <p:cNvSpPr txBox="1"/>
          <p:nvPr/>
        </p:nvSpPr>
        <p:spPr>
          <a:xfrm>
            <a:off x="3793671" y="5335813"/>
            <a:ext cx="5078187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6600" b="1" dirty="0">
                <a:solidFill>
                  <a:schemeClr val="bg2"/>
                </a:solidFill>
                <a:latin typeface="Boucherie Block" panose="02000506000000020004" pitchFamily="2" charset="0"/>
                <a:ea typeface="Castellar" panose="02000000000000000000" pitchFamily="2" charset="0"/>
              </a:rPr>
              <a:t>Thank you..</a:t>
            </a:r>
            <a:endParaRPr lang="en-US" sz="6600" b="1" dirty="0">
              <a:solidFill>
                <a:schemeClr val="bg2"/>
              </a:solidFill>
              <a:latin typeface="Boucherie Block" panose="02000506000000020004" pitchFamily="2" charset="0"/>
              <a:ea typeface="Castellar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8EBEF-F67D-C042-D868-622174B46953}"/>
              </a:ext>
            </a:extLst>
          </p:cNvPr>
          <p:cNvSpPr txBox="1"/>
          <p:nvPr/>
        </p:nvSpPr>
        <p:spPr>
          <a:xfrm>
            <a:off x="5154386" y="210457"/>
            <a:ext cx="3635828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By...</a:t>
            </a:r>
          </a:p>
          <a:p>
            <a:pPr algn="l"/>
            <a:r>
              <a:rPr lang="en-IN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    B. </a:t>
            </a:r>
            <a:r>
              <a:rPr lang="en-IN" sz="2400" b="1" dirty="0" err="1">
                <a:solidFill>
                  <a:srgbClr val="FFFF00"/>
                </a:solidFill>
                <a:latin typeface="Baskerville Old Face" panose="02020602080505020303" pitchFamily="18" charset="0"/>
              </a:rPr>
              <a:t>Preethi</a:t>
            </a:r>
            <a:r>
              <a:rPr lang="en-IN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 </a:t>
            </a:r>
          </a:p>
          <a:p>
            <a:pPr algn="l"/>
            <a:r>
              <a:rPr lang="en-IN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    R. </a:t>
            </a:r>
            <a:r>
              <a:rPr lang="en-IN" sz="2400" b="1" dirty="0" err="1">
                <a:solidFill>
                  <a:srgbClr val="FFFF00"/>
                </a:solidFill>
                <a:latin typeface="Baskerville Old Face" panose="02020602080505020303" pitchFamily="18" charset="0"/>
              </a:rPr>
              <a:t>Preethi</a:t>
            </a:r>
            <a:r>
              <a:rPr lang="en-IN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 </a:t>
            </a:r>
          </a:p>
          <a:p>
            <a:pPr algn="l"/>
            <a:r>
              <a:rPr lang="en-IN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    I. </a:t>
            </a:r>
            <a:r>
              <a:rPr lang="en-IN" sz="2400" b="1" dirty="0" err="1">
                <a:solidFill>
                  <a:srgbClr val="FFFF00"/>
                </a:solidFill>
                <a:latin typeface="Baskerville Old Face" panose="02020602080505020303" pitchFamily="18" charset="0"/>
              </a:rPr>
              <a:t>Hasmathul</a:t>
            </a:r>
            <a:r>
              <a:rPr lang="en-IN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 </a:t>
            </a:r>
            <a:r>
              <a:rPr lang="en-IN" sz="2400" b="1" dirty="0" err="1">
                <a:solidFill>
                  <a:srgbClr val="FFFF00"/>
                </a:solidFill>
                <a:latin typeface="Baskerville Old Face" panose="02020602080505020303" pitchFamily="18" charset="0"/>
              </a:rPr>
              <a:t>haseena</a:t>
            </a:r>
            <a:r>
              <a:rPr lang="en-IN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 </a:t>
            </a:r>
          </a:p>
          <a:p>
            <a:pPr algn="l"/>
            <a:r>
              <a:rPr lang="en-IN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    V. </a:t>
            </a:r>
            <a:r>
              <a:rPr lang="en-IN" sz="2400" b="1" dirty="0" err="1">
                <a:solidFill>
                  <a:srgbClr val="FFFF00"/>
                </a:solidFill>
                <a:latin typeface="Baskerville Old Face" panose="02020602080505020303" pitchFamily="18" charset="0"/>
              </a:rPr>
              <a:t>Narmadha</a:t>
            </a:r>
            <a:endParaRPr lang="en-IN" sz="2400" b="1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  <a:p>
            <a:pPr algn="l"/>
            <a:r>
              <a:rPr lang="en-IN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    E. P </a:t>
            </a:r>
            <a:r>
              <a:rPr lang="en-IN" sz="2400" b="1" dirty="0" err="1">
                <a:solidFill>
                  <a:srgbClr val="FFFF00"/>
                </a:solidFill>
                <a:latin typeface="Baskerville Old Face" panose="02020602080505020303" pitchFamily="18" charset="0"/>
              </a:rPr>
              <a:t>Deepika</a:t>
            </a:r>
            <a:r>
              <a:rPr lang="en-IN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  </a:t>
            </a:r>
            <a:endParaRPr lang="en-US" sz="2400" b="1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6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4159-3BC9-037F-97BF-B530F349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9E9323-A4FC-29F6-B246-AC50D550B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8750" y="0"/>
            <a:ext cx="9461500" cy="71482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941008-5092-6A93-835D-5FF90F4E52A5}"/>
              </a:ext>
            </a:extLst>
          </p:cNvPr>
          <p:cNvSpPr txBox="1"/>
          <p:nvPr/>
        </p:nvSpPr>
        <p:spPr>
          <a:xfrm flipH="1">
            <a:off x="1016288" y="117764"/>
            <a:ext cx="7468166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6600" b="1">
                <a:solidFill>
                  <a:schemeClr val="bg2"/>
                </a:solidFill>
                <a:latin typeface="Amasis MT Pro" panose="02040504050005020304" pitchFamily="18" charset="0"/>
              </a:rPr>
              <a:t>The capital city</a:t>
            </a:r>
            <a:endParaRPr lang="en-US" sz="6600" b="1">
              <a:solidFill>
                <a:schemeClr val="bg2"/>
              </a:solidFill>
              <a:latin typeface="Amasis MT Pro" panose="020405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26789-2547-1FE6-D881-72070F1EBD93}"/>
              </a:ext>
            </a:extLst>
          </p:cNvPr>
          <p:cNvSpPr txBox="1"/>
          <p:nvPr/>
        </p:nvSpPr>
        <p:spPr>
          <a:xfrm>
            <a:off x="3924381" y="1335800"/>
            <a:ext cx="4607966" cy="2554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>
                <a:solidFill>
                  <a:srgbClr val="FFFF00"/>
                </a:solidFill>
                <a:latin typeface="Baskerville Old Face" panose="02020602080505020303" pitchFamily="18" charset="0"/>
                <a:ea typeface="Amasis MT Pro Light" panose="02000000000000000000" pitchFamily="2" charset="0"/>
              </a:rPr>
              <a:t> France  is a semi- presidential Republic with its capital in paris,</a:t>
            </a:r>
            <a:endParaRPr lang="en-US" sz="4000">
              <a:solidFill>
                <a:srgbClr val="FFFF00"/>
              </a:solidFill>
              <a:latin typeface="Baskerville Old Face" panose="02020602080505020303" pitchFamily="18" charset="0"/>
              <a:ea typeface="Amasis MT Pr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B2DD0-E678-AC09-EECB-2230EBB410D8}"/>
              </a:ext>
            </a:extLst>
          </p:cNvPr>
          <p:cNvSpPr txBox="1"/>
          <p:nvPr/>
        </p:nvSpPr>
        <p:spPr>
          <a:xfrm>
            <a:off x="3755572" y="4000385"/>
            <a:ext cx="4912394" cy="2554545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>
                <a:solidFill>
                  <a:srgbClr val="FFFF00"/>
                </a:solidFill>
                <a:latin typeface="Baskerville Old Face" panose="02000000000000000000" pitchFamily="2" charset="0"/>
                <a:ea typeface="Baskerville Old Face" panose="02000000000000000000" pitchFamily="2" charset="0"/>
              </a:rPr>
              <a:t>the nation’s largest City and the main cultural and commercial center.</a:t>
            </a:r>
            <a:endParaRPr lang="en-US" sz="4000">
              <a:solidFill>
                <a:srgbClr val="FFFF00"/>
              </a:solidFill>
              <a:latin typeface="Baskerville Old Face" panose="02000000000000000000" pitchFamily="2" charset="0"/>
              <a:ea typeface="Baskerville Old Fa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4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21DA-14D1-F633-22C1-04485F0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C79FA-516E-776E-4179-469086934BA9}"/>
              </a:ext>
            </a:extLst>
          </p:cNvPr>
          <p:cNvSpPr txBox="1"/>
          <p:nvPr/>
        </p:nvSpPr>
        <p:spPr>
          <a:xfrm>
            <a:off x="3612243" y="266881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98A9E3-7F36-1FBD-ABC5-A09162BB2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0393" y="72571"/>
            <a:ext cx="9384393" cy="72299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30B87-16D4-F71D-DFDD-B925D511DAD7}"/>
              </a:ext>
            </a:extLst>
          </p:cNvPr>
          <p:cNvSpPr txBox="1"/>
          <p:nvPr/>
        </p:nvSpPr>
        <p:spPr>
          <a:xfrm>
            <a:off x="3873952" y="978726"/>
            <a:ext cx="5192869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8800" b="1">
                <a:solidFill>
                  <a:schemeClr val="bg2"/>
                </a:solidFill>
              </a:rPr>
              <a:t>The area</a:t>
            </a:r>
            <a:endParaRPr lang="en-US" sz="8800" b="1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90E61-704A-E5DD-FB09-FDD1E12BC408}"/>
              </a:ext>
            </a:extLst>
          </p:cNvPr>
          <p:cNvSpPr txBox="1"/>
          <p:nvPr/>
        </p:nvSpPr>
        <p:spPr>
          <a:xfrm>
            <a:off x="1669370" y="2668814"/>
            <a:ext cx="7202456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4000">
                <a:solidFill>
                  <a:srgbClr val="FFFF00"/>
                </a:solidFill>
                <a:latin typeface="Baskerville Old Face" panose="02020602080505020303" pitchFamily="18" charset="0"/>
              </a:rPr>
              <a:t>By area, France is the 42</a:t>
            </a:r>
            <a:r>
              <a:rPr lang="en-IN" sz="4000" baseline="30000">
                <a:solidFill>
                  <a:srgbClr val="FFFF00"/>
                </a:solidFill>
                <a:latin typeface="Baskerville Old Face" panose="02020602080505020303" pitchFamily="18" charset="0"/>
              </a:rPr>
              <a:t>nd</a:t>
            </a:r>
            <a:r>
              <a:rPr lang="en-IN" sz="4000">
                <a:solidFill>
                  <a:srgbClr val="FFFF00"/>
                </a:solidFill>
                <a:latin typeface="Baskerville Old Face" panose="02020602080505020303" pitchFamily="18" charset="0"/>
              </a:rPr>
              <a:t> largest country in Western Europe and the European Union (EU), and the third-largest in Europe as a whole, and it has 551,500 square kilometres.</a:t>
            </a:r>
            <a:endParaRPr lang="en-US" sz="400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9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B290-BE9A-F6E7-E9BD-E4789A44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3FE5B6-B06A-A81A-9F73-3E780CAAB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1429" y="-108858"/>
            <a:ext cx="9443358" cy="70938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EB47EA-861C-ACE9-929F-F1053288E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6" y="804520"/>
            <a:ext cx="7130029" cy="551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5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DBAC-768F-40C8-A5AF-FB7E5B32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54DFCC-CBC7-BBD8-9663-D031A27F9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1643" y="-49893"/>
            <a:ext cx="9307286" cy="69577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BF0D71-78DC-8C12-BB12-8618CF4154AE}"/>
              </a:ext>
            </a:extLst>
          </p:cNvPr>
          <p:cNvSpPr txBox="1"/>
          <p:nvPr/>
        </p:nvSpPr>
        <p:spPr>
          <a:xfrm>
            <a:off x="551065" y="296688"/>
            <a:ext cx="8277695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6000" b="1">
                <a:solidFill>
                  <a:schemeClr val="bg2"/>
                </a:solidFill>
              </a:rPr>
              <a:t>Whether and Climate</a:t>
            </a:r>
            <a:endParaRPr lang="en-US" sz="6000" b="1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C7438-B6DE-E2CF-2E7A-2DA950C89BB4}"/>
              </a:ext>
            </a:extLst>
          </p:cNvPr>
          <p:cNvSpPr txBox="1"/>
          <p:nvPr/>
        </p:nvSpPr>
        <p:spPr>
          <a:xfrm>
            <a:off x="535214" y="1596844"/>
            <a:ext cx="796471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3600">
                <a:solidFill>
                  <a:srgbClr val="FFFF00"/>
                </a:solidFill>
                <a:latin typeface="Baskerville Old Face" panose="02020602080505020303" pitchFamily="18" charset="0"/>
              </a:rPr>
              <a:t>* South along the Mediterranean: Mostly sunny days throughout the year.</a:t>
            </a:r>
            <a:endParaRPr lang="en-US" sz="360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29FAD-17E0-7581-2B77-DA01CDC7DD13}"/>
              </a:ext>
            </a:extLst>
          </p:cNvPr>
          <p:cNvSpPr txBox="1"/>
          <p:nvPr/>
        </p:nvSpPr>
        <p:spPr>
          <a:xfrm>
            <a:off x="462643" y="2828835"/>
            <a:ext cx="796471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3600">
                <a:solidFill>
                  <a:srgbClr val="FFFF00"/>
                </a:solidFill>
                <a:latin typeface="Baskerville Old Face" panose="02020602080505020303" pitchFamily="18" charset="0"/>
              </a:rPr>
              <a:t>* Southwest: Fairly sunny, wet spring, and summers can get very hot and humid.</a:t>
            </a:r>
            <a:endParaRPr lang="en-US" sz="360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BD068-7377-9725-BAEF-8CEB9DF1656D}"/>
              </a:ext>
            </a:extLst>
          </p:cNvPr>
          <p:cNvSpPr txBox="1"/>
          <p:nvPr/>
        </p:nvSpPr>
        <p:spPr>
          <a:xfrm>
            <a:off x="515942" y="4193874"/>
            <a:ext cx="785811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3600">
                <a:solidFill>
                  <a:srgbClr val="FFFF00"/>
                </a:solidFill>
                <a:latin typeface="Baskerville Old Face" panose="02020602080505020303" pitchFamily="18" charset="0"/>
              </a:rPr>
              <a:t>* Northeast: Cold and m piostly rainy falls and winters.</a:t>
            </a:r>
            <a:endParaRPr lang="en-US" sz="360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6D9BC-2B55-1CE4-27C4-1D13DD59005F}"/>
              </a:ext>
            </a:extLst>
          </p:cNvPr>
          <p:cNvSpPr txBox="1"/>
          <p:nvPr/>
        </p:nvSpPr>
        <p:spPr>
          <a:xfrm>
            <a:off x="515942" y="5453315"/>
            <a:ext cx="744764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3600">
                <a:solidFill>
                  <a:srgbClr val="FFFF00"/>
                </a:solidFill>
                <a:latin typeface="Baskerville Old Face" panose="02020602080505020303" pitchFamily="18" charset="0"/>
              </a:rPr>
              <a:t>* Northwest: Mild summers and rainy winters.</a:t>
            </a:r>
            <a:endParaRPr lang="en-US" sz="360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9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2399-A888-DAA3-DC01-42007A22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752D17-26A4-6116-52B4-890075EF9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35857"/>
            <a:ext cx="9207500" cy="72299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13409B-80E0-6742-9E54-BFDF6E62893F}"/>
              </a:ext>
            </a:extLst>
          </p:cNvPr>
          <p:cNvSpPr txBox="1"/>
          <p:nvPr/>
        </p:nvSpPr>
        <p:spPr>
          <a:xfrm>
            <a:off x="3689350" y="246470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6BA62-B4C2-9CAF-D7A7-16C35FA6E4E7}"/>
              </a:ext>
            </a:extLst>
          </p:cNvPr>
          <p:cNvSpPr txBox="1"/>
          <p:nvPr/>
        </p:nvSpPr>
        <p:spPr>
          <a:xfrm>
            <a:off x="4140878" y="1701931"/>
            <a:ext cx="4855937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6600" b="1">
                <a:solidFill>
                  <a:schemeClr val="bg2"/>
                </a:solidFill>
              </a:rPr>
              <a:t>Population</a:t>
            </a:r>
            <a:r>
              <a:rPr lang="en-IN" sz="6600">
                <a:solidFill>
                  <a:schemeClr val="bg2"/>
                </a:solidFill>
              </a:rPr>
              <a:t> </a:t>
            </a:r>
            <a:endParaRPr lang="en-US" sz="660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18E43-5C5F-5062-2A67-83012D8BB108}"/>
              </a:ext>
            </a:extLst>
          </p:cNvPr>
          <p:cNvSpPr txBox="1"/>
          <p:nvPr/>
        </p:nvSpPr>
        <p:spPr>
          <a:xfrm>
            <a:off x="2728912" y="3429000"/>
            <a:ext cx="6267903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36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With a population approaching 67 million, it is the 20</a:t>
            </a:r>
            <a:r>
              <a:rPr lang="en-IN" sz="3600" baseline="300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th</a:t>
            </a:r>
            <a:r>
              <a:rPr lang="en-IN" sz="3600" dirty="0">
                <a:solidFill>
                  <a:srgbClr val="FFFF00"/>
                </a:solidFill>
                <a:latin typeface="Baskerville Old Face" panose="02020602080505020303" pitchFamily="18" charset="0"/>
              </a:rPr>
              <a:t> most populated country and the second- most populated country in the EU</a:t>
            </a:r>
            <a:endParaRPr lang="en-US" sz="3600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9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5524-AE0A-E000-B393-E55ECFF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BAA687-0A5E-7690-072C-F0EF848C1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0286" y="-326573"/>
            <a:ext cx="9525000" cy="70575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D96B92-0F1A-2FF9-1C8E-A862A333B50B}"/>
              </a:ext>
            </a:extLst>
          </p:cNvPr>
          <p:cNvSpPr txBox="1"/>
          <p:nvPr/>
        </p:nvSpPr>
        <p:spPr>
          <a:xfrm>
            <a:off x="3730170" y="209593"/>
            <a:ext cx="541383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6600" b="1">
                <a:solidFill>
                  <a:schemeClr val="bg2"/>
                </a:solidFill>
              </a:rPr>
              <a:t>Government</a:t>
            </a:r>
            <a:r>
              <a:rPr lang="en-IN" sz="6600">
                <a:solidFill>
                  <a:schemeClr val="bg2"/>
                </a:solidFill>
              </a:rPr>
              <a:t> </a:t>
            </a:r>
            <a:endParaRPr lang="en-US" sz="660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590E3-6531-AE10-D8DF-E7AC8F7FDF4F}"/>
              </a:ext>
            </a:extLst>
          </p:cNvPr>
          <p:cNvSpPr txBox="1"/>
          <p:nvPr/>
        </p:nvSpPr>
        <p:spPr>
          <a:xfrm>
            <a:off x="444499" y="1329137"/>
            <a:ext cx="8055429" cy="5078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3600">
                <a:solidFill>
                  <a:srgbClr val="FFFF00"/>
                </a:solidFill>
                <a:latin typeface="Baskerville Old Face" panose="02020602080505020303" pitchFamily="18" charset="0"/>
              </a:rPr>
              <a:t>* Centralised government 
* President is elected for a five-year term 
* Semi- presidential system 
* Based on the French Constitution of the fifth Republic 
* Declares itself as “an indivisible, secular, democratic and social Republic”
* The National Assembly is the lower house of the Parliament.</a:t>
            </a:r>
            <a:endParaRPr lang="en-US" sz="360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C1B6-2194-3C50-82B4-FE8CB2D0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38A992-4B65-4C8B-C2E4-A97D8DB22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02022"/>
            <a:ext cx="9357250" cy="70620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714274-DC65-C2C8-E20A-89793337DB57}"/>
              </a:ext>
            </a:extLst>
          </p:cNvPr>
          <p:cNvSpPr txBox="1"/>
          <p:nvPr/>
        </p:nvSpPr>
        <p:spPr>
          <a:xfrm>
            <a:off x="4065741" y="1668889"/>
            <a:ext cx="4651829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4400" b="1">
                <a:solidFill>
                  <a:schemeClr val="bg2"/>
                </a:solidFill>
                <a:latin typeface="Footlight MT Light" panose="0204060206030A020304" pitchFamily="18" charset="0"/>
              </a:rPr>
              <a:t>• The national flag</a:t>
            </a:r>
            <a:endParaRPr lang="en-US" sz="4400" b="1">
              <a:solidFill>
                <a:schemeClr val="bg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5C042-EBC4-24DD-D56C-DC60CEE48382}"/>
              </a:ext>
            </a:extLst>
          </p:cNvPr>
          <p:cNvSpPr txBox="1"/>
          <p:nvPr/>
        </p:nvSpPr>
        <p:spPr>
          <a:xfrm>
            <a:off x="4065741" y="4419671"/>
            <a:ext cx="4912756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4400" b="1">
                <a:solidFill>
                  <a:schemeClr val="bg2"/>
                </a:solidFill>
                <a:latin typeface="Footlight MT Light" panose="0204060206030A020304" pitchFamily="18" charset="0"/>
              </a:rPr>
              <a:t>• The National  logo</a:t>
            </a:r>
            <a:endParaRPr lang="en-US" sz="4400" b="1">
              <a:solidFill>
                <a:schemeClr val="bg2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41D17E-9A94-13D2-E14F-1E3821527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59" y="1329137"/>
            <a:ext cx="2841624" cy="1486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9F2F5A-7DFD-100E-3D9B-CF3E540F9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685" y="3448200"/>
            <a:ext cx="2629354" cy="24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2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DC6C-998E-1663-E2AE-3FB85D96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F7107E-1F41-4411-BEBC-9C1AE96F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6999" y="-136072"/>
            <a:ext cx="9271000" cy="72843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8547F-5A5F-E3EC-2051-C9C32D347F08}"/>
              </a:ext>
            </a:extLst>
          </p:cNvPr>
          <p:cNvSpPr txBox="1"/>
          <p:nvPr/>
        </p:nvSpPr>
        <p:spPr>
          <a:xfrm>
            <a:off x="852859" y="804520"/>
            <a:ext cx="770152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3200" b="1">
                <a:solidFill>
                  <a:schemeClr val="bg2"/>
                </a:solidFill>
              </a:rPr>
              <a:t>The meaning of the colour of the flag </a:t>
            </a:r>
            <a:endParaRPr lang="en-US" sz="3200" b="1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BE551-E7A7-994B-D8F7-B74CF8C84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73719"/>
            <a:ext cx="6096000" cy="379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52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E. P</dc:creator>
  <cp:lastModifiedBy>Deepika E. P</cp:lastModifiedBy>
  <cp:revision>7</cp:revision>
  <dcterms:created xsi:type="dcterms:W3CDTF">2024-06-30T19:00:16Z</dcterms:created>
  <dcterms:modified xsi:type="dcterms:W3CDTF">2024-07-01T16:28:29Z</dcterms:modified>
</cp:coreProperties>
</file>