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08" r:id="rId2"/>
    <p:sldId id="401" r:id="rId3"/>
    <p:sldId id="402" r:id="rId4"/>
    <p:sldId id="403" r:id="rId5"/>
    <p:sldId id="404" r:id="rId6"/>
    <p:sldId id="365" r:id="rId7"/>
    <p:sldId id="409" r:id="rId8"/>
    <p:sldId id="410" r:id="rId9"/>
    <p:sldId id="362" r:id="rId10"/>
    <p:sldId id="361" r:id="rId11"/>
    <p:sldId id="366" r:id="rId12"/>
    <p:sldId id="411" r:id="rId13"/>
    <p:sldId id="405" r:id="rId14"/>
    <p:sldId id="420" r:id="rId15"/>
    <p:sldId id="423" r:id="rId16"/>
    <p:sldId id="424" r:id="rId17"/>
    <p:sldId id="425" r:id="rId18"/>
    <p:sldId id="421" r:id="rId19"/>
    <p:sldId id="412" r:id="rId20"/>
    <p:sldId id="413" r:id="rId21"/>
    <p:sldId id="414" r:id="rId22"/>
    <p:sldId id="416" r:id="rId23"/>
    <p:sldId id="419" r:id="rId24"/>
    <p:sldId id="418" r:id="rId25"/>
    <p:sldId id="417" r:id="rId26"/>
    <p:sldId id="427" r:id="rId27"/>
    <p:sldId id="270" r:id="rId28"/>
    <p:sldId id="40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0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 snapToGrid="0">
      <p:cViewPr>
        <p:scale>
          <a:sx n="64" d="100"/>
          <a:sy n="64" d="100"/>
        </p:scale>
        <p:origin x="-84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2E16E-BA46-40CB-971B-156B5B015473}" type="datetimeFigureOut">
              <a:rPr lang="en-IN" smtClean="0"/>
              <a:t>17-03-2023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4B0F7-9F46-43A3-AA84-DF03B9550D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71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2D780-A1CA-4CB3-90EF-80121177DDE7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56FA749-2C5D-4BEA-B321-B1C61C5578A0}" type="datetime1">
              <a:rPr lang="en-IN" smtClean="0"/>
              <a:pPr/>
              <a:t>17-03-2023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F6FCE6-1731-6E1C-6647-6DD8029FE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853A07-58C5-9F95-9085-12D26860D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EFA8FF-9312-386A-840B-62889942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017-336F-4F67-8728-11A1E824912A}" type="datetimeFigureOut">
              <a:rPr lang="en-IN" smtClean="0"/>
              <a:t>17-03-2023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698ADF-7D67-ABE4-6497-C738B6F0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D01100-42C3-CB57-7A42-45F9A459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A6FE-96C4-4045-8085-E40D2DEBC0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95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F3584F-28C9-E415-5CDC-E096669B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C8BE90C-2685-7535-CDDC-09B46596F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805CDE-E68E-FA8A-4FF7-D5DB7513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017-336F-4F67-8728-11A1E824912A}" type="datetimeFigureOut">
              <a:rPr lang="en-IN" smtClean="0"/>
              <a:t>17-03-2023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9B8B1A-A1E9-2731-6B3F-70399CEC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399CCB-7A83-EB13-7179-F5CF27F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A6FE-96C4-4045-8085-E40D2DEBC0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32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CBAD98B-2718-868B-6D07-205FCAED9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CBC2AE6-4CA0-3564-12A2-3C12CDCA6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B55C07-E9B0-01D7-1509-DE19343D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017-336F-4F67-8728-11A1E824912A}" type="datetimeFigureOut">
              <a:rPr lang="en-IN" smtClean="0"/>
              <a:t>17-03-2023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DE6AF8-4348-1BE4-B9A1-1CB84A68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9AF064-3E8E-05F8-11BC-24EA8202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A6FE-96C4-4045-8085-E40D2DEBC0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54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1E032F-39F3-3B89-49E9-068448A9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D4B7C3-1814-3C0D-6891-9538562A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DB2FAB-DDDC-22DE-05BD-F7569160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017-336F-4F67-8728-11A1E824912A}" type="datetimeFigureOut">
              <a:rPr lang="en-IN" smtClean="0"/>
              <a:t>17-03-2023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B20E33-1F3B-FFCC-D833-5AE8C3DB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2DA35D-0816-EFD2-611B-059B4DFF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A6FE-96C4-4045-8085-E40D2DEBC0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49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E73436-1C62-351A-8C22-26921118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2FD746-CB5D-8054-0A77-55F746169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0F9F4F-265E-D1A6-73A0-8886446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017-336F-4F67-8728-11A1E824912A}" type="datetimeFigureOut">
              <a:rPr lang="en-IN" smtClean="0"/>
              <a:t>17-03-2023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F943F1-5E9E-D58B-CCCF-82542C92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84DB2A-ADC4-8D90-800D-D14BD0A2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A6FE-96C4-4045-8085-E40D2DEBC0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49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233B4-07D5-7631-0756-6CB7075C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E5CA24-1F7F-CB00-5198-1A6ADBC0C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2796CD-890E-2833-0D55-44DBDEED8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944509-BB73-624E-30CC-819FE93E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017-336F-4F67-8728-11A1E824912A}" type="datetimeFigureOut">
              <a:rPr lang="en-IN" smtClean="0"/>
              <a:t>17-03-2023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6AE4-E7E2-EEDB-B420-71C59D69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C09DD3-964D-EE9F-0AF9-B5664551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A6FE-96C4-4045-8085-E40D2DEBC0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0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87182B-8AF2-E66A-2CDD-D12D5B8A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FE46ED-0C4F-1413-9510-5741608E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847A8F-88EE-D851-7450-8559555C1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A4FD568-6EFE-887C-BA5F-901B67939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736A17E-02AB-AF15-A1C7-1A80C9806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34DDC79-88D8-0411-475B-22E7D501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017-336F-4F67-8728-11A1E824912A}" type="datetimeFigureOut">
              <a:rPr lang="en-IN" smtClean="0"/>
              <a:t>17-03-2023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C4D2FAD-83F7-BAE3-6164-4C6A9E24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8B3E43C-7E9E-3A06-1A18-683C0C0C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A6FE-96C4-4045-8085-E40D2DEBC0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36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F0D4D-205A-559C-8FE4-AFCFF833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684BB89-6ECE-6684-0DA9-171A7810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017-336F-4F67-8728-11A1E824912A}" type="datetimeFigureOut">
              <a:rPr lang="en-IN" smtClean="0"/>
              <a:t>17-03-2023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8B05FA-716B-0062-B620-2E5FE42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207691-2CB5-8E4A-79C3-53080E44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A6FE-96C4-4045-8085-E40D2DEBC0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39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564732C-CE54-A52C-53B0-FA5B92FF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017-336F-4F67-8728-11A1E824912A}" type="datetimeFigureOut">
              <a:rPr lang="en-IN" smtClean="0"/>
              <a:t>17-03-2023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9F2502-1006-E9A1-6344-C5B7D40A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8C3026-CB70-644E-F380-D3BEF2F8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A6FE-96C4-4045-8085-E40D2DEBC0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01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E3CFF-C90C-61CF-F19B-8B3F88BC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D62640-4887-9159-C1A1-3C5863AEB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AA2A66-276B-438D-FFBB-033FB4A62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EDE9AB-4E5E-DD4C-0E65-67F65CBC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017-336F-4F67-8728-11A1E824912A}" type="datetimeFigureOut">
              <a:rPr lang="en-IN" smtClean="0"/>
              <a:t>17-03-2023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748BFD-31A3-31C3-A1C8-3E614E99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B2FCE7-C721-2FB5-1B72-BC0F3A64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A6FE-96C4-4045-8085-E40D2DEBC0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59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6046EF-7DD2-0D48-F77C-92254572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17F4101-9073-2E61-61FE-D2B172173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B19E059-7365-A66F-A87A-119E31E72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E140CA-4869-8FAD-6CE8-128EBFC2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2017-336F-4F67-8728-11A1E824912A}" type="datetimeFigureOut">
              <a:rPr lang="en-IN" smtClean="0"/>
              <a:t>17-03-2023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231CE2-366B-4731-EFBC-7C0B7F53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DBCF38-542A-AF92-2BF3-EA12DD4E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A6FE-96C4-4045-8085-E40D2DEBC0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47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D43A452-A7EF-9EF9-D037-4728FFED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4B24F8-B24D-E1FF-DC5C-7B7B13151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4DCBE2-6309-B817-8FDC-4FE54424E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42017-336F-4F67-8728-11A1E824912A}" type="datetimeFigureOut">
              <a:rPr lang="en-IN" smtClean="0"/>
              <a:t>17-03-2023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B83ABA-00D9-D258-F49B-F864ABCDA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29A22F-3656-59E4-CCC8-7990A3CE8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A6FE-96C4-4045-8085-E40D2DEBC0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41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12698" y="3762355"/>
            <a:ext cx="4813937" cy="2413255"/>
          </a:xfrm>
        </p:spPr>
        <p:txBody>
          <a:bodyPr>
            <a:normAutofit/>
          </a:bodyPr>
          <a:lstStyle/>
          <a:p>
            <a:pPr algn="ctr"/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l">
              <a:lnSpc>
                <a:spcPct val="110000"/>
              </a:lnSpc>
            </a:pPr>
            <a:r>
              <a:rPr lang="en-IN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1.KESHAVARDHINI S </a:t>
            </a:r>
            <a:r>
              <a:rPr lang="en-IN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(</a:t>
            </a:r>
            <a:r>
              <a:rPr lang="en-IN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421219121016)</a:t>
            </a:r>
          </a:p>
          <a:p>
            <a:pPr algn="l">
              <a:lnSpc>
                <a:spcPct val="110000"/>
              </a:lnSpc>
            </a:pPr>
            <a:r>
              <a:rPr lang="en-IN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2.POOJAJOSEPHINE </a:t>
            </a:r>
            <a:r>
              <a:rPr lang="en-IN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(</a:t>
            </a:r>
            <a:r>
              <a:rPr lang="en-IN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421219121022)</a:t>
            </a:r>
          </a:p>
          <a:p>
            <a:pPr algn="l">
              <a:lnSpc>
                <a:spcPct val="110000"/>
              </a:lnSpc>
            </a:pPr>
            <a:r>
              <a:rPr lang="en-IN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3.PREETHI </a:t>
            </a:r>
            <a:r>
              <a:rPr lang="en-IN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(</a:t>
            </a:r>
            <a:r>
              <a:rPr lang="en-IN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421219121025)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ctr"/>
            <a:endParaRPr lang="en-IN" sz="3400" dirty="0">
              <a:solidFill>
                <a:srgbClr val="FF0000"/>
              </a:solidFill>
              <a:latin typeface="Californian FB" pitchFamily="18" charset="0"/>
              <a:cs typeface="Times New Roman" pitchFamily="18" charset="0"/>
            </a:endParaRPr>
          </a:p>
          <a:p>
            <a:pPr algn="ctr"/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23" y="2890201"/>
            <a:ext cx="12192000" cy="159185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DESIGN OF</a:t>
            </a:r>
            <a:r>
              <a:rPr lang="en-IN" sz="2400" b="1" dirty="0">
                <a:latin typeface="Californian FB" pitchFamily="18" charset="0"/>
                <a:cs typeface="Times New Roman" pitchFamily="18" charset="0"/>
              </a:rPr>
              <a:t> </a:t>
            </a:r>
            <a:r>
              <a:rPr lang="en-US" sz="2400" b="1" cap="all" dirty="0">
                <a:latin typeface="Times New Roman" pitchFamily="18" charset="0"/>
                <a:cs typeface="Times New Roman" pitchFamily="18" charset="0"/>
              </a:rPr>
              <a:t>Compact AND wearable  Bio-Medical ANTENNA FOR BREAST CANCER DETECTION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latin typeface="Californian FB" pitchFamily="18" charset="0"/>
                <a:cs typeface="Times New Roman" pitchFamily="18" charset="0"/>
              </a:rPr>
              <a:t/>
            </a:r>
            <a:br>
              <a:rPr lang="en-IN" sz="2400" b="1" dirty="0">
                <a:latin typeface="Californian FB" pitchFamily="18" charset="0"/>
                <a:cs typeface="Times New Roman" pitchFamily="18" charset="0"/>
              </a:rPr>
            </a:br>
            <a:endParaRPr lang="en-IN" sz="2400" b="1" dirty="0">
              <a:latin typeface="Californian FB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9773" y="3867286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Guided By</a:t>
            </a:r>
            <a:endParaRPr lang="en-IN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Dr.T.SANGEETHA,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DEPARTMENT OF BIOMEDICAL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:\Users\Admin\Desktop\download.png">
            <a:extLst>
              <a:ext uri="{FF2B5EF4-FFF2-40B4-BE49-F238E27FC236}">
                <a16:creationId xmlns:a16="http://schemas.microsoft.com/office/drawing/2014/main" xmlns="" id="{6380784D-D60A-6DFA-418F-FE0AD8FAE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50502" y="194549"/>
            <a:ext cx="4968842" cy="14993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11787808" cy="894735"/>
          </a:xfrm>
        </p:spPr>
        <p:txBody>
          <a:bodyPr>
            <a:noAutofit/>
          </a:bodyPr>
          <a:lstStyle/>
          <a:p>
            <a:pPr algn="ctr"/>
            <a:r>
              <a:rPr lang="en-IN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Literature Review</a:t>
            </a:r>
            <a:r>
              <a:rPr lang="en-IN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contd....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C:\Users\Admin\Desktop\download.png">
            <a:extLst>
              <a:ext uri="{FF2B5EF4-FFF2-40B4-BE49-F238E27FC236}">
                <a16:creationId xmlns:a16="http://schemas.microsoft.com/office/drawing/2014/main" xmlns="" id="{73010A51-24D9-65D3-B31A-E2FC1E4A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47432" y="1"/>
            <a:ext cx="1136645" cy="775252"/>
          </a:xfrm>
          <a:prstGeom prst="rect">
            <a:avLst/>
          </a:prstGeom>
          <a:noFill/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C27C82DF-3AF6-A99A-B982-EE1841E0B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520625"/>
              </p:ext>
            </p:extLst>
          </p:nvPr>
        </p:nvGraphicFramePr>
        <p:xfrm>
          <a:off x="-1" y="894734"/>
          <a:ext cx="12191999" cy="6246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xmlns="" val="2192463613"/>
                    </a:ext>
                  </a:extLst>
                </a:gridCol>
                <a:gridCol w="1811721">
                  <a:extLst>
                    <a:ext uri="{9D8B030D-6E8A-4147-A177-3AD203B41FA5}">
                      <a16:colId xmlns:a16="http://schemas.microsoft.com/office/drawing/2014/main" xmlns="" val="1589623600"/>
                    </a:ext>
                  </a:extLst>
                </a:gridCol>
                <a:gridCol w="1935157">
                  <a:extLst>
                    <a:ext uri="{9D8B030D-6E8A-4147-A177-3AD203B41FA5}">
                      <a16:colId xmlns:a16="http://schemas.microsoft.com/office/drawing/2014/main" xmlns="" val="4230443394"/>
                    </a:ext>
                  </a:extLst>
                </a:gridCol>
                <a:gridCol w="5397120">
                  <a:extLst>
                    <a:ext uri="{9D8B030D-6E8A-4147-A177-3AD203B41FA5}">
                      <a16:colId xmlns:a16="http://schemas.microsoft.com/office/drawing/2014/main" xmlns="" val="3716328052"/>
                    </a:ext>
                  </a:extLst>
                </a:gridCol>
              </a:tblGrid>
              <a:tr h="5823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4568896"/>
                  </a:ext>
                </a:extLst>
              </a:tr>
              <a:tr h="1776251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Miniaturized Spiral UWB Transparent Wearable Flexible Antenna for Breast Cancer Detection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Tale Saeidi and Sameer Alani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2020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Proposed antenna achieves the wide bandwidth(BW) of 3.26-23.27 GHz, more than 65% radiation efficiency for most of the working BW, and maximum radiation efficiency of 90% at 15 GHz.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6157264"/>
                  </a:ext>
                </a:extLst>
              </a:tr>
              <a:tr h="1776251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Breast Cancer Detection using adaptable textile antenna design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Dhamodharan Srinivasan &amp; Mohanbabu Gopalakrishnan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2019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Implementation a novel flexible antenna for detection of early breast cancer, with and without tumour application.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2301452"/>
                  </a:ext>
                </a:extLst>
              </a:tr>
              <a:tr h="2111393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Design and experimental investigation of a compact circularly polarized integrated filtering antenna for Wearable biotelemetric device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Jiang, Z.H et.al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2017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Here a new research area called the visual data mining is being developed endeavouring to use the number crunching power of computers to prepare data for visualization.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02465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79" y="58425"/>
            <a:ext cx="10988566" cy="88286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C:\Users\Admin\Desktop\download.png">
            <a:extLst>
              <a:ext uri="{FF2B5EF4-FFF2-40B4-BE49-F238E27FC236}">
                <a16:creationId xmlns:a16="http://schemas.microsoft.com/office/drawing/2014/main" xmlns="" id="{F66C8575-7027-8000-E0C1-73B7157CB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47430" y="190141"/>
            <a:ext cx="1165016" cy="1087821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99E3958-2CEC-0FF7-2498-D57D301EA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025" y="1109381"/>
            <a:ext cx="6409165" cy="50369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41E48A-5B9D-EC06-443D-5488FFCF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365125"/>
            <a:ext cx="11114649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C47E003-E2EE-53EF-0B4F-F0007BBD6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695734"/>
              </p:ext>
            </p:extLst>
          </p:nvPr>
        </p:nvGraphicFramePr>
        <p:xfrm>
          <a:off x="733269" y="1825624"/>
          <a:ext cx="10515600" cy="456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8989130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4076747568"/>
                    </a:ext>
                  </a:extLst>
                </a:gridCol>
              </a:tblGrid>
              <a:tr h="11410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COMPONENTS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1711414"/>
                  </a:ext>
                </a:extLst>
              </a:tr>
              <a:tr h="11410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HFSS</a:t>
                      </a:r>
                      <a:r>
                        <a:rPr lang="en-I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HIGH FREQUENCY SIMULATION SOFTWARE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ANTENNA TRANSMITTER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9172811"/>
                  </a:ext>
                </a:extLst>
              </a:tr>
              <a:tr h="11410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ANTENNA RECEIVER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410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ANTENNA TUNER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C:\Users\Admin\Desktop\download.png">
            <a:extLst>
              <a:ext uri="{FF2B5EF4-FFF2-40B4-BE49-F238E27FC236}">
                <a16:creationId xmlns:a16="http://schemas.microsoft.com/office/drawing/2014/main" xmlns="" id="{F66C8575-7027-8000-E0C1-73B7157CB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2636" y="190140"/>
            <a:ext cx="1464820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622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E2643-C87B-7ADE-1D93-0E2BC8AF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786"/>
            <a:ext cx="10515600" cy="1109714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64C335-D7CB-23A4-D4AC-60FA8614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6358"/>
            <a:ext cx="12192000" cy="551471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This work investigated the feasibility of developing and producing a highly efficient and totally flexible wearable microstrip patch antenna with a centre operating frequency of 4.5 GHz.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goal was to get closer to actual wearability. For conducting portions, two kinds of conducting materials have been employed: traditional metal plane and woven electro-textile material, while a non-conducting denim fabric has been used as the antenna substrate material. Using two distinct approaches, the dielectric constant 4.4 and the loss tangent tan = 0.02 were determined for the denim substrate.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addition, the suggested wearable antenna may be connected to the human body; hence, the specific absorption ratio (SAR) must be computed. Finally, the suggested design is modelled using CST simulator version 2016 and produced using folded copper.</a:t>
            </a:r>
          </a:p>
        </p:txBody>
      </p:sp>
      <p:pic>
        <p:nvPicPr>
          <p:cNvPr id="5" name="Picture 4" descr="C:\Users\Admin\Desktop\download.png">
            <a:extLst>
              <a:ext uri="{FF2B5EF4-FFF2-40B4-BE49-F238E27FC236}">
                <a16:creationId xmlns:a16="http://schemas.microsoft.com/office/drawing/2014/main" xmlns="" id="{17727DB7-F191-0C30-2E2A-135AED4F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7530" y="29514"/>
            <a:ext cx="1314916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753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DF921B6-0D79-E99F-1749-6CA0EF5B2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629" y="392730"/>
            <a:ext cx="11226727" cy="6075902"/>
          </a:xfrm>
          <a:prstGeom prst="rect">
            <a:avLst/>
          </a:prstGeom>
        </p:spPr>
      </p:pic>
      <p:pic>
        <p:nvPicPr>
          <p:cNvPr id="5" name="Picture 4" descr="C:\Users\Admin\Desktop\download.png">
            <a:extLst>
              <a:ext uri="{FF2B5EF4-FFF2-40B4-BE49-F238E27FC236}">
                <a16:creationId xmlns:a16="http://schemas.microsoft.com/office/drawing/2014/main" xmlns="" id="{17727DB7-F191-0C30-2E2A-135AED4F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44610" y="145839"/>
            <a:ext cx="1314916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554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3A847CC-B46F-1C19-16EC-41F288040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023" y="460287"/>
            <a:ext cx="10629083" cy="6068457"/>
          </a:xfrm>
          <a:prstGeom prst="rect">
            <a:avLst/>
          </a:prstGeom>
        </p:spPr>
      </p:pic>
      <p:pic>
        <p:nvPicPr>
          <p:cNvPr id="5" name="Picture 4" descr="C:\Users\Admin\Desktop\download.png">
            <a:extLst>
              <a:ext uri="{FF2B5EF4-FFF2-40B4-BE49-F238E27FC236}">
                <a16:creationId xmlns:a16="http://schemas.microsoft.com/office/drawing/2014/main" xmlns="" id="{17727DB7-F191-0C30-2E2A-135AED4F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7530" y="29514"/>
            <a:ext cx="1479808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219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228332B-CEB8-6B3B-A287-4C97E5A48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327" y="535444"/>
            <a:ext cx="11029007" cy="5627362"/>
          </a:xfrm>
          <a:prstGeom prst="rect">
            <a:avLst/>
          </a:prstGeom>
        </p:spPr>
      </p:pic>
      <p:pic>
        <p:nvPicPr>
          <p:cNvPr id="5" name="Picture 4" descr="C:\Users\Admin\Desktop\download.png">
            <a:extLst>
              <a:ext uri="{FF2B5EF4-FFF2-40B4-BE49-F238E27FC236}">
                <a16:creationId xmlns:a16="http://schemas.microsoft.com/office/drawing/2014/main" xmlns="" id="{17727DB7-F191-0C30-2E2A-135AED4F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7530" y="29514"/>
            <a:ext cx="1314916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3952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B235FC2-0AFE-0A09-CE83-059EB81F4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17" y="573424"/>
            <a:ext cx="11267718" cy="5891167"/>
          </a:xfrm>
          <a:prstGeom prst="rect">
            <a:avLst/>
          </a:prstGeom>
        </p:spPr>
      </p:pic>
      <p:pic>
        <p:nvPicPr>
          <p:cNvPr id="5" name="Picture 4" descr="C:\Users\Admin\Desktop\download.png">
            <a:extLst>
              <a:ext uri="{FF2B5EF4-FFF2-40B4-BE49-F238E27FC236}">
                <a16:creationId xmlns:a16="http://schemas.microsoft.com/office/drawing/2014/main" xmlns="" id="{17727DB7-F191-0C30-2E2A-135AED4F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2382" y="0"/>
            <a:ext cx="1434837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1949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77240F2-154C-1DC0-0FC7-F092587DE1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56651"/>
            <a:ext cx="10515600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u="sng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Methodology-Design Equations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387F765-4579-A9BE-0853-000E226F0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618" y="1918531"/>
            <a:ext cx="6851738" cy="37886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4C5932CA-9623-E422-5181-54A20D2E93E2}"/>
                  </a:ext>
                </a:extLst>
              </p:cNvPr>
              <p:cNvSpPr txBox="1"/>
              <p:nvPr/>
            </p:nvSpPr>
            <p:spPr>
              <a:xfrm>
                <a:off x="7373313" y="3781150"/>
                <a:ext cx="4408650" cy="1348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000" dirty="0">
                    <a:effectLst/>
                    <a:latin typeface="Times New Roman" pitchFamily="18" charset="0"/>
                    <a:ea typeface="Calibri" panose="020F0502020204030204" pitchFamily="34" charset="0"/>
                    <a:cs typeface="Times New Roman" pitchFamily="18" charset="0"/>
                  </a:rPr>
                  <a:t>where "L" and “W” indicates length and width of the patch,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𝑟𝑒𝑓𝑓</m:t>
                        </m:r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GB" sz="2000" dirty="0">
                    <a:effectLst/>
                    <a:latin typeface="Times New Roman" pitchFamily="18" charset="0"/>
                    <a:ea typeface="Calibri" panose="020F0502020204030204" pitchFamily="34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2000" dirty="0">
                    <a:effectLst/>
                    <a:latin typeface="Times New Roman" pitchFamily="18" charset="0"/>
                    <a:ea typeface="Calibri" panose="020F0502020204030204" pitchFamily="34" charset="0"/>
                    <a:cs typeface="Times New Roman" pitchFamily="18" charset="0"/>
                  </a:rPr>
                  <a:t> relative permittivity and effective permittivity respectively</a:t>
                </a:r>
                <a:endParaRPr lang="en-GB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C5932CA-9623-E422-5181-54A20D2E9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313" y="3781150"/>
                <a:ext cx="4408650" cy="1348061"/>
              </a:xfrm>
              <a:prstGeom prst="rect">
                <a:avLst/>
              </a:prstGeom>
              <a:blipFill rotWithShape="1">
                <a:blip r:embed="rId3"/>
                <a:stretch>
                  <a:fillRect l="-1521" t="-2262" r="-1107" b="-72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:\Users\Admin\Desktop\download.png">
            <a:extLst>
              <a:ext uri="{FF2B5EF4-FFF2-40B4-BE49-F238E27FC236}">
                <a16:creationId xmlns:a16="http://schemas.microsoft.com/office/drawing/2014/main" xmlns="" id="{17727DB7-F191-0C30-2E2A-135AED4F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07586" y="179879"/>
            <a:ext cx="1434837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426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AC9A7B-EA69-DC5B-6C1A-76223F59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3" y="365125"/>
            <a:ext cx="11128717" cy="109791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07BFD3-273A-C6EB-4C99-965CD710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prediction of breast cancer detection can share the information to medical sector using IOT.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speedup treatment 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algorithm can improve accuracy.</a:t>
            </a:r>
          </a:p>
          <a:p>
            <a:pPr marL="0" indent="0" algn="just">
              <a:buNone/>
            </a:pPr>
            <a:endParaRPr lang="en-IN" sz="2400" dirty="0"/>
          </a:p>
        </p:txBody>
      </p:sp>
      <p:pic>
        <p:nvPicPr>
          <p:cNvPr id="4" name="Picture 3" descr="C:\Users\Admin\Desktop\download.png">
            <a:extLst>
              <a:ext uri="{FF2B5EF4-FFF2-40B4-BE49-F238E27FC236}">
                <a16:creationId xmlns:a16="http://schemas.microsoft.com/office/drawing/2014/main" xmlns="" id="{17727DB7-F191-0C30-2E2A-135AED4F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7586" y="179879"/>
            <a:ext cx="1434837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736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93" y="119920"/>
            <a:ext cx="9660046" cy="1087821"/>
          </a:xfrm>
        </p:spPr>
        <p:txBody>
          <a:bodyPr>
            <a:normAutofit/>
          </a:bodyPr>
          <a:lstStyle/>
          <a:p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OUTLINE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19921" y="1032123"/>
            <a:ext cx="9119504" cy="5770180"/>
          </a:xfrm>
        </p:spPr>
        <p:txBody>
          <a:bodyPr>
            <a:noAutofit/>
          </a:bodyPr>
          <a:lstStyle/>
          <a:p>
            <a:pPr marL="3678238" indent="-269875">
              <a:lnSpc>
                <a:spcPct val="100000"/>
              </a:lnSpc>
              <a:buFont typeface="Wingdings" pitchFamily="2" charset="2"/>
              <a:buChar char="§"/>
              <a:tabLst>
                <a:tab pos="3762375" algn="l"/>
              </a:tabLst>
            </a:pPr>
            <a:endParaRPr lang="en-IN" sz="2400" dirty="0">
              <a:latin typeface="Californian FB" pitchFamily="18" charset="0"/>
              <a:cs typeface="Times New Roman" pitchFamily="18" charset="0"/>
            </a:endParaRPr>
          </a:p>
          <a:p>
            <a:pPr marL="3678238" indent="-269875">
              <a:lnSpc>
                <a:spcPct val="100000"/>
              </a:lnSpc>
              <a:buFont typeface="Wingdings" pitchFamily="2" charset="2"/>
              <a:buChar char="§"/>
              <a:tabLst>
                <a:tab pos="3762375" algn="l"/>
              </a:tabLst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678238" indent="-269875">
              <a:lnSpc>
                <a:spcPct val="100000"/>
              </a:lnSpc>
              <a:buFont typeface="Wingdings" pitchFamily="2" charset="2"/>
              <a:buChar char="§"/>
              <a:tabLst>
                <a:tab pos="3762375" algn="l"/>
              </a:tabLst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3678238" indent="-269875">
              <a:lnSpc>
                <a:spcPct val="100000"/>
              </a:lnSpc>
              <a:buFont typeface="Wingdings" pitchFamily="2" charset="2"/>
              <a:buChar char="§"/>
              <a:tabLst>
                <a:tab pos="3762375" algn="l"/>
              </a:tabLst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678238" indent="-269875">
              <a:lnSpc>
                <a:spcPct val="100000"/>
              </a:lnSpc>
              <a:buFont typeface="Wingdings" pitchFamily="2" charset="2"/>
              <a:buChar char="§"/>
              <a:tabLst>
                <a:tab pos="3762375" algn="l"/>
              </a:tabLst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678238" indent="-269875">
              <a:lnSpc>
                <a:spcPct val="100000"/>
              </a:lnSpc>
              <a:buFont typeface="Wingdings" pitchFamily="2" charset="2"/>
              <a:buChar char="§"/>
              <a:tabLst>
                <a:tab pos="3762375" algn="l"/>
              </a:tabLst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3678238" indent="-269875">
              <a:lnSpc>
                <a:spcPct val="100000"/>
              </a:lnSpc>
              <a:buFont typeface="Wingdings" pitchFamily="2" charset="2"/>
              <a:buChar char="§"/>
              <a:tabLst>
                <a:tab pos="3762375" algn="l"/>
              </a:tabLst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</a:t>
            </a:r>
          </a:p>
          <a:p>
            <a:pPr marL="3678238" indent="-269875">
              <a:lnSpc>
                <a:spcPct val="100000"/>
              </a:lnSpc>
              <a:buFont typeface="Wingdings" pitchFamily="2" charset="2"/>
              <a:buChar char="§"/>
              <a:tabLst>
                <a:tab pos="3762375" algn="l"/>
              </a:tabLst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pPr marL="3678238" indent="-269875">
              <a:lnSpc>
                <a:spcPct val="100000"/>
              </a:lnSpc>
              <a:buFont typeface="Wingdings" pitchFamily="2" charset="2"/>
              <a:buChar char="§"/>
              <a:tabLst>
                <a:tab pos="3762375" algn="l"/>
              </a:tabLst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3678238" indent="-269875">
              <a:lnSpc>
                <a:spcPct val="100000"/>
              </a:lnSpc>
              <a:buFont typeface="Wingdings" pitchFamily="2" charset="2"/>
              <a:buChar char="§"/>
              <a:tabLst>
                <a:tab pos="3762375" algn="l"/>
              </a:tabLst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3678238" indent="-269875">
              <a:lnSpc>
                <a:spcPct val="100000"/>
              </a:lnSpc>
              <a:buFont typeface="Wingdings" pitchFamily="2" charset="2"/>
              <a:buChar char="§"/>
              <a:tabLst>
                <a:tab pos="3762375" algn="l"/>
              </a:tabLst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marL="3678238" indent="-269875">
              <a:lnSpc>
                <a:spcPct val="100000"/>
              </a:lnSpc>
              <a:buFont typeface="Wingdings" pitchFamily="2" charset="2"/>
              <a:buChar char="§"/>
              <a:tabLst>
                <a:tab pos="3762375" algn="l"/>
              </a:tabLst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8363" indent="0">
              <a:lnSpc>
                <a:spcPct val="100000"/>
              </a:lnSpc>
              <a:buNone/>
              <a:tabLst>
                <a:tab pos="3762375" algn="l"/>
              </a:tabLst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Admin\Desktop\download.png">
            <a:extLst>
              <a:ext uri="{FF2B5EF4-FFF2-40B4-BE49-F238E27FC236}">
                <a16:creationId xmlns:a16="http://schemas.microsoft.com/office/drawing/2014/main" xmlns="" id="{98383C4B-6D6A-5F27-E349-7F3BC16C6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7036" y="119921"/>
            <a:ext cx="1269945" cy="10878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6C0BB-0003-7138-4F0D-20769AE4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65125"/>
            <a:ext cx="10861431" cy="91503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76B3F-CBB8-119E-07A5-B766E8E49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473" y="1685125"/>
            <a:ext cx="10228385" cy="467172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specific absorption rate value which makes the system safe, portable and easily wearable.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will provide a user friendly in-house,  pain free, low cost scanning system for women who required continuous examination of their breast.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Admin\Desktop\download.png">
            <a:extLst>
              <a:ext uri="{FF2B5EF4-FFF2-40B4-BE49-F238E27FC236}">
                <a16:creationId xmlns:a16="http://schemas.microsoft.com/office/drawing/2014/main" xmlns="" id="{17727DB7-F191-0C30-2E2A-135AED4F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7586" y="179879"/>
            <a:ext cx="1434837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5912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77240F2-154C-1DC0-0FC7-F092587DE1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8318" y="819455"/>
            <a:ext cx="105156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u="sng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Antenna Design and Results </a:t>
            </a:r>
          </a:p>
          <a:p>
            <a:pPr algn="ctr">
              <a:lnSpc>
                <a:spcPct val="150000"/>
              </a:lnSpc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antenna is designed on the substrate of size 58.58 x 60 mm</a:t>
            </a:r>
            <a:r>
              <a:rPr lang="en-GB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thickness of 1.6 mm. </a:t>
            </a:r>
            <a:endParaRPr lang="en-GB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688" y="2185389"/>
            <a:ext cx="3090721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dmin\Desktop\download.png">
            <a:extLst>
              <a:ext uri="{FF2B5EF4-FFF2-40B4-BE49-F238E27FC236}">
                <a16:creationId xmlns:a16="http://schemas.microsoft.com/office/drawing/2014/main" xmlns="" id="{17727DB7-F191-0C30-2E2A-135AED4F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7584" y="154163"/>
            <a:ext cx="1434837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2774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65A11F-B3A2-9330-657C-D1E32BFF37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259" y="525498"/>
            <a:ext cx="1051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u="sng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Antenna Design And Results 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The surface current density of the proposed antenna at 4.5 GHz 3D radiation pattern shown in </a:t>
            </a:r>
            <a:r>
              <a:rPr lang="en-GB" sz="2000" dirty="0" smtClean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						Figures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8" y="2218953"/>
            <a:ext cx="4860097" cy="418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14" y="2218953"/>
            <a:ext cx="5536504" cy="412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C:\Users\Admin\Desktop\download.png">
            <a:extLst>
              <a:ext uri="{FF2B5EF4-FFF2-40B4-BE49-F238E27FC236}">
                <a16:creationId xmlns:a16="http://schemas.microsoft.com/office/drawing/2014/main" xmlns="" id="{17727DB7-F191-0C30-2E2A-135AED4F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49727" y="154163"/>
            <a:ext cx="1552660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7722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D61D961-969F-4DE3-AC31-B537CBC784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495" y="543656"/>
            <a:ext cx="1051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u="sng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Antenna Design and Results </a:t>
            </a:r>
          </a:p>
          <a:p>
            <a:pPr algn="ctr">
              <a:lnSpc>
                <a:spcPct val="150000"/>
              </a:lnSpc>
            </a:pPr>
            <a:r>
              <a:rPr lang="en-GB" sz="20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The gain, Directivity, Efficiency ,radiated power and radiation patterns  of the proposed antenna is shown in Figures</a:t>
            </a:r>
            <a:endParaRPr lang="en-GB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5AE8DFD-40B9-468D-D6DD-BCA5BC351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830" y="2200380"/>
            <a:ext cx="6432893" cy="4351338"/>
          </a:xfrm>
          <a:prstGeom prst="rect">
            <a:avLst/>
          </a:prstGeom>
        </p:spPr>
      </p:pic>
      <p:pic>
        <p:nvPicPr>
          <p:cNvPr id="6" name="Picture 5" descr="C:\Users\Admin\Desktop\download.png">
            <a:extLst>
              <a:ext uri="{FF2B5EF4-FFF2-40B4-BE49-F238E27FC236}">
                <a16:creationId xmlns:a16="http://schemas.microsoft.com/office/drawing/2014/main" xmlns="" id="{17727DB7-F191-0C30-2E2A-135AED4F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37562" y="149901"/>
            <a:ext cx="1434837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5140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496DBB4-1337-2B10-AF18-8B664FD7C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690" y="175364"/>
            <a:ext cx="6500046" cy="6076755"/>
          </a:xfrm>
          <a:prstGeom prst="rect">
            <a:avLst/>
          </a:prstGeom>
        </p:spPr>
      </p:pic>
      <p:pic>
        <p:nvPicPr>
          <p:cNvPr id="5" name="Picture 4" descr="C:\Users\Admin\Desktop\download.png">
            <a:extLst>
              <a:ext uri="{FF2B5EF4-FFF2-40B4-BE49-F238E27FC236}">
                <a16:creationId xmlns:a16="http://schemas.microsoft.com/office/drawing/2014/main" xmlns="" id="{17727DB7-F191-0C30-2E2A-135AED4F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7584" y="154163"/>
            <a:ext cx="1434837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8233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CE1F63-0B0F-CE3B-0A2C-0AB522E46E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43078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u="sng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Antenna Design and Results </a:t>
            </a:r>
          </a:p>
          <a:p>
            <a:pPr algn="ctr">
              <a:lnSpc>
                <a:spcPct val="150000"/>
              </a:lnSpc>
            </a:pPr>
            <a:r>
              <a:rPr lang="en-GB" sz="32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Placement analysis are illustrated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4" y="2569327"/>
            <a:ext cx="5620999" cy="268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013" y="2442748"/>
            <a:ext cx="4962525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C:\Users\Admin\Desktop\download.png">
            <a:extLst>
              <a:ext uri="{FF2B5EF4-FFF2-40B4-BE49-F238E27FC236}">
                <a16:creationId xmlns:a16="http://schemas.microsoft.com/office/drawing/2014/main" xmlns="" id="{17727DB7-F191-0C30-2E2A-135AED4F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07584" y="154163"/>
            <a:ext cx="1434837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5010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BUDGET</a:t>
            </a:r>
            <a:endParaRPr lang="en-IN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017944"/>
              </p:ext>
            </p:extLst>
          </p:nvPr>
        </p:nvGraphicFramePr>
        <p:xfrm>
          <a:off x="823210" y="2410242"/>
          <a:ext cx="105156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718"/>
                <a:gridCol w="6199682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COMPONENTS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RATE</a:t>
                      </a:r>
                    </a:p>
                    <a:p>
                      <a:pPr algn="ctr"/>
                      <a:r>
                        <a:rPr lang="en-IN" dirty="0" smtClean="0"/>
                        <a:t>(INR)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ANTENNA FABRICATION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CALCULATION OF S-PARAMETER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REAL</a:t>
                      </a:r>
                      <a:r>
                        <a:rPr lang="en-IN" baseline="0" dirty="0" smtClean="0"/>
                        <a:t> TIME 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10,000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C:\Users\Admin\Desktop\download.png">
            <a:extLst>
              <a:ext uri="{FF2B5EF4-FFF2-40B4-BE49-F238E27FC236}">
                <a16:creationId xmlns:a16="http://schemas.microsoft.com/office/drawing/2014/main" xmlns="" id="{17727DB7-F191-0C30-2E2A-135AED4F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7584" y="154163"/>
            <a:ext cx="1434837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7844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696CAF-A734-F973-E0A4-2ABC723414C5}"/>
              </a:ext>
            </a:extLst>
          </p:cNvPr>
          <p:cNvSpPr txBox="1"/>
          <p:nvPr/>
        </p:nvSpPr>
        <p:spPr>
          <a:xfrm>
            <a:off x="381000" y="90955"/>
            <a:ext cx="11430000" cy="6767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GB" sz="1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lvl="0" algn="just">
              <a:lnSpc>
                <a:spcPct val="107000"/>
              </a:lnSpc>
            </a:pP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Jiang, Z. H., M. D. Gregory, and D. H. Werner, “Design and experimental investigation of a compact circularly polarized integrated filtering antenna for wearable biotelemetric devices,” IEEE Transactions on Biomedical Circuits and Systems, Vol. 10, No. 2, 328–338, Apr. 2016.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endParaRPr lang="en-GB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Jain, S.K., Baviskar, N., Golait, N., Jain, S., Design of Wearable Antenna for Various Applications. Antenna Test &amp; Measurement Society (ATMS India18), pp. 2–6, 2018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Al-Ashwal, W.A.M., Ramli, N.K., Mohamud, S., Performance of ultra-wideband wearable antenna under severe environmental conditions and specific absorption rate (SAR) study at near distances. ARPN J. Eng. Appl. Sci., 10, 4, 1613–1622, 2014.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endParaRPr lang="en-GB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Langenhove, L. V., Smart Textiles for Medicine and Healthcare, CRC Press, Cambridge, England, 2007.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endParaRPr lang="en-GB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Park, S. and S. Jayaraman, “Wearable biomedical systems: Research to reality,” IEEE International Conference on Portable Information Devices, May 2007. 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endParaRPr lang="en-GB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Sankaralingam, S. and B. Gupta, “Development of textile antennas for body wearable applications and investigations on their performance under bent conditions,” Progress In Electromagnetics Research B, Vol. 22, 53–71, 2010.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endParaRPr lang="en-GB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Kennedy, T. F., P. W. Fink, A. W. Chu, N. J. Champagne, G. Y. Lin, and M. A. Khayat, “Bodyworn e-textile antennas: The good, the low mass, and the conformal,” IEEE Transactions on Antennas and Propagation, Vol. 57, 910–918, 2009. 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endParaRPr lang="en-GB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Ouyang, Y., E. Karayianni, and W. J. Chappell, “Effect of fabric patterns on electro-textile patch antennas,” IEEE Antennas and Propagation Society International Symposium, Vol. 2B, 246–249, 2005. 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endParaRPr lang="en-GB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Abbasi, M. A. B., S. S. Nikolaou, M. A. Antoniades, M. N. Stevanovi´c, and P. Vryonides, “Compact EBG-backed planar monopole for BAN wearable applications,” IEEE Transactions on Antennas and Propagation, Vol. 65, No. 2, 453–463, Feb. 2017.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endParaRPr lang="en-GB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Lotfi, P., S. Soltani, and R. D. Murch, “Printed endfire beam-steerable pixel antenna,” IEEE Transactions on Antennas and Propagation, Vol. 65, No. 8, 3913–3923, Aug. 2017. </a:t>
            </a:r>
          </a:p>
        </p:txBody>
      </p:sp>
    </p:spTree>
    <p:extLst>
      <p:ext uri="{BB962C8B-B14F-4D97-AF65-F5344CB8AC3E}">
        <p14:creationId xmlns:p14="http://schemas.microsoft.com/office/powerpoint/2010/main" val="143887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C42878-151A-26CA-2472-A72158CE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85275" y="85444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                                                        </a:t>
            </a:r>
            <a:r>
              <a:rPr lang="en-IN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07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0DF20C-78B9-DA12-68A1-C507B0DF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4248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CDFD78-92AD-AEC1-E56A-CA9B0B2A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25" y="1455336"/>
            <a:ext cx="11338559" cy="5541612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 broad-band, conformal, highly efficient antenna for bio-medical and 5G applications is presented in this communication. Flexibility of an antenna is achieved by printing radiating elements on 0.6-mm-thick jeans fabric. Wide-band operation of the proposed antenna is obtained by making a square slot in the ground plane along with a circular radiator that is printed above the substrate. To validate the real-time performance of the antenna, conformability analysis has been made, thereby assessing the robustness of the proposed system. The antenna achieves overall efficiency up to 90 % over the operating spectrum with a substantial gain of around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3.35dB.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 exhibits a minimum Specific Absorption Rate  lower than 0.7 W/Kg for both 1 g and 10 g human tissues. A detailed state-of-the-art comparison has been provided to demonstrate how it differs from other antennas in the literature.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Admin\Desktop\download.png">
            <a:extLst>
              <a:ext uri="{FF2B5EF4-FFF2-40B4-BE49-F238E27FC236}">
                <a16:creationId xmlns:a16="http://schemas.microsoft.com/office/drawing/2014/main" xmlns="" id="{4BB846AF-EDCC-3643-0758-13B67795D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47429" y="55230"/>
            <a:ext cx="1299927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138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582" y="237954"/>
            <a:ext cx="10669041" cy="725215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I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1843" y="1113070"/>
            <a:ext cx="10381956" cy="5889754"/>
          </a:xfrm>
        </p:spPr>
        <p:txBody>
          <a:bodyPr>
            <a:noAutofit/>
          </a:bodyPr>
          <a:lstStyle/>
          <a:p>
            <a:pPr marL="630238" indent="-36195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Wearable antennas are designed to function while being worn</a:t>
            </a:r>
          </a:p>
          <a:p>
            <a:pPr marL="630238" indent="-36195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antennas are commonly used in wearable wireless communication and bio-medical RF systems</a:t>
            </a:r>
          </a:p>
          <a:p>
            <a:pPr marL="630238" indent="-36195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Wearable antennas are used within the context of Wireless Body Area Networks (WBAN).</a:t>
            </a:r>
          </a:p>
          <a:p>
            <a:pPr marL="630238" indent="-36195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a WBAN, antenna is the key component that supports wireless communication, which include in-body communication, on-body communication and off-body communication</a:t>
            </a:r>
          </a:p>
          <a:p>
            <a:pPr marL="630238" indent="-36195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WBAN connects sensors, actuators and IoT nodes on human body, or on cloths or under the skin, establishing a wireless communication channel</a:t>
            </a:r>
          </a:p>
          <a:p>
            <a:pPr marL="630238" indent="-36195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Wearable antennas can be employed on people of all ages, athletes and patients for a continuous monitoring of vital signs, oxygen level (Oximetry) and stress level, among others.</a:t>
            </a:r>
          </a:p>
          <a:p>
            <a:endParaRPr lang="en-IN" sz="2400" dirty="0"/>
          </a:p>
        </p:txBody>
      </p:sp>
      <p:pic>
        <p:nvPicPr>
          <p:cNvPr id="6" name="Picture 5" descr="C:\Users\Admin\Desktop\download.png">
            <a:extLst>
              <a:ext uri="{FF2B5EF4-FFF2-40B4-BE49-F238E27FC236}">
                <a16:creationId xmlns:a16="http://schemas.microsoft.com/office/drawing/2014/main" xmlns="" id="{7A45218F-3F29-49B0-199A-EFC058EA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52558" y="125449"/>
            <a:ext cx="1344898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663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98" y="236094"/>
            <a:ext cx="10937053" cy="804041"/>
          </a:xfrm>
        </p:spPr>
        <p:txBody>
          <a:bodyPr>
            <a:normAutofit/>
          </a:bodyPr>
          <a:lstStyle/>
          <a:p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5998" y="1182026"/>
            <a:ext cx="10491576" cy="60445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low-cost flexible antenna for bio-medical applications with slotted ground is presented here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propose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ultra-wideband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 strip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antenna for breast cancer detection.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 antenna to meet the UWB specifications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study the performance of the antenna with and without tumor.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compare the current density of the breast with 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umor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breast without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tumor.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:\Users\Admin\Desktop\download.png">
            <a:extLst>
              <a:ext uri="{FF2B5EF4-FFF2-40B4-BE49-F238E27FC236}">
                <a16:creationId xmlns:a16="http://schemas.microsoft.com/office/drawing/2014/main" xmlns="" id="{91FAC387-B8C8-A8A9-8A37-DB1C16A74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25243" y="94205"/>
            <a:ext cx="1377143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752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38" y="329317"/>
            <a:ext cx="10557226" cy="978159"/>
          </a:xfrm>
        </p:spPr>
        <p:txBody>
          <a:bodyPr>
            <a:normAutofit fontScale="90000"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Antennas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7642" y="1402434"/>
            <a:ext cx="10984107" cy="5103631"/>
          </a:xfrm>
        </p:spPr>
        <p:txBody>
          <a:bodyPr>
            <a:noAutofit/>
          </a:bodyPr>
          <a:lstStyle/>
          <a:p>
            <a:pPr marL="900113" lvl="1" indent="-44291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demand for wearable electronics and related technologies have grown tremendously in recent years</a:t>
            </a:r>
          </a:p>
          <a:p>
            <a:pPr marL="900113" lvl="1" indent="-44291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key developments that accelerated this growth are miniaturization of wireless devices, advent of high-speed wireless networks, availability of ultra-compact, low-power SoCs and ever-evolving battery technologies </a:t>
            </a:r>
          </a:p>
          <a:p>
            <a:pPr marL="900113" lvl="1" indent="-44291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electronics find numerous applications these days, and most of these applications use different types of antennas to sense, fetch, and exchange data wirelessly to and from a host device or an IoT gateway</a:t>
            </a:r>
          </a:p>
          <a:p>
            <a:endParaRPr lang="en-IN" sz="2400" dirty="0"/>
          </a:p>
        </p:txBody>
      </p:sp>
      <p:pic>
        <p:nvPicPr>
          <p:cNvPr id="6" name="Picture 5" descr="C:\Users\Admin\Desktop\download.png">
            <a:extLst>
              <a:ext uri="{FF2B5EF4-FFF2-40B4-BE49-F238E27FC236}">
                <a16:creationId xmlns:a16="http://schemas.microsoft.com/office/drawing/2014/main" xmlns="" id="{4E0AD101-8474-2493-8BD8-A45700881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7551" y="145170"/>
            <a:ext cx="1194993" cy="10878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76" y="194872"/>
            <a:ext cx="10666411" cy="1292772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Antennas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9094" y="1532615"/>
            <a:ext cx="10479853" cy="5171090"/>
          </a:xfrm>
        </p:spPr>
        <p:txBody>
          <a:bodyPr>
            <a:normAutofit/>
          </a:bodyPr>
          <a:lstStyle/>
          <a:p>
            <a:pPr marL="900113" lvl="1" indent="-44291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antennas are designed to function while being worn</a:t>
            </a:r>
          </a:p>
          <a:p>
            <a:pPr marL="900113" lvl="1" indent="-44291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antennas are commonly used in wearable wireless communication and bio-medical RF systems</a:t>
            </a:r>
          </a:p>
          <a:p>
            <a:pPr marL="900113" lvl="1" indent="-44291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antennas are used within the context of Wireless Body Area Networks (WBAN).</a:t>
            </a:r>
          </a:p>
          <a:p>
            <a:pPr marL="900113" lvl="1" indent="-44291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WBAN, antenna is the key component that supports wireless communication, which include in-body communication, on-body communication and off-body communication</a:t>
            </a:r>
          </a:p>
          <a:p>
            <a:endParaRPr lang="en-IN" sz="2400" dirty="0"/>
          </a:p>
        </p:txBody>
      </p:sp>
      <p:pic>
        <p:nvPicPr>
          <p:cNvPr id="6" name="Picture 5" descr="C:\Users\Admin\Desktop\download.png">
            <a:extLst>
              <a:ext uri="{FF2B5EF4-FFF2-40B4-BE49-F238E27FC236}">
                <a16:creationId xmlns:a16="http://schemas.microsoft.com/office/drawing/2014/main" xmlns="" id="{4E0AD101-8474-2493-8BD8-A45700881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22580" y="235112"/>
            <a:ext cx="1239964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842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9" y="0"/>
            <a:ext cx="10817224" cy="1292772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Antennas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4142" y="1956733"/>
            <a:ext cx="10479853" cy="5171090"/>
          </a:xfrm>
        </p:spPr>
        <p:txBody>
          <a:bodyPr>
            <a:normAutofit/>
          </a:bodyPr>
          <a:lstStyle/>
          <a:p>
            <a:pPr marL="900113" lvl="1" indent="-44291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WBAN connects sensors, actuators and IoT nodes on human body, or on cloths or under the skin, establishing a wireless communication channel</a:t>
            </a:r>
          </a:p>
          <a:p>
            <a:pPr marL="900113" lvl="1" indent="-44291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antennas can be employed on people of all ages, athletes and patients for a continuous monitoring of vital signs, oxygen level (Oximetry) and stress level, among others.</a:t>
            </a:r>
          </a:p>
          <a:p>
            <a:endParaRPr lang="en-IN" sz="2400" dirty="0"/>
          </a:p>
        </p:txBody>
      </p:sp>
      <p:pic>
        <p:nvPicPr>
          <p:cNvPr id="6" name="Picture 5" descr="C:\Users\Admin\Desktop\download.png">
            <a:extLst>
              <a:ext uri="{FF2B5EF4-FFF2-40B4-BE49-F238E27FC236}">
                <a16:creationId xmlns:a16="http://schemas.microsoft.com/office/drawing/2014/main" xmlns="" id="{4E0AD101-8474-2493-8BD8-A45700881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47431" y="205131"/>
            <a:ext cx="1224976" cy="1087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28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941"/>
            <a:ext cx="11445766" cy="49754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latin typeface="Times New Roman" pitchFamily="18" charset="0"/>
                <a:cs typeface="Times New Roman" pitchFamily="18" charset="0"/>
              </a:rPr>
              <a:t>Literature Review </a:t>
            </a:r>
            <a: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</a:t>
            </a:r>
            <a:endParaRPr lang="en-IN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638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8988"/>
                        <a:ext cx="914400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C:\Users\Admin\Desktop\download.png">
            <a:extLst>
              <a:ext uri="{FF2B5EF4-FFF2-40B4-BE49-F238E27FC236}">
                <a16:creationId xmlns:a16="http://schemas.microsoft.com/office/drawing/2014/main" xmlns="" id="{122E3644-1A2D-9C75-15FA-3C8A83516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347432" y="0"/>
            <a:ext cx="1006367" cy="766483"/>
          </a:xfrm>
          <a:prstGeom prst="rect">
            <a:avLst/>
          </a:prstGeom>
          <a:noFill/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xmlns="" id="{479543BB-84C2-1FCA-0C26-1DBE5FBDE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70266"/>
              </p:ext>
            </p:extLst>
          </p:nvPr>
        </p:nvGraphicFramePr>
        <p:xfrm>
          <a:off x="0" y="1035424"/>
          <a:ext cx="12191999" cy="5520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389">
                  <a:extLst>
                    <a:ext uri="{9D8B030D-6E8A-4147-A177-3AD203B41FA5}">
                      <a16:colId xmlns:a16="http://schemas.microsoft.com/office/drawing/2014/main" xmlns="" val="1369844029"/>
                    </a:ext>
                  </a:extLst>
                </a:gridCol>
                <a:gridCol w="2354539">
                  <a:extLst>
                    <a:ext uri="{9D8B030D-6E8A-4147-A177-3AD203B41FA5}">
                      <a16:colId xmlns:a16="http://schemas.microsoft.com/office/drawing/2014/main" xmlns="" val="2577520593"/>
                    </a:ext>
                  </a:extLst>
                </a:gridCol>
                <a:gridCol w="1418391">
                  <a:extLst>
                    <a:ext uri="{9D8B030D-6E8A-4147-A177-3AD203B41FA5}">
                      <a16:colId xmlns:a16="http://schemas.microsoft.com/office/drawing/2014/main" xmlns="" val="2376609421"/>
                    </a:ext>
                  </a:extLst>
                </a:gridCol>
                <a:gridCol w="5721680">
                  <a:extLst>
                    <a:ext uri="{9D8B030D-6E8A-4147-A177-3AD203B41FA5}">
                      <a16:colId xmlns:a16="http://schemas.microsoft.com/office/drawing/2014/main" xmlns="" val="2521792109"/>
                    </a:ext>
                  </a:extLst>
                </a:gridCol>
              </a:tblGrid>
              <a:tr h="6245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8372889"/>
                  </a:ext>
                </a:extLst>
              </a:tr>
              <a:tr h="1969837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Low-Cost Antenna –Array-Based Metamaterials for Non-Invasive Early-Stage Breast Tumor Detection in the Human Body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Yadgar I,Abdulkarim&amp; Musa N Hamza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Propose- developed low-cost microstrip patch antenna suitable for microwave imaging(MWI) application within the wideband frequency range.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7925260"/>
                  </a:ext>
                </a:extLst>
              </a:tr>
              <a:tr h="1284246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Miniaturized inward fractal antenna for Breast Cancer Detection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 N.Moussa and Mervat A.Madi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early cancer detection techniques in order to improve the survival rates as much as possible. Along this line and using EM detection approach, a miniaturized inward fractal antenna of size 10x10mm2.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6878616"/>
                  </a:ext>
                </a:extLst>
              </a:tr>
              <a:tr h="1284246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of a microstrip antenna for Breast Cancer Detection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Hector Kaschel  And Cristian  Ahumada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also a low cost microstrip antenna and it is high in efficiency regarding to breast cancer deduction it achieves the wide bandwidth (BW) of 2.26-233.37 GHz.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57776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1717</Words>
  <Application>Microsoft Office PowerPoint</Application>
  <PresentationFormat>Custom</PresentationFormat>
  <Paragraphs>165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Equation</vt:lpstr>
      <vt:lpstr>  DESIGN OF Compact AND wearable  Bio-Medical ANTENNA FOR BREAST CANCER DETECTION  </vt:lpstr>
      <vt:lpstr>OUTLINE</vt:lpstr>
      <vt:lpstr>Abstract </vt:lpstr>
      <vt:lpstr>MOTIVATION</vt:lpstr>
      <vt:lpstr>OBJECTIVE</vt:lpstr>
      <vt:lpstr>INTRODUCTION   Wearable Antennas</vt:lpstr>
      <vt:lpstr>INTRODUCTION   Wearable Antennas</vt:lpstr>
      <vt:lpstr>INTRODUCTION   Wearable Antennas</vt:lpstr>
      <vt:lpstr>     Literature Review                      Literature Survey                                                      </vt:lpstr>
      <vt:lpstr>     Literature Review                                                                                                     contd....</vt:lpstr>
      <vt:lpstr>METHODOLOGY</vt:lpstr>
      <vt:lpstr>SOFTWARE AND HARDWARE REQUIREMENTS</vt:lpstr>
      <vt:lpstr>Proposed Work </vt:lpstr>
      <vt:lpstr>PowerPoint Presentation</vt:lpstr>
      <vt:lpstr>PowerPoint Presentation</vt:lpstr>
      <vt:lpstr>PowerPoint Presentation</vt:lpstr>
      <vt:lpstr>PowerPoint Presentation</vt:lpstr>
      <vt:lpstr>Methodology-Design Equations</vt:lpstr>
      <vt:lpstr>FUTURE WORK</vt:lpstr>
      <vt:lpstr>ADVANTAGES</vt:lpstr>
      <vt:lpstr>Antenna Design and Results  The antenna is designed on the substrate of size 58.58 x 60 mm2 with the thickness of 1.6 mm. </vt:lpstr>
      <vt:lpstr>Antenna Design And Results  The surface current density of the proposed antenna at 4.5 GHz 3D radiation pattern shown in       Figures</vt:lpstr>
      <vt:lpstr>Antenna Design and Results  The gain, Directivity, Efficiency ,radiated power and radiation patterns  of the proposed antenna is shown in Figures</vt:lpstr>
      <vt:lpstr>PowerPoint Presentation</vt:lpstr>
      <vt:lpstr>Antenna Design and Results  Placement analysis are illustrated</vt:lpstr>
      <vt:lpstr>BUDGET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KUMUTHA D, ASST. PROFESSOR, ECE</dc:creator>
  <cp:lastModifiedBy>Salt Hack</cp:lastModifiedBy>
  <cp:revision>36</cp:revision>
  <dcterms:created xsi:type="dcterms:W3CDTF">2023-01-24T03:42:58Z</dcterms:created>
  <dcterms:modified xsi:type="dcterms:W3CDTF">2023-03-17T06:34:30Z</dcterms:modified>
</cp:coreProperties>
</file>