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45" r:id="rId1"/>
  </p:sldMasterIdLst>
  <p:notesMasterIdLst>
    <p:notesMasterId r:id="rId18"/>
  </p:notesMasterIdLst>
  <p:handoutMasterIdLst>
    <p:handoutMasterId r:id="rId19"/>
  </p:handoutMasterIdLst>
  <p:sldIdLst>
    <p:sldId id="257" r:id="rId2"/>
    <p:sldId id="279" r:id="rId3"/>
    <p:sldId id="259" r:id="rId4"/>
    <p:sldId id="274" r:id="rId5"/>
    <p:sldId id="280" r:id="rId6"/>
    <p:sldId id="270" r:id="rId7"/>
    <p:sldId id="282" r:id="rId8"/>
    <p:sldId id="285" r:id="rId9"/>
    <p:sldId id="284" r:id="rId10"/>
    <p:sldId id="283" r:id="rId11"/>
    <p:sldId id="286" r:id="rId12"/>
    <p:sldId id="287" r:id="rId13"/>
    <p:sldId id="288" r:id="rId14"/>
    <p:sldId id="289" r:id="rId15"/>
    <p:sldId id="290"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ppygurl1606@outlook.com" initials="h" lastIdx="1" clrIdx="0"/>
  <p:cmAuthor id="2" name="919962224218" initials="9" lastIdx="2" clrIdx="1">
    <p:extLst>
      <p:ext uri="{19B8F6BF-5375-455C-9EA6-DF929625EA0E}">
        <p15:presenceInfo xmlns="" xmlns:p15="http://schemas.microsoft.com/office/powerpoint/2012/main" userId="8d8c8a222288d28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66"/>
    <a:srgbClr val="3333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01EC66-9B92-4D8B-9BBF-44E2988274AD}" v="88" dt="2022-04-06T20:39:45.2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03" autoAdjust="0"/>
    <p:restoredTop sz="88514" autoAdjust="0"/>
  </p:normalViewPr>
  <p:slideViewPr>
    <p:cSldViewPr snapToGrid="0">
      <p:cViewPr>
        <p:scale>
          <a:sx n="62" d="100"/>
          <a:sy n="62" d="100"/>
        </p:scale>
        <p:origin x="-1074" y="-336"/>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189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5"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Detection of Skin disease using Image Processing </a:t>
            </a:r>
            <a:endParaRPr lang="en-IN"/>
          </a:p>
        </p:txBody>
      </p:sp>
      <p:sp>
        <p:nvSpPr>
          <p:cNvPr id="1048696"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1FAED2-CEDF-4778-8A1D-B8800FF84348}" type="datetime2">
              <a:rPr lang="en-US" smtClean="0"/>
              <a:pPr/>
              <a:t>Tuesday, June 21, 2022</a:t>
            </a:fld>
            <a:endParaRPr lang="en-IN"/>
          </a:p>
        </p:txBody>
      </p:sp>
      <p:sp>
        <p:nvSpPr>
          <p:cNvPr id="1048697"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Department of Biomedical Engineering       Karpaga Vinayaga College of Engineering and Technology</a:t>
            </a:r>
            <a:endParaRPr lang="en-IN"/>
          </a:p>
        </p:txBody>
      </p:sp>
      <p:sp>
        <p:nvSpPr>
          <p:cNvPr id="1048698"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07ED66-003B-48C0-893F-653856490511}" type="slidenum">
              <a:rPr lang="en-IN" smtClean="0"/>
              <a:pPr/>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89"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Detection of Skin disease using Image Processing </a:t>
            </a:r>
            <a:endParaRPr lang="en-IN"/>
          </a:p>
        </p:txBody>
      </p:sp>
      <p:sp>
        <p:nvSpPr>
          <p:cNvPr id="1048690"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387FA0-CB87-4ED6-8E9A-CB9F6CC17F88}" type="datetime2">
              <a:rPr lang="en-US" smtClean="0"/>
              <a:pPr/>
              <a:t>Tuesday, June 21, 2022</a:t>
            </a:fld>
            <a:endParaRPr lang="en-IN"/>
          </a:p>
        </p:txBody>
      </p:sp>
      <p:sp>
        <p:nvSpPr>
          <p:cNvPr id="1048691"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92"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3"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Department of Biomedical Engineering       Karpaga Vinayaga College of Engineering and Technology</a:t>
            </a:r>
            <a:endParaRPr lang="en-IN"/>
          </a:p>
        </p:txBody>
      </p:sp>
      <p:sp>
        <p:nvSpPr>
          <p:cNvPr id="1048694"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ECE10-7966-4ACD-8FC3-FCECA26D0165}" type="slidenum">
              <a:rPr lang="en-IN" smtClean="0"/>
              <a:pPr/>
              <a:t>‹#›</a:t>
            </a:fld>
            <a:endParaRPr lang="en-IN"/>
          </a:p>
        </p:txBody>
      </p:sp>
    </p:spTree>
    <p:extLst>
      <p:ext uri="{BB962C8B-B14F-4D97-AF65-F5344CB8AC3E}">
        <p14:creationId xmlns:p14="http://schemas.microsoft.com/office/powerpoint/2010/main" val="877289407"/>
      </p:ext>
    </p:extLst>
  </p:cSld>
  <p:clrMap bg1="lt1" tx1="dk1" bg2="lt2" tx2="dk2" accent1="accent1" accent2="accent2" accent3="accent3" accent4="accent4" accent5="accent5" accent6="accent6" hlink="hlink" folHlink="folHlink"/>
  <p:hf sldNum="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Slide Image Placeholder 1"/>
          <p:cNvSpPr>
            <a:spLocks noGrp="1" noRot="1" noChangeAspect="1"/>
          </p:cNvSpPr>
          <p:nvPr>
            <p:ph type="sldImg"/>
          </p:nvPr>
        </p:nvSpPr>
        <p:spPr/>
      </p:sp>
      <p:sp>
        <p:nvSpPr>
          <p:cNvPr id="1048592" name="Notes Placeholder 2"/>
          <p:cNvSpPr>
            <a:spLocks noGrp="1"/>
          </p:cNvSpPr>
          <p:nvPr>
            <p:ph type="body" idx="1"/>
          </p:nvPr>
        </p:nvSpPr>
        <p:spPr/>
        <p:txBody>
          <a:bodyPr/>
          <a:lstStyle/>
          <a:p>
            <a:endParaRPr lang="en-US" dirty="0"/>
          </a:p>
        </p:txBody>
      </p:sp>
      <p:sp>
        <p:nvSpPr>
          <p:cNvPr id="1048593" name="Slide Number Placeholder 3"/>
          <p:cNvSpPr>
            <a:spLocks noGrp="1"/>
          </p:cNvSpPr>
          <p:nvPr>
            <p:ph type="sldNum" sz="quarter" idx="10"/>
          </p:nvPr>
        </p:nvSpPr>
        <p:spPr/>
        <p:txBody>
          <a:bodyPr/>
          <a:lstStyle/>
          <a:p>
            <a:fld id="{D4B31D0C-E527-47A7-BF7E-16E42BC9752C}" type="slidenum">
              <a:rPr lang="en-IN" smtClean="0"/>
              <a:pPr/>
              <a:t>1</a:t>
            </a:fld>
            <a:endParaRPr lang="en-IN"/>
          </a:p>
        </p:txBody>
      </p:sp>
    </p:spTree>
    <p:extLst>
      <p:ext uri="{BB962C8B-B14F-4D97-AF65-F5344CB8AC3E}">
        <p14:creationId xmlns:p14="http://schemas.microsoft.com/office/powerpoint/2010/main" val="1184846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F9CD2C7-0E0F-46F4-AA64-D50A5C59A6CA}" type="datetime1">
              <a:rPr lang="en-IN" smtClean="0"/>
              <a:pPr/>
              <a:t>21-06-2022</a:t>
            </a:fld>
            <a:endParaRPr lang="en-IN"/>
          </a:p>
        </p:txBody>
      </p:sp>
      <p:sp>
        <p:nvSpPr>
          <p:cNvPr id="5" name="Footer Placeholder 4"/>
          <p:cNvSpPr>
            <a:spLocks noGrp="1"/>
          </p:cNvSpPr>
          <p:nvPr>
            <p:ph type="ftr" sz="quarter" idx="11"/>
          </p:nvPr>
        </p:nvSpPr>
        <p:spPr/>
        <p:txBody>
          <a:bodyPr/>
          <a:lstStyle/>
          <a:p>
            <a:r>
              <a:rPr lang="en-US" smtClean="0"/>
              <a:t>department of biomedical engineering            karpaga vinayagacollege of engineering</a:t>
            </a:r>
            <a:endParaRPr lang="en-IN"/>
          </a:p>
        </p:txBody>
      </p:sp>
      <p:sp>
        <p:nvSpPr>
          <p:cNvPr id="6" name="Slide Number Placeholder 5"/>
          <p:cNvSpPr>
            <a:spLocks noGrp="1"/>
          </p:cNvSpPr>
          <p:nvPr>
            <p:ph type="sldNum" sz="quarter" idx="12"/>
          </p:nvPr>
        </p:nvSpPr>
        <p:spPr/>
        <p:txBody>
          <a:bodyPr/>
          <a:lstStyle/>
          <a:p>
            <a:fld id="{DDA7D0B2-EFCF-42D9-9555-0EE76A796E5E}" type="slidenum">
              <a:rPr lang="en-IN" smtClean="0"/>
              <a:pPr/>
              <a:t>‹#›</a:t>
            </a:fld>
            <a:endParaRPr lang="en-IN"/>
          </a:p>
        </p:txBody>
      </p:sp>
    </p:spTree>
    <p:extLst>
      <p:ext uri="{BB962C8B-B14F-4D97-AF65-F5344CB8AC3E}">
        <p14:creationId xmlns:p14="http://schemas.microsoft.com/office/powerpoint/2010/main" val="3486650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B06AD7-9712-4E6E-AB60-9195ABFF951F}" type="datetime1">
              <a:rPr lang="en-IN" smtClean="0"/>
              <a:pPr/>
              <a:t>21-06-2022</a:t>
            </a:fld>
            <a:endParaRPr lang="en-IN"/>
          </a:p>
        </p:txBody>
      </p:sp>
      <p:sp>
        <p:nvSpPr>
          <p:cNvPr id="5" name="Footer Placeholder 4"/>
          <p:cNvSpPr>
            <a:spLocks noGrp="1"/>
          </p:cNvSpPr>
          <p:nvPr>
            <p:ph type="ftr" sz="quarter" idx="11"/>
          </p:nvPr>
        </p:nvSpPr>
        <p:spPr/>
        <p:txBody>
          <a:bodyPr/>
          <a:lstStyle/>
          <a:p>
            <a:r>
              <a:rPr lang="en-US" smtClean="0"/>
              <a:t>department of biomedical engineering            karpaga vinayagacollege of engineering</a:t>
            </a:r>
            <a:endParaRPr lang="en-IN"/>
          </a:p>
        </p:txBody>
      </p:sp>
      <p:sp>
        <p:nvSpPr>
          <p:cNvPr id="6" name="Slide Number Placeholder 5"/>
          <p:cNvSpPr>
            <a:spLocks noGrp="1"/>
          </p:cNvSpPr>
          <p:nvPr>
            <p:ph type="sldNum" sz="quarter" idx="12"/>
          </p:nvPr>
        </p:nvSpPr>
        <p:spPr/>
        <p:txBody>
          <a:bodyPr/>
          <a:lstStyle/>
          <a:p>
            <a:fld id="{DDA7D0B2-EFCF-42D9-9555-0EE76A796E5E}" type="slidenum">
              <a:rPr lang="en-IN" smtClean="0"/>
              <a:pPr/>
              <a:t>‹#›</a:t>
            </a:fld>
            <a:endParaRPr lang="en-IN"/>
          </a:p>
        </p:txBody>
      </p:sp>
    </p:spTree>
    <p:extLst>
      <p:ext uri="{BB962C8B-B14F-4D97-AF65-F5344CB8AC3E}">
        <p14:creationId xmlns:p14="http://schemas.microsoft.com/office/powerpoint/2010/main" val="2246968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3"/>
            <a:ext cx="36576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2800" y="27464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F35576-9A1F-4992-ACFE-E26E54E2E49A}" type="datetime1">
              <a:rPr lang="en-IN" smtClean="0"/>
              <a:pPr/>
              <a:t>21-06-2022</a:t>
            </a:fld>
            <a:endParaRPr lang="en-IN"/>
          </a:p>
        </p:txBody>
      </p:sp>
      <p:sp>
        <p:nvSpPr>
          <p:cNvPr id="5" name="Footer Placeholder 4"/>
          <p:cNvSpPr>
            <a:spLocks noGrp="1"/>
          </p:cNvSpPr>
          <p:nvPr>
            <p:ph type="ftr" sz="quarter" idx="11"/>
          </p:nvPr>
        </p:nvSpPr>
        <p:spPr/>
        <p:txBody>
          <a:bodyPr/>
          <a:lstStyle/>
          <a:p>
            <a:r>
              <a:rPr lang="en-US" smtClean="0"/>
              <a:t>department of biomedical engineering            karpaga vinayagacollege of engineering</a:t>
            </a:r>
            <a:endParaRPr lang="en-IN"/>
          </a:p>
        </p:txBody>
      </p:sp>
      <p:sp>
        <p:nvSpPr>
          <p:cNvPr id="6" name="Slide Number Placeholder 5"/>
          <p:cNvSpPr>
            <a:spLocks noGrp="1"/>
          </p:cNvSpPr>
          <p:nvPr>
            <p:ph type="sldNum" sz="quarter" idx="12"/>
          </p:nvPr>
        </p:nvSpPr>
        <p:spPr/>
        <p:txBody>
          <a:bodyPr/>
          <a:lstStyle/>
          <a:p>
            <a:fld id="{DDA7D0B2-EFCF-42D9-9555-0EE76A796E5E}" type="slidenum">
              <a:rPr lang="en-IN" smtClean="0"/>
              <a:pPr/>
              <a:t>‹#›</a:t>
            </a:fld>
            <a:endParaRPr lang="en-IN"/>
          </a:p>
        </p:txBody>
      </p:sp>
    </p:spTree>
    <p:extLst>
      <p:ext uri="{BB962C8B-B14F-4D97-AF65-F5344CB8AC3E}">
        <p14:creationId xmlns:p14="http://schemas.microsoft.com/office/powerpoint/2010/main" val="2419294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2779C35-8E0D-4EE4-9BB3-F05C7B20F4C8}" type="datetime1">
              <a:rPr lang="en-IN" smtClean="0"/>
              <a:pPr/>
              <a:t>21-06-2022</a:t>
            </a:fld>
            <a:endParaRPr lang="en-IN"/>
          </a:p>
        </p:txBody>
      </p:sp>
      <p:sp>
        <p:nvSpPr>
          <p:cNvPr id="5" name="Footer Placeholder 4"/>
          <p:cNvSpPr>
            <a:spLocks noGrp="1"/>
          </p:cNvSpPr>
          <p:nvPr>
            <p:ph type="ftr" sz="quarter" idx="11"/>
          </p:nvPr>
        </p:nvSpPr>
        <p:spPr/>
        <p:txBody>
          <a:bodyPr/>
          <a:lstStyle/>
          <a:p>
            <a:r>
              <a:rPr lang="en-US" smtClean="0"/>
              <a:t>department of biomedical engineering            karpaga vinayagacollege of engineering</a:t>
            </a:r>
            <a:endParaRPr lang="en-IN"/>
          </a:p>
        </p:txBody>
      </p:sp>
      <p:sp>
        <p:nvSpPr>
          <p:cNvPr id="6" name="Slide Number Placeholder 5"/>
          <p:cNvSpPr>
            <a:spLocks noGrp="1"/>
          </p:cNvSpPr>
          <p:nvPr>
            <p:ph type="sldNum" sz="quarter" idx="12"/>
          </p:nvPr>
        </p:nvSpPr>
        <p:spPr/>
        <p:txBody>
          <a:bodyPr/>
          <a:lstStyle/>
          <a:p>
            <a:fld id="{DDA7D0B2-EFCF-42D9-9555-0EE76A796E5E}" type="slidenum">
              <a:rPr lang="en-IN" smtClean="0"/>
              <a:pPr/>
              <a:t>‹#›</a:t>
            </a:fld>
            <a:endParaRPr lang="en-IN"/>
          </a:p>
        </p:txBody>
      </p:sp>
    </p:spTree>
    <p:extLst>
      <p:ext uri="{BB962C8B-B14F-4D97-AF65-F5344CB8AC3E}">
        <p14:creationId xmlns:p14="http://schemas.microsoft.com/office/powerpoint/2010/main" val="4138659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35B802-0A8E-4B62-9E76-07913CDF55FD}" type="datetime1">
              <a:rPr lang="en-IN" smtClean="0"/>
              <a:pPr/>
              <a:t>21-06-2022</a:t>
            </a:fld>
            <a:endParaRPr lang="en-IN"/>
          </a:p>
        </p:txBody>
      </p:sp>
      <p:sp>
        <p:nvSpPr>
          <p:cNvPr id="5" name="Footer Placeholder 4"/>
          <p:cNvSpPr>
            <a:spLocks noGrp="1"/>
          </p:cNvSpPr>
          <p:nvPr>
            <p:ph type="ftr" sz="quarter" idx="11"/>
          </p:nvPr>
        </p:nvSpPr>
        <p:spPr/>
        <p:txBody>
          <a:bodyPr/>
          <a:lstStyle/>
          <a:p>
            <a:r>
              <a:rPr lang="en-US" smtClean="0"/>
              <a:t>department of biomedical engineering            karpaga vinayagacollege of engineering</a:t>
            </a:r>
            <a:endParaRPr lang="en-IN"/>
          </a:p>
        </p:txBody>
      </p:sp>
      <p:sp>
        <p:nvSpPr>
          <p:cNvPr id="6" name="Slide Number Placeholder 5"/>
          <p:cNvSpPr>
            <a:spLocks noGrp="1"/>
          </p:cNvSpPr>
          <p:nvPr>
            <p:ph type="sldNum" sz="quarter" idx="12"/>
          </p:nvPr>
        </p:nvSpPr>
        <p:spPr/>
        <p:txBody>
          <a:bodyPr/>
          <a:lstStyle/>
          <a:p>
            <a:fld id="{DDA7D0B2-EFCF-42D9-9555-0EE76A796E5E}" type="slidenum">
              <a:rPr lang="en-IN" smtClean="0"/>
              <a:pPr/>
              <a:t>‹#›</a:t>
            </a:fld>
            <a:endParaRPr lang="en-IN"/>
          </a:p>
        </p:txBody>
      </p:sp>
    </p:spTree>
    <p:extLst>
      <p:ext uri="{BB962C8B-B14F-4D97-AF65-F5344CB8AC3E}">
        <p14:creationId xmlns:p14="http://schemas.microsoft.com/office/powerpoint/2010/main" val="1978725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128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82296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8CDF5B7-A63F-482B-86F4-62EB756D7EDA}" type="datetime1">
              <a:rPr lang="en-IN" smtClean="0"/>
              <a:pPr/>
              <a:t>21-06-2022</a:t>
            </a:fld>
            <a:endParaRPr lang="en-IN"/>
          </a:p>
        </p:txBody>
      </p:sp>
      <p:sp>
        <p:nvSpPr>
          <p:cNvPr id="6" name="Footer Placeholder 5"/>
          <p:cNvSpPr>
            <a:spLocks noGrp="1"/>
          </p:cNvSpPr>
          <p:nvPr>
            <p:ph type="ftr" sz="quarter" idx="11"/>
          </p:nvPr>
        </p:nvSpPr>
        <p:spPr/>
        <p:txBody>
          <a:bodyPr/>
          <a:lstStyle/>
          <a:p>
            <a:r>
              <a:rPr lang="en-US" smtClean="0"/>
              <a:t>department of biomedical engineering            karpaga vinayagacollege of engineering</a:t>
            </a:r>
            <a:endParaRPr lang="en-IN"/>
          </a:p>
        </p:txBody>
      </p:sp>
      <p:sp>
        <p:nvSpPr>
          <p:cNvPr id="7" name="Slide Number Placeholder 6"/>
          <p:cNvSpPr>
            <a:spLocks noGrp="1"/>
          </p:cNvSpPr>
          <p:nvPr>
            <p:ph type="sldNum" sz="quarter" idx="12"/>
          </p:nvPr>
        </p:nvSpPr>
        <p:spPr/>
        <p:txBody>
          <a:bodyPr/>
          <a:lstStyle/>
          <a:p>
            <a:fld id="{DDA7D0B2-EFCF-42D9-9555-0EE76A796E5E}" type="slidenum">
              <a:rPr lang="en-IN" smtClean="0"/>
              <a:pPr/>
              <a:t>‹#›</a:t>
            </a:fld>
            <a:endParaRPr lang="en-IN"/>
          </a:p>
        </p:txBody>
      </p:sp>
    </p:spTree>
    <p:extLst>
      <p:ext uri="{BB962C8B-B14F-4D97-AF65-F5344CB8AC3E}">
        <p14:creationId xmlns:p14="http://schemas.microsoft.com/office/powerpoint/2010/main" val="3802407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B7A10CA-2436-4A6B-84E2-D38892506AB8}" type="datetime1">
              <a:rPr lang="en-IN" smtClean="0"/>
              <a:pPr/>
              <a:t>21-06-2022</a:t>
            </a:fld>
            <a:endParaRPr lang="en-IN"/>
          </a:p>
        </p:txBody>
      </p:sp>
      <p:sp>
        <p:nvSpPr>
          <p:cNvPr id="8" name="Footer Placeholder 7"/>
          <p:cNvSpPr>
            <a:spLocks noGrp="1"/>
          </p:cNvSpPr>
          <p:nvPr>
            <p:ph type="ftr" sz="quarter" idx="11"/>
          </p:nvPr>
        </p:nvSpPr>
        <p:spPr/>
        <p:txBody>
          <a:bodyPr/>
          <a:lstStyle/>
          <a:p>
            <a:r>
              <a:rPr lang="en-US" smtClean="0"/>
              <a:t>department of biomedical engineering            karpaga vinayagacollege of engineering</a:t>
            </a:r>
            <a:endParaRPr lang="en-IN"/>
          </a:p>
        </p:txBody>
      </p:sp>
      <p:sp>
        <p:nvSpPr>
          <p:cNvPr id="9" name="Slide Number Placeholder 8"/>
          <p:cNvSpPr>
            <a:spLocks noGrp="1"/>
          </p:cNvSpPr>
          <p:nvPr>
            <p:ph type="sldNum" sz="quarter" idx="12"/>
          </p:nvPr>
        </p:nvSpPr>
        <p:spPr/>
        <p:txBody>
          <a:bodyPr/>
          <a:lstStyle/>
          <a:p>
            <a:fld id="{DDA7D0B2-EFCF-42D9-9555-0EE76A796E5E}" type="slidenum">
              <a:rPr lang="en-IN" smtClean="0"/>
              <a:pPr/>
              <a:t>‹#›</a:t>
            </a:fld>
            <a:endParaRPr lang="en-IN"/>
          </a:p>
        </p:txBody>
      </p:sp>
    </p:spTree>
    <p:extLst>
      <p:ext uri="{BB962C8B-B14F-4D97-AF65-F5344CB8AC3E}">
        <p14:creationId xmlns:p14="http://schemas.microsoft.com/office/powerpoint/2010/main" val="682741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E9C98AE-7D33-42FC-94A6-EE71F0F389D6}" type="datetime1">
              <a:rPr lang="en-IN" smtClean="0"/>
              <a:pPr/>
              <a:t>21-06-2022</a:t>
            </a:fld>
            <a:endParaRPr lang="en-IN"/>
          </a:p>
        </p:txBody>
      </p:sp>
      <p:sp>
        <p:nvSpPr>
          <p:cNvPr id="4" name="Footer Placeholder 3"/>
          <p:cNvSpPr>
            <a:spLocks noGrp="1"/>
          </p:cNvSpPr>
          <p:nvPr>
            <p:ph type="ftr" sz="quarter" idx="11"/>
          </p:nvPr>
        </p:nvSpPr>
        <p:spPr/>
        <p:txBody>
          <a:bodyPr/>
          <a:lstStyle/>
          <a:p>
            <a:r>
              <a:rPr lang="en-US" smtClean="0"/>
              <a:t>department of biomedical engineering            karpaga vinayagacollege of engineering</a:t>
            </a:r>
            <a:endParaRPr lang="en-IN"/>
          </a:p>
        </p:txBody>
      </p:sp>
      <p:sp>
        <p:nvSpPr>
          <p:cNvPr id="5" name="Slide Number Placeholder 4"/>
          <p:cNvSpPr>
            <a:spLocks noGrp="1"/>
          </p:cNvSpPr>
          <p:nvPr>
            <p:ph type="sldNum" sz="quarter" idx="12"/>
          </p:nvPr>
        </p:nvSpPr>
        <p:spPr/>
        <p:txBody>
          <a:bodyPr/>
          <a:lstStyle/>
          <a:p>
            <a:fld id="{DDA7D0B2-EFCF-42D9-9555-0EE76A796E5E}" type="slidenum">
              <a:rPr lang="en-IN" smtClean="0"/>
              <a:pPr/>
              <a:t>‹#›</a:t>
            </a:fld>
            <a:endParaRPr lang="en-IN"/>
          </a:p>
        </p:txBody>
      </p:sp>
    </p:spTree>
    <p:extLst>
      <p:ext uri="{BB962C8B-B14F-4D97-AF65-F5344CB8AC3E}">
        <p14:creationId xmlns:p14="http://schemas.microsoft.com/office/powerpoint/2010/main" val="3473010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49F995-82E8-4B0F-9241-D7C74993D2C0}" type="datetime1">
              <a:rPr lang="en-IN" smtClean="0"/>
              <a:pPr/>
              <a:t>21-06-2022</a:t>
            </a:fld>
            <a:endParaRPr lang="en-IN"/>
          </a:p>
        </p:txBody>
      </p:sp>
      <p:sp>
        <p:nvSpPr>
          <p:cNvPr id="3" name="Footer Placeholder 2"/>
          <p:cNvSpPr>
            <a:spLocks noGrp="1"/>
          </p:cNvSpPr>
          <p:nvPr>
            <p:ph type="ftr" sz="quarter" idx="11"/>
          </p:nvPr>
        </p:nvSpPr>
        <p:spPr/>
        <p:txBody>
          <a:bodyPr/>
          <a:lstStyle/>
          <a:p>
            <a:r>
              <a:rPr lang="en-US" smtClean="0"/>
              <a:t>department of biomedical engineering            karpaga vinayagacollege of engineering</a:t>
            </a:r>
            <a:endParaRPr lang="en-IN"/>
          </a:p>
        </p:txBody>
      </p:sp>
      <p:sp>
        <p:nvSpPr>
          <p:cNvPr id="4" name="Slide Number Placeholder 3"/>
          <p:cNvSpPr>
            <a:spLocks noGrp="1"/>
          </p:cNvSpPr>
          <p:nvPr>
            <p:ph type="sldNum" sz="quarter" idx="12"/>
          </p:nvPr>
        </p:nvSpPr>
        <p:spPr/>
        <p:txBody>
          <a:bodyPr/>
          <a:lstStyle/>
          <a:p>
            <a:fld id="{DDA7D0B2-EFCF-42D9-9555-0EE76A796E5E}" type="slidenum">
              <a:rPr lang="en-IN" smtClean="0"/>
              <a:pPr/>
              <a:t>‹#›</a:t>
            </a:fld>
            <a:endParaRPr lang="en-IN"/>
          </a:p>
        </p:txBody>
      </p:sp>
    </p:spTree>
    <p:extLst>
      <p:ext uri="{BB962C8B-B14F-4D97-AF65-F5344CB8AC3E}">
        <p14:creationId xmlns:p14="http://schemas.microsoft.com/office/powerpoint/2010/main" val="3029993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DDBE6C-C058-4DAB-B301-BF41498DC3C9}" type="datetime1">
              <a:rPr lang="en-IN" smtClean="0"/>
              <a:pPr/>
              <a:t>21-06-2022</a:t>
            </a:fld>
            <a:endParaRPr lang="en-IN"/>
          </a:p>
        </p:txBody>
      </p:sp>
      <p:sp>
        <p:nvSpPr>
          <p:cNvPr id="6" name="Footer Placeholder 5"/>
          <p:cNvSpPr>
            <a:spLocks noGrp="1"/>
          </p:cNvSpPr>
          <p:nvPr>
            <p:ph type="ftr" sz="quarter" idx="11"/>
          </p:nvPr>
        </p:nvSpPr>
        <p:spPr/>
        <p:txBody>
          <a:bodyPr/>
          <a:lstStyle/>
          <a:p>
            <a:r>
              <a:rPr lang="en-US" smtClean="0"/>
              <a:t>department of biomedical engineering            karpaga vinayagacollege of engineering</a:t>
            </a:r>
            <a:endParaRPr lang="en-IN"/>
          </a:p>
        </p:txBody>
      </p:sp>
      <p:sp>
        <p:nvSpPr>
          <p:cNvPr id="7" name="Slide Number Placeholder 6"/>
          <p:cNvSpPr>
            <a:spLocks noGrp="1"/>
          </p:cNvSpPr>
          <p:nvPr>
            <p:ph type="sldNum" sz="quarter" idx="12"/>
          </p:nvPr>
        </p:nvSpPr>
        <p:spPr/>
        <p:txBody>
          <a:bodyPr/>
          <a:lstStyle/>
          <a:p>
            <a:fld id="{DDA7D0B2-EFCF-42D9-9555-0EE76A796E5E}" type="slidenum">
              <a:rPr lang="en-IN" smtClean="0"/>
              <a:pPr/>
              <a:t>‹#›</a:t>
            </a:fld>
            <a:endParaRPr lang="en-IN"/>
          </a:p>
        </p:txBody>
      </p:sp>
    </p:spTree>
    <p:extLst>
      <p:ext uri="{BB962C8B-B14F-4D97-AF65-F5344CB8AC3E}">
        <p14:creationId xmlns:p14="http://schemas.microsoft.com/office/powerpoint/2010/main" val="1282916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E98386-3DC0-4A1B-A32E-BC03D0DB59CB}" type="datetime1">
              <a:rPr lang="en-IN" smtClean="0"/>
              <a:pPr/>
              <a:t>21-06-2022</a:t>
            </a:fld>
            <a:endParaRPr lang="en-IN"/>
          </a:p>
        </p:txBody>
      </p:sp>
      <p:sp>
        <p:nvSpPr>
          <p:cNvPr id="6" name="Footer Placeholder 5"/>
          <p:cNvSpPr>
            <a:spLocks noGrp="1"/>
          </p:cNvSpPr>
          <p:nvPr>
            <p:ph type="ftr" sz="quarter" idx="11"/>
          </p:nvPr>
        </p:nvSpPr>
        <p:spPr/>
        <p:txBody>
          <a:bodyPr/>
          <a:lstStyle/>
          <a:p>
            <a:r>
              <a:rPr lang="en-US" smtClean="0"/>
              <a:t>department of biomedical engineering            karpaga vinayagacollege of engineering</a:t>
            </a:r>
            <a:endParaRPr lang="en-IN"/>
          </a:p>
        </p:txBody>
      </p:sp>
      <p:sp>
        <p:nvSpPr>
          <p:cNvPr id="7" name="Slide Number Placeholder 6"/>
          <p:cNvSpPr>
            <a:spLocks noGrp="1"/>
          </p:cNvSpPr>
          <p:nvPr>
            <p:ph type="sldNum" sz="quarter" idx="12"/>
          </p:nvPr>
        </p:nvSpPr>
        <p:spPr/>
        <p:txBody>
          <a:bodyPr/>
          <a:lstStyle/>
          <a:p>
            <a:fld id="{DDA7D0B2-EFCF-42D9-9555-0EE76A796E5E}" type="slidenum">
              <a:rPr lang="en-IN" smtClean="0"/>
              <a:pPr/>
              <a:t>‹#›</a:t>
            </a:fld>
            <a:endParaRPr lang="en-IN"/>
          </a:p>
        </p:txBody>
      </p:sp>
    </p:spTree>
    <p:extLst>
      <p:ext uri="{BB962C8B-B14F-4D97-AF65-F5344CB8AC3E}">
        <p14:creationId xmlns:p14="http://schemas.microsoft.com/office/powerpoint/2010/main" val="3680373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227A11-E229-44E8-A4CE-2D66BDBF6D24}" type="datetime1">
              <a:rPr lang="en-IN" smtClean="0"/>
              <a:pPr/>
              <a:t>21-06-2022</a:t>
            </a:fld>
            <a:endParaRPr lang="en-IN"/>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department of biomedical engineering            karpaga vinayagacollege of engineering</a:t>
            </a:r>
            <a:endParaRPr lang="en-IN"/>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A7D0B2-EFCF-42D9-9555-0EE76A796E5E}" type="slidenum">
              <a:rPr lang="en-IN" smtClean="0"/>
              <a:pPr/>
              <a:t>‹#›</a:t>
            </a:fld>
            <a:endParaRPr lang="en-IN"/>
          </a:p>
        </p:txBody>
      </p:sp>
    </p:spTree>
    <p:extLst>
      <p:ext uri="{BB962C8B-B14F-4D97-AF65-F5344CB8AC3E}">
        <p14:creationId xmlns:p14="http://schemas.microsoft.com/office/powerpoint/2010/main" val="926161534"/>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itle 1"/>
          <p:cNvSpPr>
            <a:spLocks noGrp="1"/>
          </p:cNvSpPr>
          <p:nvPr>
            <p:ph type="title"/>
          </p:nvPr>
        </p:nvSpPr>
        <p:spPr>
          <a:xfrm>
            <a:off x="101599" y="500012"/>
            <a:ext cx="12011677" cy="3382559"/>
          </a:xfrm>
        </p:spPr>
        <p:txBody>
          <a:bodyPr>
            <a:normAutofit/>
          </a:bodyPr>
          <a:lstStyle/>
          <a:p>
            <a:pPr algn="ctr"/>
            <a:r>
              <a:rPr lang="en-US" sz="1800" dirty="0">
                <a:latin typeface="Times New Roman" pitchFamily="18" charset="0"/>
                <a:cs typeface="Times New Roman" pitchFamily="18" charset="0"/>
              </a:rPr>
              <a:t>KARPAGA VINAYAGA COLLEGE OF ENGINEERING AND TECHNOLOGY</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DEPARTMENT OF BIOMEDICAL ENGINEERING</a:t>
            </a:r>
            <a:br>
              <a:rPr lang="en-US" sz="1800" dirty="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400" b="1" dirty="0">
                <a:latin typeface="Times New Roman" pitchFamily="18" charset="0"/>
                <a:cs typeface="Times New Roman" pitchFamily="18" charset="0"/>
              </a:rPr>
              <a:t>DESIGN AND DEVELOPMENT OF SMART SPOON FOR PATIENTS WITH PARKINSON’S DISEASE USING ARDUINO NANO</a:t>
            </a:r>
            <a:r>
              <a:rPr lang="en-US" sz="2400" b="1" kern="1200" dirty="0">
                <a:solidFill>
                  <a:srgbClr val="000000"/>
                </a:solidFill>
                <a:effectLst/>
                <a:latin typeface="Times New Roman" panose="02020603050405020304" pitchFamily="18" charset="0"/>
                <a:cs typeface="Times New Roman" panose="02020603050405020304" pitchFamily="18" charset="0"/>
              </a:rPr>
              <a:t/>
            </a:r>
            <a:br>
              <a:rPr lang="en-US" sz="2400" b="1" kern="1200" dirty="0">
                <a:solidFill>
                  <a:srgbClr val="000000"/>
                </a:solidFill>
                <a:effectLst/>
                <a:latin typeface="Times New Roman" panose="02020603050405020304" pitchFamily="18" charset="0"/>
                <a:cs typeface="Times New Roman" panose="02020603050405020304" pitchFamily="18" charset="0"/>
              </a:rPr>
            </a:br>
            <a:r>
              <a:rPr lang="en-US" sz="2800" b="1" dirty="0">
                <a:latin typeface="Times New Roman" pitchFamily="18" charset="0"/>
                <a:cs typeface="Times New Roman" pitchFamily="18" charset="0"/>
              </a:rPr>
              <a:t/>
            </a:r>
            <a:br>
              <a:rPr lang="en-US" sz="2800" b="1" dirty="0">
                <a:latin typeface="Times New Roman" pitchFamily="18" charset="0"/>
                <a:cs typeface="Times New Roman" pitchFamily="18" charset="0"/>
              </a:rPr>
            </a:br>
            <a:endParaRPr lang="en-IN" sz="2800" b="1" dirty="0">
              <a:latin typeface="Times New Roman" pitchFamily="18" charset="0"/>
              <a:cs typeface="Times New Roman" pitchFamily="18" charset="0"/>
            </a:endParaRPr>
          </a:p>
        </p:txBody>
      </p:sp>
      <p:sp>
        <p:nvSpPr>
          <p:cNvPr id="1048589" name="TextBox 14"/>
          <p:cNvSpPr txBox="1"/>
          <p:nvPr/>
        </p:nvSpPr>
        <p:spPr>
          <a:xfrm>
            <a:off x="6847583" y="3512480"/>
            <a:ext cx="4940081" cy="1938992"/>
          </a:xfrm>
          <a:prstGeom prst="rect">
            <a:avLst/>
          </a:prstGeom>
          <a:noFill/>
        </p:spPr>
        <p:txBody>
          <a:bodyPr wrap="square" rtlCol="0">
            <a:spAutoFit/>
          </a:bodyPr>
          <a:lstStyle/>
          <a:p>
            <a:r>
              <a:rPr lang="en-US" sz="2000" b="1" dirty="0">
                <a:latin typeface="Times New Roman" pitchFamily="18" charset="0"/>
                <a:cs typeface="Times New Roman" pitchFamily="18" charset="0"/>
              </a:rPr>
              <a:t>TEAM MEMBERS :</a:t>
            </a:r>
          </a:p>
          <a:p>
            <a:endParaRPr lang="en-US" sz="2000" b="1"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ARAVIND.S </a:t>
            </a:r>
            <a:r>
              <a:rPr lang="en-US" sz="2000" dirty="0">
                <a:latin typeface="Times New Roman" pitchFamily="18" charset="0"/>
                <a:cs typeface="Times New Roman" pitchFamily="18" charset="0"/>
              </a:rPr>
              <a:t>(421219121003),</a:t>
            </a:r>
          </a:p>
          <a:p>
            <a:r>
              <a:rPr lang="en-US" sz="2000" dirty="0">
                <a:latin typeface="Times New Roman" pitchFamily="18" charset="0"/>
                <a:cs typeface="Times New Roman" pitchFamily="18" charset="0"/>
              </a:rPr>
              <a:t>PRAVIN MOTHI.M (421219121024),</a:t>
            </a:r>
          </a:p>
          <a:p>
            <a:r>
              <a:rPr lang="en-US" sz="2000" dirty="0">
                <a:latin typeface="Times New Roman" pitchFamily="18" charset="0"/>
                <a:cs typeface="Times New Roman" pitchFamily="18" charset="0"/>
              </a:rPr>
              <a:t>PREETHI.J (421219121025),</a:t>
            </a:r>
          </a:p>
          <a:p>
            <a:r>
              <a:rPr lang="en-US" sz="2000" dirty="0">
                <a:latin typeface="Times New Roman" pitchFamily="18" charset="0"/>
                <a:cs typeface="Times New Roman" pitchFamily="18" charset="0"/>
              </a:rPr>
              <a:t>RAJALAKSHMI.S.R (421219121026).</a:t>
            </a:r>
          </a:p>
        </p:txBody>
      </p:sp>
      <p:sp>
        <p:nvSpPr>
          <p:cNvPr id="1048590" name="TextBox 15"/>
          <p:cNvSpPr txBox="1"/>
          <p:nvPr/>
        </p:nvSpPr>
        <p:spPr>
          <a:xfrm>
            <a:off x="867285" y="3691720"/>
            <a:ext cx="3743827" cy="1938992"/>
          </a:xfrm>
          <a:prstGeom prst="rect">
            <a:avLst/>
          </a:prstGeom>
          <a:noFill/>
        </p:spPr>
        <p:txBody>
          <a:bodyPr wrap="square" rtlCol="0">
            <a:spAutoFit/>
          </a:bodyPr>
          <a:lstStyle/>
          <a:p>
            <a:r>
              <a:rPr lang="en-US" sz="2000" b="1" dirty="0">
                <a:latin typeface="Times New Roman" pitchFamily="18" charset="0"/>
                <a:cs typeface="Times New Roman" pitchFamily="18" charset="0"/>
              </a:rPr>
              <a:t>GUIDED BY:</a:t>
            </a:r>
          </a:p>
          <a:p>
            <a:endParaRPr lang="en-US" sz="2000" b="1" dirty="0">
              <a:latin typeface="Times New Roman" pitchFamily="18" charset="0"/>
              <a:cs typeface="Times New Roman" pitchFamily="18" charset="0"/>
            </a:endParaRPr>
          </a:p>
          <a:p>
            <a:r>
              <a:rPr lang="en-US" sz="2000" dirty="0">
                <a:latin typeface="Times New Roman" pitchFamily="18" charset="0"/>
                <a:cs typeface="Times New Roman" pitchFamily="18" charset="0"/>
              </a:rPr>
              <a:t>Mrs.K.S.ABBIRAME,</a:t>
            </a:r>
          </a:p>
          <a:p>
            <a:r>
              <a:rPr lang="en-US" sz="2000" dirty="0">
                <a:latin typeface="Times New Roman" pitchFamily="18" charset="0"/>
                <a:cs typeface="Times New Roman" pitchFamily="18" charset="0"/>
              </a:rPr>
              <a:t>ASSISTANT PROFESSOR</a:t>
            </a:r>
            <a:r>
              <a:rPr lang="en-IN"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DEPARTMENT OF BIOMEDICAL ENGINEERING.</a:t>
            </a:r>
          </a:p>
        </p:txBody>
      </p:sp>
      <p:pic>
        <p:nvPicPr>
          <p:cNvPr id="5" name="Picture 4" descr="Anna University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7285" y="603885"/>
            <a:ext cx="1055688"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Karpaga Vinayaga College of Engineering and Technolog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96976" y="603885"/>
            <a:ext cx="1690688"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7760" y="695643"/>
            <a:ext cx="9144000" cy="843597"/>
          </a:xfrm>
        </p:spPr>
        <p:txBody>
          <a:bodyPr>
            <a:normAutofit/>
          </a:bodyPr>
          <a:lstStyle/>
          <a:p>
            <a:r>
              <a:rPr lang="en-US" sz="2400" b="1" dirty="0" smtClean="0">
                <a:latin typeface="Times New Roman" pitchFamily="18" charset="0"/>
                <a:cs typeface="Times New Roman" pitchFamily="18" charset="0"/>
              </a:rPr>
              <a:t>IMU – MPU 6050</a:t>
            </a:r>
            <a:r>
              <a:rPr lang="en-US" sz="2400" b="1" dirty="0">
                <a:latin typeface="Times New Roman" pitchFamily="18" charset="0"/>
                <a:cs typeface="Times New Roman" pitchFamily="18" charset="0"/>
              </a:rPr>
              <a:t/>
            </a:r>
            <a:br>
              <a:rPr lang="en-US" sz="2400" b="1" dirty="0">
                <a:latin typeface="Times New Roman" pitchFamily="18" charset="0"/>
                <a:cs typeface="Times New Roman" pitchFamily="18" charset="0"/>
              </a:rPr>
            </a:br>
            <a:endParaRPr lang="en-IN" sz="2400" b="1" dirty="0">
              <a:latin typeface="Times New Roman" pitchFamily="18" charset="0"/>
              <a:cs typeface="Times New Roman" pitchFamily="18" charset="0"/>
            </a:endParaRPr>
          </a:p>
        </p:txBody>
      </p:sp>
      <p:sp>
        <p:nvSpPr>
          <p:cNvPr id="3" name="Subtitle 2"/>
          <p:cNvSpPr>
            <a:spLocks noGrp="1"/>
          </p:cNvSpPr>
          <p:nvPr>
            <p:ph type="subTitle" idx="1"/>
          </p:nvPr>
        </p:nvSpPr>
        <p:spPr>
          <a:xfrm>
            <a:off x="822960" y="1676400"/>
            <a:ext cx="10835640" cy="3581400"/>
          </a:xfrm>
        </p:spPr>
        <p:txBody>
          <a:bodyPr>
            <a:normAutofit/>
          </a:bodyPr>
          <a:lstStyle/>
          <a:p>
            <a:pPr marL="342900" indent="-342900" algn="l">
              <a:buFont typeface="Wingdings" pitchFamily="2" charset="2"/>
              <a:buChar char="v"/>
            </a:pPr>
            <a:r>
              <a:rPr lang="en-US" sz="2400" dirty="0">
                <a:solidFill>
                  <a:schemeClr val="tx1"/>
                </a:solidFill>
              </a:rPr>
              <a:t>The MPU6050 combines a three-axis gyroscope and a three-axis </a:t>
            </a:r>
            <a:r>
              <a:rPr lang="en-US" sz="2400" dirty="0" smtClean="0">
                <a:solidFill>
                  <a:schemeClr val="tx1"/>
                </a:solidFill>
              </a:rPr>
              <a:t>accelerometer </a:t>
            </a:r>
            <a:r>
              <a:rPr lang="en-US" sz="2400" dirty="0">
                <a:solidFill>
                  <a:schemeClr val="tx1"/>
                </a:solidFill>
              </a:rPr>
              <a:t>on the same board, along with an onboard Digital Motion </a:t>
            </a:r>
            <a:r>
              <a:rPr lang="en-US" sz="2400" dirty="0" smtClean="0">
                <a:solidFill>
                  <a:schemeClr val="tx1"/>
                </a:solidFill>
              </a:rPr>
              <a:t>Processor</a:t>
            </a:r>
            <a:r>
              <a:rPr lang="en-US" sz="2400" dirty="0">
                <a:solidFill>
                  <a:schemeClr val="tx1"/>
                </a:solidFill>
              </a:rPr>
              <a:t>™(DMP</a:t>
            </a:r>
            <a:r>
              <a:rPr lang="en-US" sz="2400" dirty="0" smtClean="0">
                <a:solidFill>
                  <a:schemeClr val="tx1"/>
                </a:solidFill>
              </a:rPr>
              <a:t>™)</a:t>
            </a:r>
          </a:p>
          <a:p>
            <a:pPr marL="342900" indent="-342900" algn="l">
              <a:buFont typeface="Wingdings" pitchFamily="2" charset="2"/>
              <a:buChar char="v"/>
            </a:pPr>
            <a:r>
              <a:rPr lang="en-US" sz="2400" dirty="0" smtClean="0">
                <a:solidFill>
                  <a:schemeClr val="tx1"/>
                </a:solidFill>
              </a:rPr>
              <a:t>It </a:t>
            </a:r>
            <a:r>
              <a:rPr lang="en-US" sz="2400" dirty="0">
                <a:solidFill>
                  <a:schemeClr val="tx1"/>
                </a:solidFill>
              </a:rPr>
              <a:t>can accurately track user motions. With the </a:t>
            </a:r>
            <a:r>
              <a:rPr lang="en-US" sz="2400" dirty="0" smtClean="0">
                <a:solidFill>
                  <a:schemeClr val="tx1"/>
                </a:solidFill>
              </a:rPr>
              <a:t>gyroscope </a:t>
            </a:r>
            <a:r>
              <a:rPr lang="en-US" sz="2400" dirty="0">
                <a:solidFill>
                  <a:schemeClr val="tx1"/>
                </a:solidFill>
              </a:rPr>
              <a:t>and </a:t>
            </a:r>
            <a:r>
              <a:rPr lang="en-US" sz="2400" dirty="0" smtClean="0">
                <a:solidFill>
                  <a:schemeClr val="tx1"/>
                </a:solidFill>
              </a:rPr>
              <a:t>the accelerometer</a:t>
            </a:r>
            <a:r>
              <a:rPr lang="en-US" sz="2400" dirty="0">
                <a:solidFill>
                  <a:schemeClr val="tx1"/>
                </a:solidFill>
              </a:rPr>
              <a:t>, which both are triple axis Micro </a:t>
            </a:r>
            <a:r>
              <a:rPr lang="en-US" sz="2400" dirty="0" smtClean="0">
                <a:solidFill>
                  <a:schemeClr val="tx1"/>
                </a:solidFill>
              </a:rPr>
              <a:t>Electrical </a:t>
            </a:r>
            <a:r>
              <a:rPr lang="en-US" sz="2400" dirty="0">
                <a:solidFill>
                  <a:schemeClr val="tx1"/>
                </a:solidFill>
              </a:rPr>
              <a:t>Mechanical Systems (MEMS</a:t>
            </a:r>
            <a:r>
              <a:rPr lang="en-US" sz="2400" dirty="0" smtClean="0">
                <a:solidFill>
                  <a:schemeClr val="tx1"/>
                </a:solidFill>
              </a:rPr>
              <a:t>)</a:t>
            </a:r>
          </a:p>
          <a:p>
            <a:pPr marL="342900" indent="-342900" algn="l">
              <a:buFont typeface="Wingdings" pitchFamily="2" charset="2"/>
              <a:buChar char="v"/>
            </a:pPr>
            <a:r>
              <a:rPr lang="en-US" sz="2400" dirty="0" smtClean="0">
                <a:solidFill>
                  <a:schemeClr val="tx1"/>
                </a:solidFill>
              </a:rPr>
              <a:t>It </a:t>
            </a:r>
            <a:r>
              <a:rPr lang="en-US" sz="2400" dirty="0">
                <a:solidFill>
                  <a:schemeClr val="tx1"/>
                </a:solidFill>
              </a:rPr>
              <a:t>can provide information of the </a:t>
            </a:r>
            <a:r>
              <a:rPr lang="en-US" sz="2400" dirty="0" smtClean="0">
                <a:solidFill>
                  <a:schemeClr val="tx1"/>
                </a:solidFill>
              </a:rPr>
              <a:t>boards </a:t>
            </a:r>
            <a:r>
              <a:rPr lang="en-US" sz="2400" dirty="0">
                <a:solidFill>
                  <a:schemeClr val="tx1"/>
                </a:solidFill>
              </a:rPr>
              <a:t>angular position and </a:t>
            </a:r>
            <a:r>
              <a:rPr lang="en-US" sz="2400" dirty="0" smtClean="0">
                <a:solidFill>
                  <a:schemeClr val="tx1"/>
                </a:solidFill>
              </a:rPr>
              <a:t>acceleration.</a:t>
            </a:r>
            <a:endParaRPr lang="en-IN" sz="2400" dirty="0">
              <a:solidFill>
                <a:schemeClr val="tx1"/>
              </a:solidFill>
            </a:endParaRPr>
          </a:p>
        </p:txBody>
      </p:sp>
    </p:spTree>
    <p:extLst>
      <p:ext uri="{BB962C8B-B14F-4D97-AF65-F5344CB8AC3E}">
        <p14:creationId xmlns:p14="http://schemas.microsoft.com/office/powerpoint/2010/main" val="5189849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0"/>
            <a:ext cx="10515600" cy="1325563"/>
          </a:xfrm>
        </p:spPr>
        <p:txBody>
          <a:bodyPr>
            <a:normAutofit/>
          </a:bodyPr>
          <a:lstStyle/>
          <a:p>
            <a:r>
              <a:rPr lang="en-US" sz="2800" b="1" dirty="0" smtClean="0">
                <a:latin typeface="Times New Roman" pitchFamily="18" charset="0"/>
                <a:cs typeface="Times New Roman" pitchFamily="18" charset="0"/>
              </a:rPr>
              <a:t>The Project ‘S Own Developed Code</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716280" y="1383665"/>
            <a:ext cx="11033760" cy="4351338"/>
          </a:xfrm>
        </p:spPr>
        <p:txBody>
          <a:bodyPr>
            <a:normAutofit/>
          </a:bodyPr>
          <a:lstStyle/>
          <a:p>
            <a:pPr>
              <a:buFont typeface="Wingdings" pitchFamily="2" charset="2"/>
              <a:buChar char="v"/>
            </a:pPr>
            <a:r>
              <a:rPr lang="en-US" sz="2400" dirty="0" smtClean="0"/>
              <a:t> </a:t>
            </a:r>
            <a:r>
              <a:rPr lang="en-US" sz="2400" dirty="0"/>
              <a:t>The code that was developed by the project’s members has essentially </a:t>
            </a:r>
            <a:r>
              <a:rPr lang="en-US" sz="2400" dirty="0" smtClean="0"/>
              <a:t>three.</a:t>
            </a:r>
          </a:p>
          <a:p>
            <a:pPr>
              <a:buFont typeface="Wingdings" pitchFamily="2" charset="2"/>
              <a:buChar char="v"/>
            </a:pPr>
            <a:r>
              <a:rPr lang="en-US" sz="2400" dirty="0" smtClean="0"/>
              <a:t>The part is bound to the declaration of each parameter used later in </a:t>
            </a:r>
            <a:r>
              <a:rPr lang="en-US" sz="2400" dirty="0"/>
              <a:t>the </a:t>
            </a:r>
            <a:r>
              <a:rPr lang="en-US" sz="2400" dirty="0" smtClean="0"/>
              <a:t>code.</a:t>
            </a:r>
          </a:p>
          <a:p>
            <a:pPr>
              <a:buFont typeface="Wingdings" pitchFamily="2" charset="2"/>
              <a:buChar char="v"/>
            </a:pPr>
            <a:r>
              <a:rPr lang="en-US" sz="2400" dirty="0"/>
              <a:t>The second part is the initial setup, establishing </a:t>
            </a:r>
            <a:r>
              <a:rPr lang="en-US" sz="2400" dirty="0" smtClean="0"/>
              <a:t>communication between </a:t>
            </a:r>
            <a:r>
              <a:rPr lang="en-US" sz="2400" dirty="0"/>
              <a:t>the microcontroller, servomotor and the IMU.</a:t>
            </a:r>
            <a:endParaRPr lang="en-US" sz="2400" dirty="0" smtClean="0"/>
          </a:p>
          <a:p>
            <a:pPr>
              <a:buFont typeface="Wingdings" pitchFamily="2" charset="2"/>
              <a:buChar char="v"/>
            </a:pPr>
            <a:r>
              <a:rPr lang="en-US" sz="2400" dirty="0"/>
              <a:t>The third part is </a:t>
            </a:r>
            <a:r>
              <a:rPr lang="en-US" sz="2400" dirty="0" smtClean="0"/>
              <a:t>retrieving </a:t>
            </a:r>
            <a:r>
              <a:rPr lang="en-US" sz="2400" dirty="0"/>
              <a:t>the value outputs from the </a:t>
            </a:r>
            <a:r>
              <a:rPr lang="en-US" sz="2400" dirty="0" smtClean="0"/>
              <a:t>IMU.</a:t>
            </a:r>
          </a:p>
          <a:p>
            <a:pPr>
              <a:buFont typeface="Wingdings" pitchFamily="2" charset="2"/>
              <a:buChar char="v"/>
            </a:pPr>
            <a:r>
              <a:rPr lang="en-US" sz="2400" dirty="0" smtClean="0"/>
              <a:t>Which </a:t>
            </a:r>
            <a:r>
              <a:rPr lang="en-US" sz="2400" dirty="0"/>
              <a:t>it later transforms into </a:t>
            </a:r>
            <a:r>
              <a:rPr lang="en-US" sz="2400" dirty="0" smtClean="0"/>
              <a:t>rotational </a:t>
            </a:r>
            <a:r>
              <a:rPr lang="en-US" sz="2400" dirty="0"/>
              <a:t>commands for the servo motors through a complementary </a:t>
            </a:r>
            <a:r>
              <a:rPr lang="en-US" sz="2400" dirty="0" smtClean="0"/>
              <a:t>filter.</a:t>
            </a:r>
          </a:p>
          <a:p>
            <a:pPr>
              <a:buFont typeface="Wingdings" pitchFamily="2" charset="2"/>
              <a:buChar char="v"/>
            </a:pPr>
            <a:endParaRPr lang="en-IN" sz="2400" dirty="0"/>
          </a:p>
        </p:txBody>
      </p:sp>
    </p:spTree>
    <p:extLst>
      <p:ext uri="{BB962C8B-B14F-4D97-AF65-F5344CB8AC3E}">
        <p14:creationId xmlns:p14="http://schemas.microsoft.com/office/powerpoint/2010/main" val="34161911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5320"/>
            <a:ext cx="10576560" cy="5521643"/>
          </a:xfrm>
        </p:spPr>
        <p:txBody>
          <a:bodyPr/>
          <a:lstStyle/>
          <a:p>
            <a:pPr marL="0" indent="0">
              <a:buNone/>
            </a:pPr>
            <a:r>
              <a:rPr lang="en-US" dirty="0" smtClean="0"/>
              <a:t>Flowchart</a:t>
            </a:r>
            <a:endParaRPr lang="en-IN" dirty="0"/>
          </a:p>
        </p:txBody>
      </p:sp>
    </p:spTree>
    <p:extLst>
      <p:ext uri="{BB962C8B-B14F-4D97-AF65-F5344CB8AC3E}">
        <p14:creationId xmlns:p14="http://schemas.microsoft.com/office/powerpoint/2010/main" val="22404086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Hardware</a:t>
            </a:r>
            <a:endParaRPr lang="en-IN" sz="2400" b="1" dirty="0"/>
          </a:p>
        </p:txBody>
      </p:sp>
      <p:sp>
        <p:nvSpPr>
          <p:cNvPr id="3" name="Content Placeholder 2"/>
          <p:cNvSpPr>
            <a:spLocks noGrp="1"/>
          </p:cNvSpPr>
          <p:nvPr>
            <p:ph idx="1"/>
          </p:nvPr>
        </p:nvSpPr>
        <p:spPr>
          <a:xfrm>
            <a:off x="594360" y="1459865"/>
            <a:ext cx="10515600" cy="4351338"/>
          </a:xfrm>
        </p:spPr>
        <p:txBody>
          <a:bodyPr>
            <a:normAutofit/>
          </a:bodyPr>
          <a:lstStyle/>
          <a:p>
            <a:pPr>
              <a:buFont typeface="Wingdings" pitchFamily="2" charset="2"/>
              <a:buChar char="v"/>
            </a:pPr>
            <a:r>
              <a:rPr lang="en-US" sz="2400" dirty="0"/>
              <a:t>All of the mounting parts and the casing were made out of PLA (hard </a:t>
            </a:r>
            <a:r>
              <a:rPr lang="en-US" sz="2400" dirty="0" smtClean="0"/>
              <a:t>plastic</a:t>
            </a:r>
            <a:r>
              <a:rPr lang="en-US" sz="2400" dirty="0"/>
              <a:t>) constructed by an </a:t>
            </a:r>
            <a:r>
              <a:rPr lang="en-US" sz="2400" dirty="0" err="1"/>
              <a:t>Ultimaker</a:t>
            </a:r>
            <a:r>
              <a:rPr lang="en-US" sz="2400" dirty="0"/>
              <a:t> 2 3D </a:t>
            </a:r>
            <a:r>
              <a:rPr lang="en-US" sz="2400" dirty="0" smtClean="0"/>
              <a:t>printer.</a:t>
            </a:r>
          </a:p>
          <a:p>
            <a:pPr>
              <a:buFont typeface="Wingdings" pitchFamily="2" charset="2"/>
              <a:buChar char="v"/>
            </a:pPr>
            <a:r>
              <a:rPr lang="en-US" sz="2400" dirty="0"/>
              <a:t>The casing of Prototype i which is a hollow </a:t>
            </a:r>
            <a:r>
              <a:rPr lang="en-US" sz="2400" dirty="0" smtClean="0"/>
              <a:t>cylinder </a:t>
            </a:r>
            <a:r>
              <a:rPr lang="en-US" sz="2400" dirty="0"/>
              <a:t>with details for </a:t>
            </a:r>
            <a:r>
              <a:rPr lang="en-US" sz="2400" dirty="0" smtClean="0"/>
              <a:t>mounting.</a:t>
            </a:r>
            <a:endParaRPr lang="en-IN" sz="2400" dirty="0"/>
          </a:p>
        </p:txBody>
      </p:sp>
    </p:spTree>
    <p:extLst>
      <p:ext uri="{BB962C8B-B14F-4D97-AF65-F5344CB8AC3E}">
        <p14:creationId xmlns:p14="http://schemas.microsoft.com/office/powerpoint/2010/main" val="20279424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2195"/>
          </a:xfrm>
        </p:spPr>
        <p:txBody>
          <a:bodyPr>
            <a:normAutofit/>
          </a:bodyPr>
          <a:lstStyle/>
          <a:p>
            <a:r>
              <a:rPr lang="en-US" sz="2400" b="1" dirty="0" smtClean="0"/>
              <a:t>Result &amp; Discussion</a:t>
            </a:r>
            <a:endParaRPr lang="en-IN" sz="2400" b="1" dirty="0"/>
          </a:p>
        </p:txBody>
      </p:sp>
      <p:sp>
        <p:nvSpPr>
          <p:cNvPr id="3" name="Content Placeholder 2"/>
          <p:cNvSpPr>
            <a:spLocks noGrp="1"/>
          </p:cNvSpPr>
          <p:nvPr>
            <p:ph idx="1"/>
          </p:nvPr>
        </p:nvSpPr>
        <p:spPr>
          <a:xfrm>
            <a:off x="838200" y="1341120"/>
            <a:ext cx="10515600" cy="4835843"/>
          </a:xfrm>
        </p:spPr>
        <p:txBody>
          <a:bodyPr>
            <a:normAutofit/>
          </a:bodyPr>
          <a:lstStyle/>
          <a:p>
            <a:pPr>
              <a:buFont typeface="Wingdings" pitchFamily="2" charset="2"/>
              <a:buChar char="v"/>
            </a:pPr>
            <a:r>
              <a:rPr lang="en-US" sz="2400" dirty="0"/>
              <a:t>In this section the performance of the spoon will be presented. The section </a:t>
            </a:r>
            <a:r>
              <a:rPr lang="en-US" sz="2400" dirty="0" smtClean="0"/>
              <a:t>will </a:t>
            </a:r>
            <a:r>
              <a:rPr lang="en-US" sz="2400" dirty="0"/>
              <a:t>be divided into two parts where one is covering the results from the </a:t>
            </a:r>
            <a:r>
              <a:rPr lang="en-US" sz="2400" dirty="0" smtClean="0"/>
              <a:t>code </a:t>
            </a:r>
            <a:r>
              <a:rPr lang="en-US" sz="2400" dirty="0"/>
              <a:t>that has been used from the similar stabilizing project and the other </a:t>
            </a:r>
            <a:r>
              <a:rPr lang="en-US" sz="2400" dirty="0" smtClean="0"/>
              <a:t>part </a:t>
            </a:r>
            <a:r>
              <a:rPr lang="en-US" sz="2400" dirty="0"/>
              <a:t>is covering the results from the project’s own developed </a:t>
            </a:r>
            <a:r>
              <a:rPr lang="en-US" sz="2400" dirty="0" smtClean="0"/>
              <a:t>code.</a:t>
            </a:r>
          </a:p>
          <a:p>
            <a:pPr>
              <a:buFont typeface="Wingdings" pitchFamily="2" charset="2"/>
              <a:buChar char="v"/>
            </a:pPr>
            <a:r>
              <a:rPr lang="en-US" sz="2400" dirty="0"/>
              <a:t>The test </a:t>
            </a:r>
            <a:r>
              <a:rPr lang="en-US" sz="2400" dirty="0" smtClean="0"/>
              <a:t>rig </a:t>
            </a:r>
            <a:r>
              <a:rPr lang="en-US" sz="2400" dirty="0"/>
              <a:t>used to gather numerical results of the reaction time where two </a:t>
            </a:r>
            <a:r>
              <a:rPr lang="en-US" sz="2400" dirty="0" err="1"/>
              <a:t>Arduino</a:t>
            </a:r>
            <a:r>
              <a:rPr lang="en-US" sz="2400" dirty="0"/>
              <a:t> Uno were connected with two </a:t>
            </a:r>
            <a:r>
              <a:rPr lang="en-US" sz="2400" dirty="0" smtClean="0"/>
              <a:t>IMU6050 separately </a:t>
            </a:r>
            <a:r>
              <a:rPr lang="en-US" sz="2400" dirty="0"/>
              <a:t>to gather the </a:t>
            </a:r>
            <a:r>
              <a:rPr lang="en-US" sz="2400" dirty="0" smtClean="0"/>
              <a:t>data.</a:t>
            </a:r>
            <a:endParaRPr lang="en-IN" sz="2400" dirty="0"/>
          </a:p>
        </p:txBody>
      </p:sp>
    </p:spTree>
    <p:extLst>
      <p:ext uri="{BB962C8B-B14F-4D97-AF65-F5344CB8AC3E}">
        <p14:creationId xmlns:p14="http://schemas.microsoft.com/office/powerpoint/2010/main" val="27032569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560" y="227965"/>
            <a:ext cx="10515600" cy="1325563"/>
          </a:xfrm>
        </p:spPr>
        <p:txBody>
          <a:bodyPr/>
          <a:lstStyle/>
          <a:p>
            <a:r>
              <a:rPr lang="en-US" sz="2400" b="1" dirty="0" smtClean="0">
                <a:latin typeface="Times New Roman" pitchFamily="18" charset="0"/>
                <a:cs typeface="Times New Roman" pitchFamily="18" charset="0"/>
              </a:rPr>
              <a:t>References</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640080" y="1143000"/>
            <a:ext cx="10789920" cy="5033963"/>
          </a:xfrm>
        </p:spPr>
        <p:txBody>
          <a:bodyPr>
            <a:noAutofit/>
          </a:bodyPr>
          <a:lstStyle/>
          <a:p>
            <a:pPr marL="0" indent="0">
              <a:buNone/>
            </a:pPr>
            <a:r>
              <a:rPr lang="en-IN" sz="2400" dirty="0"/>
              <a:t>[1] Franklin </a:t>
            </a:r>
            <a:r>
              <a:rPr lang="en-IN" sz="2400" dirty="0" err="1"/>
              <a:t>Parrales</a:t>
            </a:r>
            <a:r>
              <a:rPr lang="en-IN" sz="2400" dirty="0"/>
              <a:t> Bravo, Alberto A. Del Barrio Garcia, Mercedes </a:t>
            </a:r>
            <a:r>
              <a:rPr lang="en-IN" sz="2400" dirty="0" err="1" smtClean="0"/>
              <a:t>Gallego</a:t>
            </a:r>
            <a:r>
              <a:rPr lang="en-IN" sz="2400" dirty="0" smtClean="0"/>
              <a:t> </a:t>
            </a:r>
            <a:r>
              <a:rPr lang="en-IN" sz="2400" dirty="0"/>
              <a:t>de la </a:t>
            </a:r>
            <a:r>
              <a:rPr lang="en-IN" sz="2400" dirty="0" err="1"/>
              <a:t>Sacristana</a:t>
            </a:r>
            <a:r>
              <a:rPr lang="en-IN" sz="2400" dirty="0"/>
              <a:t>, Lydia Lopez </a:t>
            </a:r>
            <a:r>
              <a:rPr lang="en-IN" sz="2400" dirty="0" err="1"/>
              <a:t>Manzanares</a:t>
            </a:r>
            <a:r>
              <a:rPr lang="en-IN" sz="2400" dirty="0"/>
              <a:t>, Jose </a:t>
            </a:r>
            <a:r>
              <a:rPr lang="en-IN" sz="2400" dirty="0" err="1"/>
              <a:t>Vivancos</a:t>
            </a:r>
            <a:r>
              <a:rPr lang="en-IN" sz="2400" dirty="0"/>
              <a:t> and </a:t>
            </a:r>
            <a:r>
              <a:rPr lang="en-IN" sz="2400" dirty="0" smtClean="0"/>
              <a:t>Jose </a:t>
            </a:r>
            <a:r>
              <a:rPr lang="en-IN" sz="2400" dirty="0"/>
              <a:t>Luis Ayala Rodrigo. Support system to improve reading activity in </a:t>
            </a:r>
            <a:r>
              <a:rPr lang="en-IN" sz="2400" dirty="0" smtClean="0"/>
              <a:t>Published</a:t>
            </a:r>
            <a:r>
              <a:rPr lang="en-IN" sz="2400" dirty="0"/>
              <a:t>: 3 May </a:t>
            </a:r>
            <a:r>
              <a:rPr lang="en-IN" sz="2400" b="1" dirty="0"/>
              <a:t>2017</a:t>
            </a:r>
            <a:r>
              <a:rPr lang="en-IN" sz="2400" dirty="0"/>
              <a:t>.</a:t>
            </a:r>
          </a:p>
          <a:p>
            <a:pPr marL="0" indent="0">
              <a:buNone/>
            </a:pPr>
            <a:r>
              <a:rPr lang="en-IN" sz="2400" dirty="0"/>
              <a:t>[2] </a:t>
            </a:r>
            <a:r>
              <a:rPr lang="en-IN" sz="2400" dirty="0" err="1"/>
              <a:t>Sreekanth</a:t>
            </a:r>
            <a:r>
              <a:rPr lang="en-IN" sz="2400" dirty="0"/>
              <a:t> </a:t>
            </a:r>
            <a:r>
              <a:rPr lang="en-IN" sz="2400" dirty="0" err="1"/>
              <a:t>Rudraraju</a:t>
            </a:r>
            <a:r>
              <a:rPr lang="en-IN" sz="2400" dirty="0"/>
              <a:t> and The Nguyen. Wearable Tremor Reduction </a:t>
            </a:r>
            <a:r>
              <a:rPr lang="en-IN" sz="2400" dirty="0" smtClean="0"/>
              <a:t>Device </a:t>
            </a:r>
            <a:r>
              <a:rPr lang="en-IN" sz="2400" dirty="0"/>
              <a:t>(TRD) for human hands and arms. Published: 14 June </a:t>
            </a:r>
            <a:r>
              <a:rPr lang="en-IN" sz="2400" b="1" dirty="0" smtClean="0"/>
              <a:t>2018</a:t>
            </a:r>
            <a:r>
              <a:rPr lang="en-IN" sz="2400" dirty="0" smtClean="0"/>
              <a:t>.</a:t>
            </a:r>
            <a:endParaRPr lang="en-IN" sz="2400" dirty="0"/>
          </a:p>
          <a:p>
            <a:pPr marL="0" indent="0">
              <a:buNone/>
            </a:pPr>
            <a:r>
              <a:rPr lang="en-IN" sz="2400" dirty="0"/>
              <a:t>[3] </a:t>
            </a:r>
            <a:r>
              <a:rPr lang="en-IN" sz="2400" dirty="0" err="1"/>
              <a:t>Anupam</a:t>
            </a:r>
            <a:r>
              <a:rPr lang="en-IN" sz="2400" dirty="0"/>
              <a:t> </a:t>
            </a:r>
            <a:r>
              <a:rPr lang="en-IN" sz="2400" dirty="0" err="1"/>
              <a:t>Pathak</a:t>
            </a:r>
            <a:r>
              <a:rPr lang="en-IN" sz="2400" dirty="0"/>
              <a:t>, John A. Redmond, Michael Allen and Kelvin L. </a:t>
            </a:r>
            <a:r>
              <a:rPr lang="en-IN" sz="2400" dirty="0" smtClean="0"/>
              <a:t>Chou</a:t>
            </a:r>
            <a:r>
              <a:rPr lang="en-IN" sz="2400" dirty="0"/>
              <a:t>. A non-invasive handheld assistive device accommodate essential </a:t>
            </a:r>
            <a:r>
              <a:rPr lang="en-IN" sz="2400" dirty="0" smtClean="0"/>
              <a:t>tremor</a:t>
            </a:r>
            <a:r>
              <a:rPr lang="en-IN" sz="2400" dirty="0"/>
              <a:t>. Published: 27 Dec </a:t>
            </a:r>
            <a:r>
              <a:rPr lang="en-IN" sz="2400" b="1" dirty="0" smtClean="0"/>
              <a:t>2013</a:t>
            </a:r>
            <a:r>
              <a:rPr lang="en-IN" sz="2400" dirty="0" smtClean="0"/>
              <a:t>.</a:t>
            </a:r>
            <a:endParaRPr lang="en-IN" sz="2400" dirty="0"/>
          </a:p>
          <a:p>
            <a:pPr marL="0" indent="0">
              <a:buNone/>
            </a:pPr>
            <a:r>
              <a:rPr lang="en-IN" sz="2400" dirty="0"/>
              <a:t>[4] Erika </a:t>
            </a:r>
            <a:r>
              <a:rPr lang="en-IN" sz="2400" dirty="0" err="1"/>
              <a:t>Rovini</a:t>
            </a:r>
            <a:r>
              <a:rPr lang="en-IN" sz="2400" dirty="0"/>
              <a:t>, Carlo </a:t>
            </a:r>
            <a:r>
              <a:rPr lang="en-IN" sz="2400" dirty="0" err="1"/>
              <a:t>Maremmani</a:t>
            </a:r>
            <a:r>
              <a:rPr lang="en-IN" sz="2400" dirty="0"/>
              <a:t> and </a:t>
            </a:r>
            <a:r>
              <a:rPr lang="en-IN" sz="2400" dirty="0" err="1"/>
              <a:t>Filippo</a:t>
            </a:r>
            <a:r>
              <a:rPr lang="en-IN" sz="2400" dirty="0"/>
              <a:t> </a:t>
            </a:r>
            <a:r>
              <a:rPr lang="en-IN" sz="2400" dirty="0" err="1"/>
              <a:t>Cavallo</a:t>
            </a:r>
            <a:r>
              <a:rPr lang="en-IN" sz="2400" dirty="0"/>
              <a:t>. How wearable </a:t>
            </a:r>
            <a:r>
              <a:rPr lang="en-IN" sz="2400" dirty="0" smtClean="0"/>
              <a:t>sensors </a:t>
            </a:r>
            <a:r>
              <a:rPr lang="en-IN" sz="2400" dirty="0"/>
              <a:t>can support Parkinson’s diagnosis and treatment: A systematic </a:t>
            </a:r>
            <a:r>
              <a:rPr lang="en-IN" sz="2400" dirty="0" smtClean="0"/>
              <a:t>Review</a:t>
            </a:r>
            <a:r>
              <a:rPr lang="en-IN" sz="2400" dirty="0"/>
              <a:t>. 6 Oct </a:t>
            </a:r>
            <a:r>
              <a:rPr lang="en-IN" sz="2400" b="1" dirty="0" smtClean="0"/>
              <a:t>2017</a:t>
            </a:r>
            <a:r>
              <a:rPr lang="en-IN" sz="2400" dirty="0" smtClean="0"/>
              <a:t>.</a:t>
            </a:r>
            <a:endParaRPr lang="en-IN" sz="2400" dirty="0"/>
          </a:p>
          <a:p>
            <a:pPr marL="0" indent="0">
              <a:buNone/>
            </a:pPr>
            <a:r>
              <a:rPr lang="en-IN" sz="2400" dirty="0"/>
              <a:t>[5] Johan </a:t>
            </a:r>
            <a:r>
              <a:rPr lang="en-IN" sz="2400" dirty="0" err="1"/>
              <a:t>Abrahamsson</a:t>
            </a:r>
            <a:r>
              <a:rPr lang="en-IN" sz="2400" dirty="0"/>
              <a:t> and Johan </a:t>
            </a:r>
            <a:r>
              <a:rPr lang="en-IN" sz="2400" dirty="0" err="1"/>
              <a:t>Danmo</a:t>
            </a:r>
            <a:r>
              <a:rPr lang="en-IN" sz="2400" dirty="0"/>
              <a:t>. The stabilizing spoon. </a:t>
            </a:r>
            <a:r>
              <a:rPr lang="en-IN" sz="2400" dirty="0" smtClean="0"/>
              <a:t>Published</a:t>
            </a:r>
            <a:r>
              <a:rPr lang="en-IN" sz="2400" dirty="0"/>
              <a:t>: Sweden </a:t>
            </a:r>
            <a:r>
              <a:rPr lang="en-IN" sz="2400" b="1" dirty="0" smtClean="0"/>
              <a:t>2017</a:t>
            </a:r>
            <a:r>
              <a:rPr lang="en-IN" sz="2400" dirty="0" smtClean="0"/>
              <a:t>.</a:t>
            </a:r>
            <a:endParaRPr lang="en-IN" sz="2400" dirty="0"/>
          </a:p>
        </p:txBody>
      </p:sp>
    </p:spTree>
    <p:extLst>
      <p:ext uri="{BB962C8B-B14F-4D97-AF65-F5344CB8AC3E}">
        <p14:creationId xmlns:p14="http://schemas.microsoft.com/office/powerpoint/2010/main" val="27445712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9FAF28-61C6-41BB-AAEB-68471277C99D}"/>
              </a:ext>
            </a:extLst>
          </p:cNvPr>
          <p:cNvSpPr>
            <a:spLocks noGrp="1"/>
          </p:cNvSpPr>
          <p:nvPr>
            <p:ph type="title"/>
          </p:nvPr>
        </p:nvSpPr>
        <p:spPr>
          <a:xfrm>
            <a:off x="1220715" y="2341602"/>
            <a:ext cx="10515600" cy="1325563"/>
          </a:xfrm>
        </p:spPr>
        <p:txBody>
          <a:bodyPr>
            <a:normAutofit/>
          </a:bodyPr>
          <a:lstStyle/>
          <a:p>
            <a:pPr algn="just"/>
            <a:r>
              <a:rPr lang="en-IN" sz="5400" b="1"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24622398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9538" y="524486"/>
            <a:ext cx="8241323" cy="507145"/>
          </a:xfrm>
        </p:spPr>
        <p:txBody>
          <a:bodyPr/>
          <a:lstStyle/>
          <a:p>
            <a:pPr algn="l"/>
            <a:r>
              <a:rPr lang="en-US" sz="2000" b="1" dirty="0" smtClean="0">
                <a:latin typeface="Times New Roman" pitchFamily="18" charset="0"/>
                <a:cs typeface="Times New Roman" pitchFamily="18" charset="0"/>
              </a:rPr>
              <a:t>INTRODUCTION :</a:t>
            </a:r>
            <a:endParaRPr lang="en-IN" sz="2000" b="1" dirty="0">
              <a:latin typeface="Times New Roman" pitchFamily="18" charset="0"/>
              <a:cs typeface="Times New Roman" pitchFamily="18" charset="0"/>
            </a:endParaRPr>
          </a:p>
        </p:txBody>
      </p:sp>
      <p:sp>
        <p:nvSpPr>
          <p:cNvPr id="3" name="Subtitle 2"/>
          <p:cNvSpPr>
            <a:spLocks noGrp="1"/>
          </p:cNvSpPr>
          <p:nvPr>
            <p:ph type="subTitle" idx="1"/>
          </p:nvPr>
        </p:nvSpPr>
        <p:spPr>
          <a:xfrm>
            <a:off x="808891" y="1184033"/>
            <a:ext cx="10808677" cy="3933092"/>
          </a:xfrm>
        </p:spPr>
        <p:txBody>
          <a:bodyPr>
            <a:normAutofit/>
          </a:bodyPr>
          <a:lstStyle/>
          <a:p>
            <a:pPr marL="342900" indent="-342900" algn="l">
              <a:buFont typeface="Wingdings" pitchFamily="2" charset="2"/>
              <a:buChar char="v"/>
            </a:pPr>
            <a:r>
              <a:rPr lang="en-US" sz="2400" dirty="0">
                <a:solidFill>
                  <a:schemeClr val="tx1"/>
                </a:solidFill>
              </a:rPr>
              <a:t>The technology for assisting people who are functionally challenged </a:t>
            </a:r>
            <a:r>
              <a:rPr lang="en-US" sz="2400" dirty="0" smtClean="0">
                <a:solidFill>
                  <a:schemeClr val="tx1"/>
                </a:solidFill>
              </a:rPr>
              <a:t>has </a:t>
            </a:r>
            <a:r>
              <a:rPr lang="en-US" sz="2400" dirty="0">
                <a:solidFill>
                  <a:schemeClr val="tx1"/>
                </a:solidFill>
              </a:rPr>
              <a:t>improved over the recent decades. With today’s technology, people </a:t>
            </a:r>
            <a:r>
              <a:rPr lang="en-US" sz="2400" dirty="0" smtClean="0">
                <a:solidFill>
                  <a:schemeClr val="tx1"/>
                </a:solidFill>
              </a:rPr>
              <a:t>with </a:t>
            </a:r>
            <a:r>
              <a:rPr lang="en-US" sz="2400" dirty="0">
                <a:solidFill>
                  <a:schemeClr val="tx1"/>
                </a:solidFill>
              </a:rPr>
              <a:t>Parkinson’s disease can, with a device on their wrist, be able to draw </a:t>
            </a:r>
            <a:r>
              <a:rPr lang="en-US" sz="2400" dirty="0" smtClean="0">
                <a:solidFill>
                  <a:schemeClr val="tx1"/>
                </a:solidFill>
              </a:rPr>
              <a:t>Pictures</a:t>
            </a:r>
          </a:p>
          <a:p>
            <a:pPr marL="342900" indent="-342900" algn="l">
              <a:buFont typeface="Wingdings" pitchFamily="2" charset="2"/>
              <a:buChar char="v"/>
            </a:pPr>
            <a:r>
              <a:rPr lang="en-US" sz="2400" dirty="0">
                <a:solidFill>
                  <a:schemeClr val="tx1"/>
                </a:solidFill>
              </a:rPr>
              <a:t>A prototype of a stabilizing spoon was </a:t>
            </a:r>
            <a:r>
              <a:rPr lang="en-US" sz="2400" dirty="0" smtClean="0">
                <a:solidFill>
                  <a:schemeClr val="tx1"/>
                </a:solidFill>
              </a:rPr>
              <a:t>constructed </a:t>
            </a:r>
            <a:r>
              <a:rPr lang="en-US" sz="2400" dirty="0">
                <a:solidFill>
                  <a:schemeClr val="tx1"/>
                </a:solidFill>
              </a:rPr>
              <a:t>to work under real circumstances and intended to be a </a:t>
            </a:r>
            <a:r>
              <a:rPr lang="en-US" sz="2400" dirty="0" smtClean="0">
                <a:solidFill>
                  <a:schemeClr val="tx1"/>
                </a:solidFill>
              </a:rPr>
              <a:t>complement </a:t>
            </a:r>
            <a:r>
              <a:rPr lang="en-US" sz="2400" dirty="0">
                <a:solidFill>
                  <a:schemeClr val="tx1"/>
                </a:solidFill>
              </a:rPr>
              <a:t>for people who are in need of assistance during their eating </a:t>
            </a:r>
            <a:r>
              <a:rPr lang="en-US" sz="2400" dirty="0" smtClean="0">
                <a:solidFill>
                  <a:schemeClr val="tx1"/>
                </a:solidFill>
              </a:rPr>
              <a:t>process.</a:t>
            </a:r>
          </a:p>
          <a:p>
            <a:pPr marL="342900" indent="-342900" algn="l">
              <a:buFont typeface="Wingdings" pitchFamily="2" charset="2"/>
              <a:buChar char="v"/>
            </a:pPr>
            <a:r>
              <a:rPr lang="en-US" sz="2400" dirty="0">
                <a:solidFill>
                  <a:schemeClr val="tx1"/>
                </a:solidFill>
              </a:rPr>
              <a:t>There are commercially available feeders that are </a:t>
            </a:r>
            <a:r>
              <a:rPr lang="en-US" sz="2400" dirty="0" smtClean="0">
                <a:solidFill>
                  <a:schemeClr val="tx1"/>
                </a:solidFill>
              </a:rPr>
              <a:t>useful </a:t>
            </a:r>
            <a:r>
              <a:rPr lang="en-US" sz="2400" dirty="0">
                <a:solidFill>
                  <a:schemeClr val="tx1"/>
                </a:solidFill>
              </a:rPr>
              <a:t>for people who have controlled movements of the head and neck </a:t>
            </a:r>
            <a:r>
              <a:rPr lang="en-US" sz="2400" dirty="0" smtClean="0">
                <a:solidFill>
                  <a:schemeClr val="tx1"/>
                </a:solidFill>
              </a:rPr>
              <a:t>and </a:t>
            </a:r>
            <a:r>
              <a:rPr lang="en-US" sz="2400" dirty="0">
                <a:solidFill>
                  <a:schemeClr val="tx1"/>
                </a:solidFill>
              </a:rPr>
              <a:t>can take food off of a feeding utensil that is brought close to the mouth.</a:t>
            </a:r>
            <a:endParaRPr lang="en-IN" sz="2400" dirty="0">
              <a:solidFill>
                <a:schemeClr val="tx1"/>
              </a:solidFill>
            </a:endParaRPr>
          </a:p>
        </p:txBody>
      </p:sp>
      <p:sp>
        <p:nvSpPr>
          <p:cNvPr id="4" name="Footer Placeholder 3"/>
          <p:cNvSpPr>
            <a:spLocks noGrp="1"/>
          </p:cNvSpPr>
          <p:nvPr>
            <p:ph type="ftr" sz="quarter" idx="11"/>
          </p:nvPr>
        </p:nvSpPr>
        <p:spPr/>
        <p:txBody>
          <a:bodyPr/>
          <a:lstStyle/>
          <a:p>
            <a:r>
              <a:rPr lang="en-US" smtClean="0"/>
              <a:t>department of biomedical engineering            karpaga vinayagacollege of engineering</a:t>
            </a:r>
            <a:endParaRPr lang="en-IN"/>
          </a:p>
        </p:txBody>
      </p:sp>
    </p:spTree>
    <p:extLst>
      <p:ext uri="{BB962C8B-B14F-4D97-AF65-F5344CB8AC3E}">
        <p14:creationId xmlns:p14="http://schemas.microsoft.com/office/powerpoint/2010/main" val="2130062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A321FBEA-6805-4FA5-BCF2-B2DFBA3D3366}"/>
              </a:ext>
            </a:extLst>
          </p:cNvPr>
          <p:cNvSpPr txBox="1"/>
          <p:nvPr/>
        </p:nvSpPr>
        <p:spPr>
          <a:xfrm>
            <a:off x="949569" y="2030107"/>
            <a:ext cx="10312930" cy="707886"/>
          </a:xfrm>
          <a:prstGeom prst="rect">
            <a:avLst/>
          </a:prstGeom>
          <a:noFill/>
        </p:spPr>
        <p:txBody>
          <a:bodyPr wrap="square" rtlCol="0">
            <a:spAutoFit/>
          </a:bodyPr>
          <a:lstStyle/>
          <a:p>
            <a:endParaRPr lang="en-IN" sz="2000" b="1" dirty="0" smtClean="0">
              <a:latin typeface="Times New Roman" panose="02020603050405020304" pitchFamily="18" charset="0"/>
              <a:cs typeface="Times New Roman" panose="02020603050405020304" pitchFamily="18" charset="0"/>
            </a:endParaRPr>
          </a:p>
          <a:p>
            <a:r>
              <a:rPr lang="en-IN" sz="2000" b="1" dirty="0" smtClean="0">
                <a:latin typeface="Times New Roman" panose="02020603050405020304" pitchFamily="18" charset="0"/>
                <a:cs typeface="Times New Roman" panose="02020603050405020304" pitchFamily="18" charset="0"/>
              </a:rPr>
              <a:t>OBJECTIVES:</a:t>
            </a:r>
            <a:endParaRPr lang="en-IN" sz="2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C0BB2032-906B-4572-9304-A751A4529865}"/>
              </a:ext>
            </a:extLst>
          </p:cNvPr>
          <p:cNvSpPr txBox="1"/>
          <p:nvPr/>
        </p:nvSpPr>
        <p:spPr>
          <a:xfrm>
            <a:off x="679937" y="1673279"/>
            <a:ext cx="9894277" cy="4154984"/>
          </a:xfrm>
          <a:prstGeom prst="rect">
            <a:avLst/>
          </a:prstGeom>
          <a:noFill/>
        </p:spPr>
        <p:txBody>
          <a:bodyPr wrap="square">
            <a:spAutoFit/>
          </a:bodyPr>
          <a:lstStyle/>
          <a:p>
            <a:pPr marL="0" indent="0">
              <a:buNone/>
            </a:pPr>
            <a:r>
              <a:rPr lang="en-IN" sz="2400" b="1" dirty="0">
                <a:latin typeface="Times New Roman" panose="02020603050405020304" pitchFamily="18" charset="0"/>
                <a:cs typeface="Times New Roman" panose="02020603050405020304" pitchFamily="18" charset="0"/>
              </a:rPr>
              <a:t> </a:t>
            </a:r>
          </a:p>
          <a:p>
            <a:endParaRPr lang="en-IN"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To setup the design and Arduino and Inertial measurement unit.</a:t>
            </a:r>
          </a:p>
          <a:p>
            <a:pPr marL="342900" indent="-342900">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To fit the servo motors with the Arduino and Inertial measurement unit.</a:t>
            </a:r>
          </a:p>
          <a:p>
            <a:pPr marL="342900" indent="-342900">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To program codes for the inertial measurement unit with Arduino.</a:t>
            </a:r>
          </a:p>
          <a:p>
            <a:pPr marL="342900" indent="-342900">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To make the 3D design for the smart spoon.</a:t>
            </a:r>
          </a:p>
          <a:p>
            <a:pPr marL="342900" indent="-342900">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 To assemble the Arduino and inertial measurement unit with the with the 3D design.   </a:t>
            </a: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2" name="Rectangle 1"/>
          <p:cNvSpPr/>
          <p:nvPr/>
        </p:nvSpPr>
        <p:spPr>
          <a:xfrm>
            <a:off x="797170" y="433754"/>
            <a:ext cx="9777044" cy="2308324"/>
          </a:xfrm>
          <a:prstGeom prst="rect">
            <a:avLst/>
          </a:prstGeom>
        </p:spPr>
        <p:txBody>
          <a:bodyPr wrap="square">
            <a:spAutoFit/>
          </a:bodyPr>
          <a:lstStyle/>
          <a:p>
            <a:endParaRPr lang="en-IN" sz="2400"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AIM:</a:t>
            </a:r>
            <a:endParaRPr lang="en-IN" sz="2400" b="1"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To </a:t>
            </a:r>
            <a:r>
              <a:rPr lang="en-IN" sz="2400" dirty="0">
                <a:latin typeface="Times New Roman" panose="02020603050405020304" pitchFamily="18" charset="0"/>
                <a:cs typeface="Times New Roman" panose="02020603050405020304" pitchFamily="18" charset="0"/>
              </a:rPr>
              <a:t>design and development of smart spoon for patients with Parkinson’s disease using </a:t>
            </a:r>
            <a:r>
              <a:rPr lang="en-IN" sz="2400" dirty="0" err="1">
                <a:latin typeface="Times New Roman" panose="02020603050405020304" pitchFamily="18" charset="0"/>
                <a:cs typeface="Times New Roman" panose="02020603050405020304" pitchFamily="18" charset="0"/>
              </a:rPr>
              <a:t>Arduino</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Nano.</a:t>
            </a:r>
            <a:endParaRPr lang="en-IN"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 xmlns:a16="http://schemas.microsoft.com/office/drawing/2014/main" id="{62CA9605-5516-48FB-B289-33AC7274ED4B}"/>
              </a:ext>
            </a:extLst>
          </p:cNvPr>
          <p:cNvGraphicFramePr>
            <a:graphicFrameLocks noGrp="1"/>
          </p:cNvGraphicFramePr>
          <p:nvPr>
            <p:ph idx="1"/>
            <p:extLst>
              <p:ext uri="{D42A27DB-BD31-4B8C-83A1-F6EECF244321}">
                <p14:modId xmlns:p14="http://schemas.microsoft.com/office/powerpoint/2010/main" val="1411438051"/>
              </p:ext>
            </p:extLst>
          </p:nvPr>
        </p:nvGraphicFramePr>
        <p:xfrm>
          <a:off x="284615" y="981011"/>
          <a:ext cx="11523860" cy="4958350"/>
        </p:xfrm>
        <a:graphic>
          <a:graphicData uri="http://schemas.openxmlformats.org/drawingml/2006/table">
            <a:tbl>
              <a:tblPr firstRow="1" bandRow="1">
                <a:tableStyleId>{5C22544A-7EE6-4342-B048-85BDC9FD1C3A}</a:tableStyleId>
              </a:tblPr>
              <a:tblGrid>
                <a:gridCol w="2146163">
                  <a:extLst>
                    <a:ext uri="{9D8B030D-6E8A-4147-A177-3AD203B41FA5}">
                      <a16:colId xmlns="" xmlns:a16="http://schemas.microsoft.com/office/drawing/2014/main" val="2332859623"/>
                    </a:ext>
                  </a:extLst>
                </a:gridCol>
                <a:gridCol w="2432403">
                  <a:extLst>
                    <a:ext uri="{9D8B030D-6E8A-4147-A177-3AD203B41FA5}">
                      <a16:colId xmlns="" xmlns:a16="http://schemas.microsoft.com/office/drawing/2014/main" val="2474855388"/>
                    </a:ext>
                  </a:extLst>
                </a:gridCol>
                <a:gridCol w="1177168">
                  <a:extLst>
                    <a:ext uri="{9D8B030D-6E8A-4147-A177-3AD203B41FA5}">
                      <a16:colId xmlns="" xmlns:a16="http://schemas.microsoft.com/office/drawing/2014/main" val="3724350182"/>
                    </a:ext>
                  </a:extLst>
                </a:gridCol>
                <a:gridCol w="2428685">
                  <a:extLst>
                    <a:ext uri="{9D8B030D-6E8A-4147-A177-3AD203B41FA5}">
                      <a16:colId xmlns="" xmlns:a16="http://schemas.microsoft.com/office/drawing/2014/main" val="3766718416"/>
                    </a:ext>
                  </a:extLst>
                </a:gridCol>
                <a:gridCol w="3339441">
                  <a:extLst>
                    <a:ext uri="{9D8B030D-6E8A-4147-A177-3AD203B41FA5}">
                      <a16:colId xmlns="" xmlns:a16="http://schemas.microsoft.com/office/drawing/2014/main" val="133629177"/>
                    </a:ext>
                  </a:extLst>
                </a:gridCol>
              </a:tblGrid>
              <a:tr h="396621">
                <a:tc>
                  <a:txBody>
                    <a:bodyPr/>
                    <a:lstStyle/>
                    <a:p>
                      <a:r>
                        <a:rPr lang="en-IN" dirty="0">
                          <a:latin typeface="Times New Roman" panose="02020603050405020304" pitchFamily="18" charset="0"/>
                          <a:cs typeface="Times New Roman" panose="02020603050405020304" pitchFamily="18" charset="0"/>
                        </a:rPr>
                        <a:t>          TITLE</a:t>
                      </a:r>
                    </a:p>
                  </a:txBody>
                  <a:tcPr/>
                </a:tc>
                <a:tc>
                  <a:txBody>
                    <a:bodyPr/>
                    <a:lstStyle/>
                    <a:p>
                      <a:r>
                        <a:rPr lang="en-IN" dirty="0">
                          <a:latin typeface="Times New Roman" panose="02020603050405020304" pitchFamily="18" charset="0"/>
                          <a:cs typeface="Times New Roman" panose="02020603050405020304" pitchFamily="18" charset="0"/>
                        </a:rPr>
                        <a:t>      AUTHOR</a:t>
                      </a:r>
                    </a:p>
                  </a:txBody>
                  <a:tcPr/>
                </a:tc>
                <a:tc>
                  <a:txBody>
                    <a:bodyPr/>
                    <a:lstStyle/>
                    <a:p>
                      <a:r>
                        <a:rPr lang="en-IN" dirty="0">
                          <a:latin typeface="Times New Roman" panose="02020603050405020304" pitchFamily="18" charset="0"/>
                          <a:cs typeface="Times New Roman" panose="02020603050405020304" pitchFamily="18" charset="0"/>
                        </a:rPr>
                        <a:t>    YEAR</a:t>
                      </a:r>
                    </a:p>
                  </a:txBody>
                  <a:tcPr/>
                </a:tc>
                <a:tc>
                  <a:txBody>
                    <a:bodyPr/>
                    <a:lstStyle/>
                    <a:p>
                      <a:r>
                        <a:rPr lang="en-IN" dirty="0"/>
                        <a:t>        </a:t>
                      </a:r>
                      <a:r>
                        <a:rPr lang="en-IN" dirty="0">
                          <a:latin typeface="Times New Roman" panose="02020603050405020304" pitchFamily="18" charset="0"/>
                          <a:cs typeface="Times New Roman" panose="02020603050405020304" pitchFamily="18" charset="0"/>
                        </a:rPr>
                        <a:t>PUBLICTION</a:t>
                      </a:r>
                    </a:p>
                  </a:txBody>
                  <a:tcPr/>
                </a:tc>
                <a:tc>
                  <a:txBody>
                    <a:bodyPr/>
                    <a:lstStyle/>
                    <a:p>
                      <a:r>
                        <a:rPr lang="en-IN" dirty="0"/>
                        <a:t>             </a:t>
                      </a:r>
                      <a:r>
                        <a:rPr lang="en-IN" dirty="0">
                          <a:latin typeface="Times New Roman" panose="02020603050405020304" pitchFamily="18" charset="0"/>
                          <a:cs typeface="Times New Roman" panose="02020603050405020304" pitchFamily="18" charset="0"/>
                        </a:rPr>
                        <a:t>INFERENCE</a:t>
                      </a:r>
                    </a:p>
                  </a:txBody>
                  <a:tcPr/>
                </a:tc>
                <a:extLst>
                  <a:ext uri="{0D108BD9-81ED-4DB2-BD59-A6C34878D82A}">
                    <a16:rowId xmlns="" xmlns:a16="http://schemas.microsoft.com/office/drawing/2014/main" val="428791816"/>
                  </a:ext>
                </a:extLst>
              </a:tr>
              <a:tr h="2001409">
                <a:tc>
                  <a:txBody>
                    <a:bodyPr/>
                    <a:lstStyle/>
                    <a:p>
                      <a:pPr algn="ctr"/>
                      <a:r>
                        <a:rPr lang="en-IN" dirty="0">
                          <a:latin typeface="Times New Roman" panose="02020603050405020304" pitchFamily="18" charset="0"/>
                          <a:cs typeface="Times New Roman" panose="02020603050405020304" pitchFamily="18" charset="0"/>
                        </a:rPr>
                        <a:t>                                                              </a:t>
                      </a:r>
                    </a:p>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Adjustable spoon for Parkinson’s </a:t>
                      </a:r>
                      <a:r>
                        <a:rPr lang="en-IN" dirty="0" smtClean="0">
                          <a:latin typeface="Times New Roman" panose="02020603050405020304" pitchFamily="18" charset="0"/>
                          <a:cs typeface="Times New Roman" panose="02020603050405020304" pitchFamily="18" charset="0"/>
                        </a:rPr>
                        <a:t>suffer</a:t>
                      </a:r>
                      <a:endParaRPr lang="en-IN" dirty="0">
                        <a:latin typeface="Times New Roman" panose="02020603050405020304" pitchFamily="18" charset="0"/>
                        <a:cs typeface="Times New Roman" panose="02020603050405020304" pitchFamily="18" charset="0"/>
                      </a:endParaRPr>
                    </a:p>
                  </a:txBody>
                  <a:tcPr/>
                </a:tc>
                <a:tc>
                  <a:txBody>
                    <a:bodyPr/>
                    <a:lstStyle/>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Ayushi Verma,</a:t>
                      </a:r>
                    </a:p>
                    <a:p>
                      <a:pPr algn="ctr"/>
                      <a:r>
                        <a:rPr lang="en-IN" dirty="0" err="1">
                          <a:latin typeface="Times New Roman" panose="02020603050405020304" pitchFamily="18" charset="0"/>
                          <a:cs typeface="Times New Roman" panose="02020603050405020304" pitchFamily="18" charset="0"/>
                        </a:rPr>
                        <a:t>Mahendra</a:t>
                      </a:r>
                      <a:r>
                        <a:rPr lang="en-IN" dirty="0">
                          <a:latin typeface="Times New Roman" panose="02020603050405020304" pitchFamily="18" charset="0"/>
                          <a:cs typeface="Times New Roman" panose="02020603050405020304" pitchFamily="18" charset="0"/>
                        </a:rPr>
                        <a:t> Shing </a:t>
                      </a:r>
                      <a:r>
                        <a:rPr lang="en-IN" dirty="0" err="1">
                          <a:latin typeface="Times New Roman" panose="02020603050405020304" pitchFamily="18" charset="0"/>
                          <a:cs typeface="Times New Roman" panose="02020603050405020304" pitchFamily="18" charset="0"/>
                        </a:rPr>
                        <a:t>meena</a:t>
                      </a:r>
                      <a:endParaRPr lang="en-IN" dirty="0">
                        <a:latin typeface="Times New Roman" panose="02020603050405020304" pitchFamily="18" charset="0"/>
                        <a:cs typeface="Times New Roman" panose="02020603050405020304" pitchFamily="18" charset="0"/>
                      </a:endParaRPr>
                    </a:p>
                  </a:txBody>
                  <a:tcPr/>
                </a:tc>
                <a:tc>
                  <a:txBody>
                    <a:bodyPr/>
                    <a:lstStyle/>
                    <a:p>
                      <a:pPr algn="ctr"/>
                      <a:endParaRPr lang="en-IN" dirty="0"/>
                    </a:p>
                    <a:p>
                      <a:pPr algn="ctr"/>
                      <a:endParaRPr lang="en-IN" dirty="0"/>
                    </a:p>
                    <a:p>
                      <a:pPr algn="ctr"/>
                      <a:r>
                        <a:rPr lang="en-IN" dirty="0">
                          <a:latin typeface="Times New Roman" panose="02020603050405020304" pitchFamily="18" charset="0"/>
                          <a:cs typeface="Times New Roman" panose="02020603050405020304" pitchFamily="18" charset="0"/>
                        </a:rPr>
                        <a:t>    </a:t>
                      </a:r>
                    </a:p>
                    <a:p>
                      <a:pPr algn="ctr"/>
                      <a:r>
                        <a:rPr lang="en-IN" dirty="0">
                          <a:latin typeface="Times New Roman" panose="02020603050405020304" pitchFamily="18" charset="0"/>
                          <a:cs typeface="Times New Roman" panose="02020603050405020304" pitchFamily="18" charset="0"/>
                        </a:rPr>
                        <a:t> 2019</a:t>
                      </a:r>
                    </a:p>
                  </a:txBody>
                  <a:tcPr/>
                </a:tc>
                <a:tc>
                  <a:txBody>
                    <a:bodyPr/>
                    <a:lstStyle/>
                    <a:p>
                      <a:pPr algn="ctr"/>
                      <a:r>
                        <a:rPr lang="en-IN" dirty="0">
                          <a:latin typeface="Times New Roman" panose="02020603050405020304" pitchFamily="18" charset="0"/>
                          <a:cs typeface="Times New Roman" panose="02020603050405020304" pitchFamily="18" charset="0"/>
                        </a:rPr>
                        <a:t>   </a:t>
                      </a:r>
                    </a:p>
                    <a:p>
                      <a:pPr algn="ctr"/>
                      <a:r>
                        <a:rPr lang="en-IN" dirty="0">
                          <a:latin typeface="Times New Roman" panose="02020603050405020304" pitchFamily="18" charset="0"/>
                          <a:cs typeface="Times New Roman" panose="02020603050405020304" pitchFamily="18" charset="0"/>
                        </a:rPr>
                        <a:t>International journal for </a:t>
                      </a:r>
                      <a:r>
                        <a:rPr lang="en-IN" dirty="0" err="1">
                          <a:latin typeface="Times New Roman" panose="02020603050405020304" pitchFamily="18" charset="0"/>
                          <a:cs typeface="Times New Roman" panose="02020603050405020304" pitchFamily="18" charset="0"/>
                        </a:rPr>
                        <a:t>Rechard</a:t>
                      </a:r>
                      <a:r>
                        <a:rPr lang="en-IN" dirty="0">
                          <a:latin typeface="Times New Roman" panose="02020603050405020304" pitchFamily="18" charset="0"/>
                          <a:cs typeface="Times New Roman" panose="02020603050405020304" pitchFamily="18" charset="0"/>
                        </a:rPr>
                        <a:t> in applied sciences and technology. (Amity university, Haryana)</a:t>
                      </a:r>
                    </a:p>
                  </a:txBody>
                  <a:tcPr/>
                </a:tc>
                <a:tc>
                  <a:txBody>
                    <a:bodyPr/>
                    <a:lstStyle/>
                    <a:p>
                      <a:pPr algn="ctr"/>
                      <a:r>
                        <a:rPr lang="en-IN" dirty="0"/>
                        <a:t> </a:t>
                      </a:r>
                      <a:r>
                        <a:rPr lang="en-IN" dirty="0">
                          <a:latin typeface="Times New Roman" panose="02020603050405020304" pitchFamily="18" charset="0"/>
                          <a:cs typeface="Times New Roman" panose="02020603050405020304" pitchFamily="18" charset="0"/>
                        </a:rPr>
                        <a:t>Using this spoon the person with PD can eat without shaking ,</a:t>
                      </a:r>
                    </a:p>
                    <a:p>
                      <a:pPr algn="ctr"/>
                      <a:r>
                        <a:rPr lang="en-IN" dirty="0">
                          <a:latin typeface="Times New Roman" panose="02020603050405020304" pitchFamily="18" charset="0"/>
                          <a:cs typeface="Times New Roman" panose="02020603050405020304" pitchFamily="18" charset="0"/>
                        </a:rPr>
                        <a:t>Spoon will always remaining facing upwards so that food does not fall down from the spoon.</a:t>
                      </a:r>
                      <a:endParaRPr lang="en-IN" dirty="0"/>
                    </a:p>
                  </a:txBody>
                  <a:tcPr/>
                </a:tc>
                <a:extLst>
                  <a:ext uri="{0D108BD9-81ED-4DB2-BD59-A6C34878D82A}">
                    <a16:rowId xmlns="" xmlns:a16="http://schemas.microsoft.com/office/drawing/2014/main" val="1900328919"/>
                  </a:ext>
                </a:extLst>
              </a:tr>
              <a:tr h="2204630">
                <a:tc>
                  <a:txBody>
                    <a:bodyPr/>
                    <a:lstStyle/>
                    <a:p>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Stabilizing spoon</a:t>
                      </a:r>
                    </a:p>
                  </a:txBody>
                  <a:tcPr/>
                </a:tc>
                <a:tc>
                  <a:txBody>
                    <a:bodyPr/>
                    <a:lstStyle/>
                    <a:p>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Johan </a:t>
                      </a:r>
                      <a:r>
                        <a:rPr lang="en-IN" dirty="0" err="1">
                          <a:solidFill>
                            <a:schemeClr val="tx1"/>
                          </a:solidFill>
                          <a:latin typeface="Times New Roman" panose="02020603050405020304" pitchFamily="18" charset="0"/>
                          <a:cs typeface="Times New Roman" panose="02020603050405020304" pitchFamily="18" charset="0"/>
                        </a:rPr>
                        <a:t>Danmo</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2021</a:t>
                      </a:r>
                    </a:p>
                  </a:txBody>
                  <a:tcPr/>
                </a:tc>
                <a:tc>
                  <a:txBody>
                    <a:bodyPr/>
                    <a:lstStyle/>
                    <a:p>
                      <a:r>
                        <a:rPr lang="en-IN" dirty="0">
                          <a:solidFill>
                            <a:schemeClr val="tx1"/>
                          </a:solidFill>
                          <a:latin typeface="Times New Roman" panose="02020603050405020304" pitchFamily="18" charset="0"/>
                          <a:cs typeface="Times New Roman" panose="02020603050405020304" pitchFamily="18" charset="0"/>
                        </a:rPr>
                        <a:t>         </a:t>
                      </a:r>
                    </a:p>
                    <a:p>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             ITM</a:t>
                      </a:r>
                    </a:p>
                  </a:txBody>
                  <a:tcPr/>
                </a:tc>
                <a:tc>
                  <a:txBody>
                    <a:bodyPr/>
                    <a:lstStyle/>
                    <a:p>
                      <a:r>
                        <a:rPr lang="en-IN" dirty="0">
                          <a:solidFill>
                            <a:schemeClr val="tx1"/>
                          </a:solidFill>
                          <a:latin typeface="Times New Roman" panose="02020603050405020304" pitchFamily="18" charset="0"/>
                          <a:cs typeface="Times New Roman" panose="02020603050405020304" pitchFamily="18" charset="0"/>
                        </a:rPr>
                        <a:t>The spoon doesn’t react fast enough to be useful for the people with high frequency tremors. The reason to this that the motors are too slow to react for the motions. This stabilizing spoon can be utilized by people with impaired motor skills, though to certain extent.</a:t>
                      </a:r>
                    </a:p>
                  </a:txBody>
                  <a:tcPr/>
                </a:tc>
                <a:extLst>
                  <a:ext uri="{0D108BD9-81ED-4DB2-BD59-A6C34878D82A}">
                    <a16:rowId xmlns="" xmlns:a16="http://schemas.microsoft.com/office/drawing/2014/main" val="650252334"/>
                  </a:ext>
                </a:extLst>
              </a:tr>
            </a:tbl>
          </a:graphicData>
        </a:graphic>
      </p:graphicFrame>
      <p:sp>
        <p:nvSpPr>
          <p:cNvPr id="13" name="TextBox 12">
            <a:extLst>
              <a:ext uri="{FF2B5EF4-FFF2-40B4-BE49-F238E27FC236}">
                <a16:creationId xmlns="" xmlns:a16="http://schemas.microsoft.com/office/drawing/2014/main" id="{ABDA9E08-46A2-48A3-BEB0-2D7BE92FBD92}"/>
              </a:ext>
            </a:extLst>
          </p:cNvPr>
          <p:cNvSpPr txBox="1"/>
          <p:nvPr/>
        </p:nvSpPr>
        <p:spPr>
          <a:xfrm>
            <a:off x="363338" y="469114"/>
            <a:ext cx="4794816" cy="400110"/>
          </a:xfrm>
          <a:prstGeom prst="rect">
            <a:avLst/>
          </a:prstGeom>
          <a:noFill/>
        </p:spPr>
        <p:txBody>
          <a:bodyPr wrap="square" rtlCol="0">
            <a:spAutoFit/>
          </a:bodyPr>
          <a:lstStyle/>
          <a:p>
            <a:r>
              <a:rPr lang="en-IN" sz="2000" b="1" dirty="0" smtClean="0">
                <a:latin typeface="Times New Roman" panose="02020603050405020304" pitchFamily="18" charset="0"/>
                <a:cs typeface="Times New Roman" panose="02020603050405020304" pitchFamily="18" charset="0"/>
              </a:rPr>
              <a:t> REVIEW OF LITERATURE:</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4611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4555"/>
          </a:xfrm>
        </p:spPr>
        <p:txBody>
          <a:bodyPr/>
          <a:lstStyle/>
          <a:p>
            <a:pPr algn="just"/>
            <a:r>
              <a:rPr lang="en-US" sz="1800" b="1" dirty="0" smtClean="0">
                <a:latin typeface="Times New Roman" pitchFamily="18" charset="0"/>
                <a:cs typeface="Times New Roman" pitchFamily="18" charset="0"/>
              </a:rPr>
              <a:t>MATERIALS OF METHADOLOGY :</a:t>
            </a:r>
            <a:endParaRPr lang="en-IN" sz="1800" b="1" dirty="0">
              <a:latin typeface="Times New Roman" pitchFamily="18" charset="0"/>
              <a:cs typeface="Times New Roman" pitchFamily="18" charset="0"/>
            </a:endParaRPr>
          </a:p>
        </p:txBody>
      </p:sp>
      <p:sp>
        <p:nvSpPr>
          <p:cNvPr id="8" name="Rectangle 7"/>
          <p:cNvSpPr/>
          <p:nvPr/>
        </p:nvSpPr>
        <p:spPr>
          <a:xfrm>
            <a:off x="2152331" y="1386841"/>
            <a:ext cx="8131175" cy="653098"/>
          </a:xfrm>
          <a:prstGeom prst="rect">
            <a:avLst/>
          </a:prstGeom>
        </p:spPr>
        <p:style>
          <a:lnRef idx="2">
            <a:schemeClr val="dk1"/>
          </a:lnRef>
          <a:fillRef idx="1">
            <a:schemeClr val="lt1"/>
          </a:fillRef>
          <a:effectRef idx="0">
            <a:schemeClr val="dk1"/>
          </a:effectRef>
          <a:fontRef idx="minor">
            <a:schemeClr val="dk1"/>
          </a:fontRef>
        </p:style>
        <p:txBody>
          <a:bodyPr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fontAlgn="auto">
              <a:spcBef>
                <a:spcPts val="0"/>
              </a:spcBef>
              <a:spcAft>
                <a:spcPts val="0"/>
              </a:spcAft>
              <a:defRPr/>
            </a:pPr>
            <a:r>
              <a:rPr lang="en-US" dirty="0">
                <a:latin typeface="Times New Roman" pitchFamily="18" charset="0"/>
                <a:cs typeface="Times New Roman" pitchFamily="18" charset="0"/>
              </a:rPr>
              <a:t>DESIGN AND DEVELOPMENT OF SMART SPOON FOR PATIENTS WITH PARKINSON’S DISEASE </a:t>
            </a:r>
            <a:endParaRPr lang="en-US" dirty="0">
              <a:latin typeface="Times New Roman" panose="02020603050405020304" pitchFamily="18" charset="0"/>
              <a:cs typeface="Times New Roman" panose="02020603050405020304" pitchFamily="18" charset="0"/>
            </a:endParaRPr>
          </a:p>
        </p:txBody>
      </p:sp>
      <p:sp>
        <p:nvSpPr>
          <p:cNvPr id="9" name="Down Arrow 8"/>
          <p:cNvSpPr/>
          <p:nvPr/>
        </p:nvSpPr>
        <p:spPr>
          <a:xfrm>
            <a:off x="6179820" y="2039938"/>
            <a:ext cx="228600" cy="36195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dirty="0">
              <a:latin typeface="Times New Roman" pitchFamily="18" charset="0"/>
              <a:cs typeface="Times New Roman" pitchFamily="18" charset="0"/>
            </a:endParaRPr>
          </a:p>
        </p:txBody>
      </p:sp>
      <p:sp>
        <p:nvSpPr>
          <p:cNvPr id="10" name="Rectangle 9"/>
          <p:cNvSpPr/>
          <p:nvPr/>
        </p:nvSpPr>
        <p:spPr>
          <a:xfrm>
            <a:off x="4251007" y="2401888"/>
            <a:ext cx="4313873" cy="604839"/>
          </a:xfrm>
          <a:prstGeom prst="rect">
            <a:avLst/>
          </a:prstGeom>
        </p:spPr>
        <p:style>
          <a:lnRef idx="2">
            <a:schemeClr val="dk1"/>
          </a:lnRef>
          <a:fillRef idx="1">
            <a:schemeClr val="lt1"/>
          </a:fillRef>
          <a:effectRef idx="0">
            <a:schemeClr val="dk1"/>
          </a:effectRef>
          <a:fontRef idx="minor">
            <a:schemeClr val="dk1"/>
          </a:fontRef>
        </p:style>
        <p:txBody>
          <a:bodyPr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fontAlgn="auto">
              <a:spcBef>
                <a:spcPts val="0"/>
              </a:spcBef>
              <a:spcAft>
                <a:spcPts val="0"/>
              </a:spcAft>
              <a:defRPr/>
            </a:pPr>
            <a:r>
              <a:rPr lang="en-US" dirty="0" smtClean="0">
                <a:latin typeface="Times New Roman" pitchFamily="18" charset="0"/>
                <a:cs typeface="Times New Roman" panose="02020603050405020304" pitchFamily="18" charset="0"/>
              </a:rPr>
              <a:t>DESIGNING OF 3D SPOON HADEL</a:t>
            </a:r>
            <a:endParaRPr lang="en-US" dirty="0">
              <a:latin typeface="Times New Roman" pitchFamily="18" charset="0"/>
              <a:cs typeface="Times New Roman" pitchFamily="18" charset="0"/>
            </a:endParaRPr>
          </a:p>
        </p:txBody>
      </p:sp>
      <p:sp>
        <p:nvSpPr>
          <p:cNvPr id="11" name="Down Arrow 10"/>
          <p:cNvSpPr/>
          <p:nvPr/>
        </p:nvSpPr>
        <p:spPr>
          <a:xfrm>
            <a:off x="6225536" y="3006727"/>
            <a:ext cx="228600" cy="36195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dirty="0">
              <a:latin typeface="Times New Roman" pitchFamily="18" charset="0"/>
              <a:cs typeface="Times New Roman" pitchFamily="18" charset="0"/>
            </a:endParaRPr>
          </a:p>
        </p:txBody>
      </p:sp>
      <p:sp>
        <p:nvSpPr>
          <p:cNvPr id="12" name="Rectangle 11"/>
          <p:cNvSpPr/>
          <p:nvPr/>
        </p:nvSpPr>
        <p:spPr>
          <a:xfrm>
            <a:off x="4251007" y="3393125"/>
            <a:ext cx="4313873" cy="604839"/>
          </a:xfrm>
          <a:prstGeom prst="rect">
            <a:avLst/>
          </a:prstGeom>
        </p:spPr>
        <p:style>
          <a:lnRef idx="2">
            <a:schemeClr val="dk1"/>
          </a:lnRef>
          <a:fillRef idx="1">
            <a:schemeClr val="lt1"/>
          </a:fillRef>
          <a:effectRef idx="0">
            <a:schemeClr val="dk1"/>
          </a:effectRef>
          <a:fontRef idx="minor">
            <a:schemeClr val="dk1"/>
          </a:fontRef>
        </p:style>
        <p:txBody>
          <a:bodyPr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fontAlgn="auto">
              <a:spcBef>
                <a:spcPts val="0"/>
              </a:spcBef>
              <a:spcAft>
                <a:spcPts val="0"/>
              </a:spcAft>
              <a:defRPr/>
            </a:pPr>
            <a:r>
              <a:rPr lang="en-IN" dirty="0">
                <a:latin typeface="Times New Roman" panose="02020603050405020304" pitchFamily="18" charset="0"/>
                <a:cs typeface="Times New Roman" panose="02020603050405020304" pitchFamily="18" charset="0"/>
              </a:rPr>
              <a:t>ARDUINO PROGRAMME CODING</a:t>
            </a:r>
          </a:p>
          <a:p>
            <a:pPr algn="ctr" fontAlgn="auto">
              <a:spcBef>
                <a:spcPts val="0"/>
              </a:spcBef>
              <a:spcAft>
                <a:spcPts val="0"/>
              </a:spcAft>
              <a:defRPr/>
            </a:pPr>
            <a:endParaRPr lang="en-US" dirty="0">
              <a:latin typeface="Times New Roman" pitchFamily="18" charset="0"/>
              <a:cs typeface="Times New Roman" pitchFamily="18" charset="0"/>
            </a:endParaRPr>
          </a:p>
        </p:txBody>
      </p:sp>
      <p:sp>
        <p:nvSpPr>
          <p:cNvPr id="13" name="Down Arrow 12"/>
          <p:cNvSpPr/>
          <p:nvPr/>
        </p:nvSpPr>
        <p:spPr>
          <a:xfrm>
            <a:off x="6256014" y="3997964"/>
            <a:ext cx="228600" cy="36195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just" fontAlgn="auto">
              <a:spcBef>
                <a:spcPts val="0"/>
              </a:spcBef>
              <a:spcAft>
                <a:spcPts val="0"/>
              </a:spcAft>
              <a:defRPr/>
            </a:pPr>
            <a:endParaRPr lang="en-US" dirty="0">
              <a:latin typeface="Times New Roman" pitchFamily="18" charset="0"/>
              <a:cs typeface="Times New Roman" pitchFamily="18" charset="0"/>
            </a:endParaRPr>
          </a:p>
        </p:txBody>
      </p:sp>
      <p:sp>
        <p:nvSpPr>
          <p:cNvPr id="14" name="Rectangle 13"/>
          <p:cNvSpPr/>
          <p:nvPr/>
        </p:nvSpPr>
        <p:spPr>
          <a:xfrm>
            <a:off x="4251007" y="4359914"/>
            <a:ext cx="4313873" cy="893292"/>
          </a:xfrm>
          <a:prstGeom prst="rect">
            <a:avLst/>
          </a:prstGeom>
        </p:spPr>
        <p:style>
          <a:lnRef idx="2">
            <a:schemeClr val="dk1"/>
          </a:lnRef>
          <a:fillRef idx="1">
            <a:schemeClr val="lt1"/>
          </a:fillRef>
          <a:effectRef idx="0">
            <a:schemeClr val="dk1"/>
          </a:effectRef>
          <a:fontRef idx="minor">
            <a:schemeClr val="dk1"/>
          </a:fontRef>
        </p:style>
        <p:txBody>
          <a:bodyPr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fontAlgn="auto">
              <a:spcBef>
                <a:spcPts val="0"/>
              </a:spcBef>
              <a:spcAft>
                <a:spcPts val="0"/>
              </a:spcAft>
              <a:defRPr/>
            </a:pPr>
            <a:r>
              <a:rPr lang="en-IN" dirty="0">
                <a:latin typeface="Times New Roman" panose="02020603050405020304" pitchFamily="18" charset="0"/>
                <a:cs typeface="Times New Roman" panose="02020603050405020304" pitchFamily="18" charset="0"/>
              </a:rPr>
              <a:t>ASSEMBLING THE 3D PARTS AND COMPONENTS TOGETHER</a:t>
            </a:r>
          </a:p>
          <a:p>
            <a:pPr algn="just" fontAlgn="auto">
              <a:spcBef>
                <a:spcPts val="0"/>
              </a:spcBef>
              <a:spcAft>
                <a:spcPts val="0"/>
              </a:spcAft>
              <a:defRPr/>
            </a:pPr>
            <a:endParaRPr lang="en-US" dirty="0">
              <a:latin typeface="Times New Roman" pitchFamily="18" charset="0"/>
              <a:cs typeface="Times New Roman" pitchFamily="18" charset="0"/>
            </a:endParaRPr>
          </a:p>
        </p:txBody>
      </p:sp>
      <p:sp>
        <p:nvSpPr>
          <p:cNvPr id="15" name="Down Arrow 14"/>
          <p:cNvSpPr/>
          <p:nvPr/>
        </p:nvSpPr>
        <p:spPr>
          <a:xfrm>
            <a:off x="6236969" y="5253206"/>
            <a:ext cx="228600" cy="36195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just" fontAlgn="auto">
              <a:spcBef>
                <a:spcPts val="0"/>
              </a:spcBef>
              <a:spcAft>
                <a:spcPts val="0"/>
              </a:spcAft>
              <a:defRPr/>
            </a:pPr>
            <a:endParaRPr lang="en-US" dirty="0">
              <a:latin typeface="Times New Roman" pitchFamily="18" charset="0"/>
              <a:cs typeface="Times New Roman" pitchFamily="18" charset="0"/>
            </a:endParaRPr>
          </a:p>
        </p:txBody>
      </p:sp>
      <p:sp>
        <p:nvSpPr>
          <p:cNvPr id="16" name="Rectangle 15"/>
          <p:cNvSpPr/>
          <p:nvPr/>
        </p:nvSpPr>
        <p:spPr>
          <a:xfrm>
            <a:off x="4308148" y="5603334"/>
            <a:ext cx="4256732" cy="541804"/>
          </a:xfrm>
          <a:prstGeom prst="rect">
            <a:avLst/>
          </a:prstGeom>
        </p:spPr>
        <p:style>
          <a:lnRef idx="2">
            <a:schemeClr val="dk1"/>
          </a:lnRef>
          <a:fillRef idx="1">
            <a:schemeClr val="lt1"/>
          </a:fillRef>
          <a:effectRef idx="0">
            <a:schemeClr val="dk1"/>
          </a:effectRef>
          <a:fontRef idx="minor">
            <a:schemeClr val="dk1"/>
          </a:fontRef>
        </p:style>
        <p:txBody>
          <a:bodyPr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fontAlgn="auto">
              <a:spcBef>
                <a:spcPts val="0"/>
              </a:spcBef>
              <a:spcAft>
                <a:spcPts val="0"/>
              </a:spcAft>
              <a:defRPr/>
            </a:pPr>
            <a:r>
              <a:rPr lang="en-IN" dirty="0">
                <a:latin typeface="Times New Roman" panose="02020603050405020304" pitchFamily="18" charset="0"/>
                <a:cs typeface="Times New Roman" panose="02020603050405020304" pitchFamily="18" charset="0"/>
              </a:rPr>
              <a:t>CALIBRATE THE SPOON FOR USE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6445268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 xmlns:a16="http://schemas.microsoft.com/office/drawing/2014/main" id="{CE5F1CD6-5BFD-4029-B171-F73A2659AE1D}"/>
              </a:ext>
            </a:extLst>
          </p:cNvPr>
          <p:cNvGraphicFramePr>
            <a:graphicFrameLocks noGrp="1"/>
          </p:cNvGraphicFramePr>
          <p:nvPr>
            <p:extLst>
              <p:ext uri="{D42A27DB-BD31-4B8C-83A1-F6EECF244321}">
                <p14:modId xmlns:p14="http://schemas.microsoft.com/office/powerpoint/2010/main" val="3867220659"/>
              </p:ext>
            </p:extLst>
          </p:nvPr>
        </p:nvGraphicFramePr>
        <p:xfrm>
          <a:off x="411481" y="457200"/>
          <a:ext cx="11257716" cy="5992631"/>
        </p:xfrm>
        <a:graphic>
          <a:graphicData uri="http://schemas.openxmlformats.org/drawingml/2006/table">
            <a:tbl>
              <a:tblPr firstRow="1" bandRow="1">
                <a:tableStyleId>{5C22544A-7EE6-4342-B048-85BDC9FD1C3A}</a:tableStyleId>
              </a:tblPr>
              <a:tblGrid>
                <a:gridCol w="4015690">
                  <a:extLst>
                    <a:ext uri="{9D8B030D-6E8A-4147-A177-3AD203B41FA5}">
                      <a16:colId xmlns="" xmlns:a16="http://schemas.microsoft.com/office/drawing/2014/main" val="315253057"/>
                    </a:ext>
                  </a:extLst>
                </a:gridCol>
                <a:gridCol w="3748824">
                  <a:extLst>
                    <a:ext uri="{9D8B030D-6E8A-4147-A177-3AD203B41FA5}">
                      <a16:colId xmlns="" xmlns:a16="http://schemas.microsoft.com/office/drawing/2014/main" val="1575767067"/>
                    </a:ext>
                  </a:extLst>
                </a:gridCol>
                <a:gridCol w="3493202">
                  <a:extLst>
                    <a:ext uri="{9D8B030D-6E8A-4147-A177-3AD203B41FA5}">
                      <a16:colId xmlns="" xmlns:a16="http://schemas.microsoft.com/office/drawing/2014/main" val="1781113140"/>
                    </a:ext>
                  </a:extLst>
                </a:gridCol>
              </a:tblGrid>
              <a:tr h="483792">
                <a:tc>
                  <a:txBody>
                    <a:bodyPr/>
                    <a:lstStyle/>
                    <a:p>
                      <a:pPr algn="ctr"/>
                      <a:r>
                        <a:rPr lang="en-IN" dirty="0">
                          <a:latin typeface="Times New Roman" panose="02020603050405020304" pitchFamily="18" charset="0"/>
                          <a:cs typeface="Times New Roman" panose="02020603050405020304" pitchFamily="18" charset="0"/>
                        </a:rPr>
                        <a:t>            </a:t>
                      </a:r>
                      <a:r>
                        <a:rPr lang="en-IN" sz="2300" dirty="0">
                          <a:latin typeface="Times New Roman" panose="02020603050405020304" pitchFamily="18" charset="0"/>
                          <a:cs typeface="Times New Roman" panose="02020603050405020304" pitchFamily="18" charset="0"/>
                        </a:rPr>
                        <a:t>COMPONENTS</a:t>
                      </a:r>
                    </a:p>
                  </a:txBody>
                  <a:tcPr/>
                </a:tc>
                <a:tc>
                  <a:txBody>
                    <a:bodyPr/>
                    <a:lstStyle/>
                    <a:p>
                      <a:pPr algn="ctr"/>
                      <a:r>
                        <a:rPr lang="en-IN" sz="2300" b="0" i="0" kern="1200" cap="all" dirty="0">
                          <a:solidFill>
                            <a:schemeClr val="lt1"/>
                          </a:solidFill>
                          <a:effectLst/>
                          <a:latin typeface="Times New Roman" panose="02020603050405020304" pitchFamily="18" charset="0"/>
                          <a:ea typeface="+mn-ea"/>
                          <a:cs typeface="Times New Roman" panose="02020603050405020304" pitchFamily="18" charset="0"/>
                        </a:rPr>
                        <a:t> </a:t>
                      </a:r>
                      <a:r>
                        <a:rPr lang="en-IN" sz="2300" b="1" i="0" kern="1200" cap="all" dirty="0">
                          <a:solidFill>
                            <a:schemeClr val="lt1"/>
                          </a:solidFill>
                          <a:effectLst/>
                          <a:latin typeface="Times New Roman" panose="02020603050405020304" pitchFamily="18" charset="0"/>
                          <a:ea typeface="+mn-ea"/>
                          <a:cs typeface="Times New Roman" panose="02020603050405020304" pitchFamily="18" charset="0"/>
                        </a:rPr>
                        <a:t>NECESSARY MACHINE</a:t>
                      </a:r>
                      <a:endParaRPr lang="en-IN" sz="2300" b="1" dirty="0">
                        <a:latin typeface="Times New Roman" panose="02020603050405020304" pitchFamily="18" charset="0"/>
                        <a:cs typeface="Times New Roman" panose="02020603050405020304" pitchFamily="18" charset="0"/>
                      </a:endParaRPr>
                    </a:p>
                  </a:txBody>
                  <a:tcPr/>
                </a:tc>
                <a:tc>
                  <a:txBody>
                    <a:bodyPr/>
                    <a:lstStyle/>
                    <a:p>
                      <a:pPr algn="ctr"/>
                      <a:r>
                        <a:rPr lang="en-IN" sz="2300" dirty="0">
                          <a:latin typeface="Times New Roman" panose="02020603050405020304" pitchFamily="18" charset="0"/>
                          <a:cs typeface="Times New Roman" panose="02020603050405020304" pitchFamily="18" charset="0"/>
                        </a:rPr>
                        <a:t>               APPS    </a:t>
                      </a:r>
                    </a:p>
                  </a:txBody>
                  <a:tcPr/>
                </a:tc>
                <a:extLst>
                  <a:ext uri="{0D108BD9-81ED-4DB2-BD59-A6C34878D82A}">
                    <a16:rowId xmlns="" xmlns:a16="http://schemas.microsoft.com/office/drawing/2014/main" val="1628100374"/>
                  </a:ext>
                </a:extLst>
              </a:tr>
              <a:tr h="1803519">
                <a:tc>
                  <a:txBody>
                    <a:bodyPr/>
                    <a:lstStyle/>
                    <a:p>
                      <a:pPr algn="ctr"/>
                      <a:r>
                        <a:rPr lang="en-IN" sz="2000" dirty="0">
                          <a:latin typeface="Times New Roman" panose="02020603050405020304" pitchFamily="18" charset="0"/>
                          <a:cs typeface="Times New Roman" panose="02020603050405020304" pitchFamily="18" charset="0"/>
                        </a:rPr>
                        <a:t>INERTIAL MEASUREMENT UNIT </a:t>
                      </a:r>
                    </a:p>
                  </a:txBody>
                  <a:tcPr/>
                </a:tc>
                <a:tc>
                  <a:txBody>
                    <a:bodyPr/>
                    <a:lstStyle/>
                    <a:p>
                      <a:pPr algn="ctr"/>
                      <a:r>
                        <a:rPr lang="en-IN" sz="2000" dirty="0">
                          <a:latin typeface="Times New Roman" panose="02020603050405020304" pitchFamily="18" charset="0"/>
                          <a:cs typeface="Times New Roman" panose="02020603050405020304" pitchFamily="18" charset="0"/>
                        </a:rPr>
                        <a:t>             3D PRINTER </a:t>
                      </a:r>
                    </a:p>
                  </a:txBody>
                  <a:tcPr/>
                </a:tc>
                <a:tc>
                  <a:txBody>
                    <a:bodyPr/>
                    <a:lstStyle/>
                    <a:p>
                      <a:pPr algn="ctr"/>
                      <a:r>
                        <a:rPr lang="en-IN" sz="2000" b="0" dirty="0">
                          <a:latin typeface="Times New Roman" panose="02020603050405020304" pitchFamily="18" charset="0"/>
                          <a:cs typeface="Times New Roman" panose="02020603050405020304" pitchFamily="18" charset="0"/>
                        </a:rPr>
                        <a:t>                 ARDUINO</a:t>
                      </a:r>
                    </a:p>
                  </a:txBody>
                  <a:tcPr/>
                </a:tc>
                <a:extLst>
                  <a:ext uri="{0D108BD9-81ED-4DB2-BD59-A6C34878D82A}">
                    <a16:rowId xmlns="" xmlns:a16="http://schemas.microsoft.com/office/drawing/2014/main" val="3175962027"/>
                  </a:ext>
                </a:extLst>
              </a:tr>
              <a:tr h="1901801">
                <a:tc>
                  <a:txBody>
                    <a:bodyPr/>
                    <a:lstStyle/>
                    <a:p>
                      <a:pPr algn="ctr"/>
                      <a:r>
                        <a:rPr lang="en-IN" sz="2000" dirty="0">
                          <a:latin typeface="Times New Roman" panose="02020603050405020304" pitchFamily="18" charset="0"/>
                          <a:cs typeface="Times New Roman" panose="02020603050405020304" pitchFamily="18" charset="0"/>
                        </a:rPr>
                        <a:t>   SG90 MICRO-SERVO MOTOR</a:t>
                      </a:r>
                    </a:p>
                  </a:txBody>
                  <a:tcPr/>
                </a:tc>
                <a:tc>
                  <a:txBody>
                    <a:bodyPr/>
                    <a:lstStyle/>
                    <a:p>
                      <a:pPr algn="ctr"/>
                      <a:endParaRPr lang="en-IN" dirty="0"/>
                    </a:p>
                    <a:p>
                      <a:pPr algn="ctr"/>
                      <a:endParaRPr lang="en-IN" dirty="0"/>
                    </a:p>
                    <a:p>
                      <a:pPr algn="ctr"/>
                      <a:r>
                        <a:rPr lang="en-IN" dirty="0"/>
                        <a:t>                         </a:t>
                      </a:r>
                    </a:p>
                    <a:p>
                      <a:pPr algn="ctr"/>
                      <a:r>
                        <a:rPr lang="en-IN" dirty="0"/>
                        <a:t>                           -</a:t>
                      </a:r>
                    </a:p>
                    <a:p>
                      <a:pPr algn="ctr"/>
                      <a:endParaRPr lang="en-IN" dirty="0"/>
                    </a:p>
                    <a:p>
                      <a:pPr algn="ctr"/>
                      <a:endParaRPr lang="en-IN" dirty="0"/>
                    </a:p>
                  </a:txBody>
                  <a:tcPr/>
                </a:tc>
                <a:tc>
                  <a:txBody>
                    <a:bodyPr/>
                    <a:lstStyle/>
                    <a:p>
                      <a:pPr algn="ctr"/>
                      <a:r>
                        <a:rPr lang="en-IN" sz="2000" dirty="0">
                          <a:latin typeface="Times New Roman" panose="02020603050405020304" pitchFamily="18" charset="0"/>
                          <a:cs typeface="Times New Roman" panose="02020603050405020304" pitchFamily="18" charset="0"/>
                        </a:rPr>
                        <a:t>   AUTODESK-FUSION 360</a:t>
                      </a:r>
                    </a:p>
                    <a:p>
                      <a:pPr algn="ct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117182364"/>
                  </a:ext>
                </a:extLst>
              </a:tr>
              <a:tr h="1803519">
                <a:tc>
                  <a:txBody>
                    <a:bodyPr/>
                    <a:lstStyle/>
                    <a:p>
                      <a:pPr algn="ctr"/>
                      <a:r>
                        <a:rPr lang="en-IN" dirty="0">
                          <a:latin typeface="Times New Roman" panose="02020603050405020304" pitchFamily="18" charset="0"/>
                          <a:cs typeface="Times New Roman" panose="02020603050405020304" pitchFamily="18" charset="0"/>
                        </a:rPr>
                        <a:t>                  ARDUINO NANO R3</a:t>
                      </a:r>
                    </a:p>
                  </a:txBody>
                  <a:tcPr/>
                </a:tc>
                <a:tc>
                  <a:txBody>
                    <a:bodyPr/>
                    <a:lstStyle/>
                    <a:p>
                      <a:pPr algn="ctr"/>
                      <a:endParaRPr lang="en-IN" dirty="0"/>
                    </a:p>
                    <a:p>
                      <a:pPr algn="ctr"/>
                      <a:endParaRPr lang="en-IN" dirty="0"/>
                    </a:p>
                    <a:p>
                      <a:pPr algn="ctr"/>
                      <a:endParaRPr lang="en-IN" dirty="0"/>
                    </a:p>
                    <a:p>
                      <a:pPr algn="ctr"/>
                      <a:r>
                        <a:rPr lang="en-IN" dirty="0"/>
                        <a:t>                           -</a:t>
                      </a:r>
                    </a:p>
                  </a:txBody>
                  <a:tcPr/>
                </a:tc>
                <a:tc>
                  <a:txBody>
                    <a:bodyPr/>
                    <a:lstStyle/>
                    <a:p>
                      <a:pPr algn="ctr"/>
                      <a:r>
                        <a:rPr lang="en-IN" dirty="0"/>
                        <a:t>                                </a:t>
                      </a:r>
                    </a:p>
                    <a:p>
                      <a:pPr algn="ctr"/>
                      <a:endParaRPr lang="en-IN" dirty="0"/>
                    </a:p>
                    <a:p>
                      <a:pPr algn="ctr"/>
                      <a:endParaRPr lang="en-IN" dirty="0"/>
                    </a:p>
                    <a:p>
                      <a:pPr algn="ctr"/>
                      <a:r>
                        <a:rPr lang="en-IN" dirty="0"/>
                        <a:t>                             -</a:t>
                      </a:r>
                    </a:p>
                  </a:txBody>
                  <a:tcPr/>
                </a:tc>
                <a:extLst>
                  <a:ext uri="{0D108BD9-81ED-4DB2-BD59-A6C34878D82A}">
                    <a16:rowId xmlns="" xmlns:a16="http://schemas.microsoft.com/office/drawing/2014/main" val="3103613967"/>
                  </a:ext>
                </a:extLst>
              </a:tr>
            </a:tbl>
          </a:graphicData>
        </a:graphic>
      </p:graphicFrame>
      <p:pic>
        <p:nvPicPr>
          <p:cNvPr id="12" name="Picture 11" descr="A close-up of a circuit board&#10;&#10;Description automatically generated with medium confidence">
            <a:extLst>
              <a:ext uri="{FF2B5EF4-FFF2-40B4-BE49-F238E27FC236}">
                <a16:creationId xmlns="" xmlns:a16="http://schemas.microsoft.com/office/drawing/2014/main" id="{58BC71F6-8902-4377-93E4-B9E8AAD9027B}"/>
              </a:ext>
            </a:extLst>
          </p:cNvPr>
          <p:cNvPicPr>
            <a:picLocks noChangeAspect="1"/>
          </p:cNvPicPr>
          <p:nvPr/>
        </p:nvPicPr>
        <p:blipFill>
          <a:blip r:embed="rId2"/>
          <a:stretch>
            <a:fillRect/>
          </a:stretch>
        </p:blipFill>
        <p:spPr>
          <a:xfrm>
            <a:off x="1823251" y="1525635"/>
            <a:ext cx="1499272" cy="1066670"/>
          </a:xfrm>
          <a:prstGeom prst="rect">
            <a:avLst/>
          </a:prstGeom>
        </p:spPr>
      </p:pic>
      <p:pic>
        <p:nvPicPr>
          <p:cNvPr id="16" name="Picture 15" descr="A picture containing connector&#10;&#10;Description automatically generated">
            <a:extLst>
              <a:ext uri="{FF2B5EF4-FFF2-40B4-BE49-F238E27FC236}">
                <a16:creationId xmlns="" xmlns:a16="http://schemas.microsoft.com/office/drawing/2014/main" id="{E5CC2953-7061-4F9A-B659-4DA0E6489949}"/>
              </a:ext>
            </a:extLst>
          </p:cNvPr>
          <p:cNvPicPr>
            <a:picLocks noChangeAspect="1"/>
          </p:cNvPicPr>
          <p:nvPr/>
        </p:nvPicPr>
        <p:blipFill>
          <a:blip r:embed="rId3"/>
          <a:stretch>
            <a:fillRect/>
          </a:stretch>
        </p:blipFill>
        <p:spPr>
          <a:xfrm>
            <a:off x="1906137" y="3106155"/>
            <a:ext cx="1333500" cy="1333500"/>
          </a:xfrm>
          <a:prstGeom prst="rect">
            <a:avLst/>
          </a:prstGeom>
        </p:spPr>
      </p:pic>
      <p:pic>
        <p:nvPicPr>
          <p:cNvPr id="18" name="Picture 17" descr="Icon&#10;&#10;Description automatically generated">
            <a:extLst>
              <a:ext uri="{FF2B5EF4-FFF2-40B4-BE49-F238E27FC236}">
                <a16:creationId xmlns="" xmlns:a16="http://schemas.microsoft.com/office/drawing/2014/main" id="{F7C435C8-4633-47F3-88A8-D1976B06361A}"/>
              </a:ext>
            </a:extLst>
          </p:cNvPr>
          <p:cNvPicPr>
            <a:picLocks noChangeAspect="1"/>
          </p:cNvPicPr>
          <p:nvPr/>
        </p:nvPicPr>
        <p:blipFill>
          <a:blip r:embed="rId4"/>
          <a:stretch>
            <a:fillRect/>
          </a:stretch>
        </p:blipFill>
        <p:spPr>
          <a:xfrm>
            <a:off x="9177685" y="1398847"/>
            <a:ext cx="1141108" cy="1023405"/>
          </a:xfrm>
          <a:prstGeom prst="rect">
            <a:avLst/>
          </a:prstGeom>
        </p:spPr>
      </p:pic>
      <p:pic>
        <p:nvPicPr>
          <p:cNvPr id="22" name="Picture 21" descr="Logo&#10;&#10;Description automatically generated">
            <a:extLst>
              <a:ext uri="{FF2B5EF4-FFF2-40B4-BE49-F238E27FC236}">
                <a16:creationId xmlns="" xmlns:a16="http://schemas.microsoft.com/office/drawing/2014/main" id="{61099CC6-96F2-43BC-8D79-73F0120124D6}"/>
              </a:ext>
            </a:extLst>
          </p:cNvPr>
          <p:cNvPicPr>
            <a:picLocks noChangeAspect="1"/>
          </p:cNvPicPr>
          <p:nvPr/>
        </p:nvPicPr>
        <p:blipFill>
          <a:blip r:embed="rId5"/>
          <a:stretch>
            <a:fillRect/>
          </a:stretch>
        </p:blipFill>
        <p:spPr>
          <a:xfrm>
            <a:off x="8886384" y="3179205"/>
            <a:ext cx="1832710" cy="1260450"/>
          </a:xfrm>
          <a:prstGeom prst="rect">
            <a:avLst/>
          </a:prstGeom>
        </p:spPr>
      </p:pic>
      <p:pic>
        <p:nvPicPr>
          <p:cNvPr id="24" name="Picture 23" descr="A close-up of a machine&#10;&#10;Description automatically generated with medium confidence">
            <a:extLst>
              <a:ext uri="{FF2B5EF4-FFF2-40B4-BE49-F238E27FC236}">
                <a16:creationId xmlns="" xmlns:a16="http://schemas.microsoft.com/office/drawing/2014/main" id="{951DBDC7-2D8A-4E52-BE87-3A3190AF1C25}"/>
              </a:ext>
            </a:extLst>
          </p:cNvPr>
          <p:cNvPicPr>
            <a:picLocks noChangeAspect="1"/>
          </p:cNvPicPr>
          <p:nvPr/>
        </p:nvPicPr>
        <p:blipFill>
          <a:blip r:embed="rId6"/>
          <a:stretch>
            <a:fillRect/>
          </a:stretch>
        </p:blipFill>
        <p:spPr>
          <a:xfrm>
            <a:off x="5490209" y="1258805"/>
            <a:ext cx="1499271" cy="1333500"/>
          </a:xfrm>
          <a:prstGeom prst="rect">
            <a:avLst/>
          </a:prstGeom>
        </p:spPr>
      </p:pic>
      <p:pic>
        <p:nvPicPr>
          <p:cNvPr id="3" name="Picture 2" descr="A close-up of a circuit board&#10;&#10;Description automatically generated with medium confidence">
            <a:extLst>
              <a:ext uri="{FF2B5EF4-FFF2-40B4-BE49-F238E27FC236}">
                <a16:creationId xmlns="" xmlns:a16="http://schemas.microsoft.com/office/drawing/2014/main" id="{3F9B57C8-4000-4CD5-B1EA-4321F9C7D047}"/>
              </a:ext>
            </a:extLst>
          </p:cNvPr>
          <p:cNvPicPr>
            <a:picLocks noChangeAspect="1"/>
          </p:cNvPicPr>
          <p:nvPr/>
        </p:nvPicPr>
        <p:blipFill>
          <a:blip r:embed="rId7"/>
          <a:stretch>
            <a:fillRect/>
          </a:stretch>
        </p:blipFill>
        <p:spPr>
          <a:xfrm>
            <a:off x="1326057" y="5048127"/>
            <a:ext cx="2188041" cy="1066670"/>
          </a:xfrm>
          <a:prstGeom prst="rect">
            <a:avLst/>
          </a:prstGeom>
        </p:spPr>
      </p:pic>
    </p:spTree>
    <p:extLst>
      <p:ext uri="{BB962C8B-B14F-4D97-AF65-F5344CB8AC3E}">
        <p14:creationId xmlns:p14="http://schemas.microsoft.com/office/powerpoint/2010/main" val="35386593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73723"/>
            <a:ext cx="9144000" cy="752157"/>
          </a:xfrm>
        </p:spPr>
        <p:txBody>
          <a:bodyPr>
            <a:normAutofit fontScale="90000"/>
          </a:bodyPr>
          <a:lstStyle/>
          <a:p>
            <a:pPr algn="l"/>
            <a:r>
              <a:rPr lang="en-US" sz="2400" b="1" dirty="0">
                <a:latin typeface="Times New Roman" pitchFamily="18" charset="0"/>
                <a:cs typeface="Times New Roman" pitchFamily="18" charset="0"/>
              </a:rPr>
              <a:t>THEORY OF CONTENT :</a:t>
            </a:r>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	STABILIZING SPOON</a:t>
            </a:r>
            <a:endParaRPr lang="en-IN" sz="2400" dirty="0"/>
          </a:p>
        </p:txBody>
      </p:sp>
      <p:sp>
        <p:nvSpPr>
          <p:cNvPr id="3" name="Subtitle 2"/>
          <p:cNvSpPr>
            <a:spLocks noGrp="1"/>
          </p:cNvSpPr>
          <p:nvPr>
            <p:ph type="subTitle" idx="1"/>
          </p:nvPr>
        </p:nvSpPr>
        <p:spPr>
          <a:xfrm>
            <a:off x="1356360" y="1524000"/>
            <a:ext cx="9768840" cy="3093720"/>
          </a:xfrm>
        </p:spPr>
        <p:txBody>
          <a:bodyPr/>
          <a:lstStyle/>
          <a:p>
            <a:pPr marL="342900" indent="-342900" algn="l">
              <a:buFont typeface="Wingdings" pitchFamily="2" charset="2"/>
              <a:buChar char="v"/>
            </a:pPr>
            <a:r>
              <a:rPr lang="en-US" sz="2400" dirty="0">
                <a:solidFill>
                  <a:schemeClr val="tx1"/>
                </a:solidFill>
                <a:latin typeface="Times New Roman" pitchFamily="18" charset="0"/>
                <a:cs typeface="Times New Roman" pitchFamily="18" charset="0"/>
              </a:rPr>
              <a:t>A stabilizing spoon is a device which maintains a horizontal position of </a:t>
            </a:r>
            <a:r>
              <a:rPr lang="en-US" sz="2400" dirty="0" smtClean="0">
                <a:solidFill>
                  <a:schemeClr val="tx1"/>
                </a:solidFill>
                <a:latin typeface="Times New Roman" pitchFamily="18" charset="0"/>
                <a:cs typeface="Times New Roman" pitchFamily="18" charset="0"/>
              </a:rPr>
              <a:t>its </a:t>
            </a:r>
            <a:r>
              <a:rPr lang="en-US" sz="2400" dirty="0">
                <a:solidFill>
                  <a:schemeClr val="tx1"/>
                </a:solidFill>
                <a:latin typeface="Times New Roman" pitchFamily="18" charset="0"/>
                <a:cs typeface="Times New Roman" pitchFamily="18" charset="0"/>
              </a:rPr>
              <a:t>front regardless of the motion it receives from the user at the rear </a:t>
            </a:r>
            <a:r>
              <a:rPr lang="en-US" sz="2400" dirty="0" smtClean="0">
                <a:solidFill>
                  <a:schemeClr val="tx1"/>
                </a:solidFill>
                <a:latin typeface="Times New Roman" pitchFamily="18" charset="0"/>
                <a:cs typeface="Times New Roman" pitchFamily="18" charset="0"/>
              </a:rPr>
              <a:t>end </a:t>
            </a:r>
            <a:r>
              <a:rPr lang="en-US" sz="2400" dirty="0">
                <a:solidFill>
                  <a:schemeClr val="tx1"/>
                </a:solidFill>
                <a:latin typeface="Times New Roman" pitchFamily="18" charset="0"/>
                <a:cs typeface="Times New Roman" pitchFamily="18" charset="0"/>
              </a:rPr>
              <a:t>of the spoon</a:t>
            </a:r>
            <a:r>
              <a:rPr lang="en-US" sz="2400" dirty="0" smtClean="0">
                <a:solidFill>
                  <a:schemeClr val="tx1"/>
                </a:solidFill>
                <a:latin typeface="Times New Roman" pitchFamily="18" charset="0"/>
                <a:cs typeface="Times New Roman" pitchFamily="18" charset="0"/>
              </a:rPr>
              <a:t>.</a:t>
            </a:r>
          </a:p>
          <a:p>
            <a:pPr marL="342900" indent="-342900" algn="l">
              <a:buFont typeface="Wingdings" pitchFamily="2" charset="2"/>
              <a:buChar char="v"/>
            </a:pPr>
            <a:r>
              <a:rPr lang="en-US" sz="2400" dirty="0">
                <a:solidFill>
                  <a:schemeClr val="tx1"/>
                </a:solidFill>
                <a:latin typeface="Times New Roman" pitchFamily="18" charset="0"/>
                <a:cs typeface="Times New Roman" pitchFamily="18" charset="0"/>
              </a:rPr>
              <a:t>For a theoretical demonstration of the spoon’s </a:t>
            </a:r>
            <a:r>
              <a:rPr lang="en-US" sz="2400" dirty="0" smtClean="0">
                <a:solidFill>
                  <a:schemeClr val="tx1"/>
                </a:solidFill>
                <a:latin typeface="Times New Roman" pitchFamily="18" charset="0"/>
                <a:cs typeface="Times New Roman" pitchFamily="18" charset="0"/>
              </a:rPr>
              <a:t>movement</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10446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60" y="304165"/>
            <a:ext cx="10515600" cy="1158875"/>
          </a:xfrm>
        </p:spPr>
        <p:txBody>
          <a:bodyPr>
            <a:normAutofit/>
          </a:bodyPr>
          <a:lstStyle/>
          <a:p>
            <a:r>
              <a:rPr lang="en-US" sz="2400" b="1" dirty="0" smtClean="0">
                <a:latin typeface="Times New Roman" pitchFamily="18" charset="0"/>
                <a:cs typeface="Times New Roman" pitchFamily="18" charset="0"/>
              </a:rPr>
              <a:t>Microcontroller – </a:t>
            </a:r>
            <a:r>
              <a:rPr lang="en-US" sz="2400" b="1" dirty="0" err="1" smtClean="0">
                <a:latin typeface="Times New Roman" pitchFamily="18" charset="0"/>
                <a:cs typeface="Times New Roman" pitchFamily="18" charset="0"/>
              </a:rPr>
              <a:t>Arduino</a:t>
            </a:r>
            <a:r>
              <a:rPr lang="en-US" sz="2400" b="1" dirty="0" smtClean="0">
                <a:latin typeface="Times New Roman" pitchFamily="18" charset="0"/>
                <a:cs typeface="Times New Roman" pitchFamily="18" charset="0"/>
              </a:rPr>
              <a:t> Nano </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822960" y="1292225"/>
            <a:ext cx="10515600" cy="4351338"/>
          </a:xfrm>
        </p:spPr>
        <p:txBody>
          <a:bodyPr>
            <a:normAutofit/>
          </a:bodyPr>
          <a:lstStyle/>
          <a:p>
            <a:pPr algn="just">
              <a:buFont typeface="Wingdings" pitchFamily="2" charset="2"/>
              <a:buChar char="v"/>
            </a:pPr>
            <a:r>
              <a:rPr lang="en-US" sz="2400" b="0" dirty="0">
                <a:latin typeface="Times New Roman" pitchFamily="18" charset="0"/>
                <a:cs typeface="Times New Roman" pitchFamily="18" charset="0"/>
              </a:rPr>
              <a:t>It is a </a:t>
            </a:r>
            <a:r>
              <a:rPr lang="en-US" sz="2400" b="0" dirty="0" smtClean="0">
                <a:latin typeface="Times New Roman" pitchFamily="18" charset="0"/>
                <a:cs typeface="Times New Roman" pitchFamily="18" charset="0"/>
              </a:rPr>
              <a:t>breadboard </a:t>
            </a:r>
            <a:r>
              <a:rPr lang="en-US" sz="2400" b="0" dirty="0">
                <a:latin typeface="Times New Roman" pitchFamily="18" charset="0"/>
                <a:cs typeface="Times New Roman" pitchFamily="18" charset="0"/>
              </a:rPr>
              <a:t>based on the microchip </a:t>
            </a:r>
            <a:r>
              <a:rPr lang="en-US" sz="2400" b="0" dirty="0" err="1">
                <a:latin typeface="Times New Roman" pitchFamily="18" charset="0"/>
                <a:cs typeface="Times New Roman" pitchFamily="18" charset="0"/>
              </a:rPr>
              <a:t>ATmega</a:t>
            </a:r>
            <a:r>
              <a:rPr lang="en-US" sz="2400" b="0" dirty="0">
                <a:latin typeface="Times New Roman" pitchFamily="18" charset="0"/>
                <a:cs typeface="Times New Roman" pitchFamily="18" charset="0"/>
              </a:rPr>
              <a:t> 328 and equipped with eight </a:t>
            </a:r>
            <a:r>
              <a:rPr lang="en-US" sz="2400" b="0" dirty="0" smtClean="0">
                <a:latin typeface="Times New Roman" pitchFamily="18" charset="0"/>
                <a:cs typeface="Times New Roman" pitchFamily="18" charset="0"/>
              </a:rPr>
              <a:t>analog </a:t>
            </a:r>
            <a:r>
              <a:rPr lang="en-US" sz="2400" b="0" dirty="0">
                <a:latin typeface="Times New Roman" pitchFamily="18" charset="0"/>
                <a:cs typeface="Times New Roman" pitchFamily="18" charset="0"/>
              </a:rPr>
              <a:t>pins and 14 digital pins, of which six are PWM enabled The </a:t>
            </a:r>
            <a:r>
              <a:rPr lang="en-US" sz="2400" b="0" dirty="0" smtClean="0">
                <a:latin typeface="Times New Roman" pitchFamily="18" charset="0"/>
                <a:cs typeface="Times New Roman" pitchFamily="18" charset="0"/>
              </a:rPr>
              <a:t>mini-USB </a:t>
            </a:r>
            <a:r>
              <a:rPr lang="en-US" sz="2400" b="0" dirty="0">
                <a:latin typeface="Times New Roman" pitchFamily="18" charset="0"/>
                <a:cs typeface="Times New Roman" pitchFamily="18" charset="0"/>
              </a:rPr>
              <a:t>port is used for programming but can also be used as a power source</a:t>
            </a:r>
            <a:r>
              <a:rPr lang="en-US" sz="2400" b="0" dirty="0" smtClean="0">
                <a:latin typeface="Times New Roman" pitchFamily="18" charset="0"/>
                <a:cs typeface="Times New Roman" pitchFamily="18" charset="0"/>
              </a:rPr>
              <a:t>.</a:t>
            </a:r>
          </a:p>
          <a:p>
            <a:pPr algn="just">
              <a:buFont typeface="Wingdings" pitchFamily="2" charset="2"/>
              <a:buChar char="v"/>
            </a:pPr>
            <a:r>
              <a:rPr lang="en-US" sz="2400" b="0" dirty="0">
                <a:latin typeface="Times New Roman" pitchFamily="18" charset="0"/>
                <a:cs typeface="Times New Roman" pitchFamily="18" charset="0"/>
              </a:rPr>
              <a:t>This means the </a:t>
            </a:r>
            <a:r>
              <a:rPr lang="en-US" sz="2400" b="0" dirty="0" smtClean="0">
                <a:latin typeface="Times New Roman" pitchFamily="18" charset="0"/>
                <a:cs typeface="Times New Roman" pitchFamily="18" charset="0"/>
              </a:rPr>
              <a:t>board </a:t>
            </a:r>
            <a:r>
              <a:rPr lang="en-US" sz="2400" b="0" dirty="0">
                <a:latin typeface="Times New Roman" pitchFamily="18" charset="0"/>
                <a:cs typeface="Times New Roman" pitchFamily="18" charset="0"/>
              </a:rPr>
              <a:t>can be plugged into a computer and be programmed through </a:t>
            </a:r>
            <a:r>
              <a:rPr lang="en-US" sz="2400" b="0" dirty="0" err="1" smtClean="0">
                <a:latin typeface="Times New Roman" pitchFamily="18" charset="0"/>
                <a:cs typeface="Times New Roman" pitchFamily="18" charset="0"/>
              </a:rPr>
              <a:t>Arduino’s</a:t>
            </a:r>
            <a:r>
              <a:rPr lang="en-US" sz="2400" b="0" dirty="0" smtClean="0">
                <a:latin typeface="Times New Roman" pitchFamily="18" charset="0"/>
                <a:cs typeface="Times New Roman" pitchFamily="18" charset="0"/>
              </a:rPr>
              <a:t> </a:t>
            </a:r>
            <a:r>
              <a:rPr lang="en-US" sz="2400" b="0" dirty="0">
                <a:latin typeface="Times New Roman" pitchFamily="18" charset="0"/>
                <a:cs typeface="Times New Roman" pitchFamily="18" charset="0"/>
              </a:rPr>
              <a:t>own </a:t>
            </a:r>
            <a:r>
              <a:rPr lang="en-US" sz="2400" b="0" dirty="0" smtClean="0">
                <a:latin typeface="Times New Roman" pitchFamily="18" charset="0"/>
                <a:cs typeface="Times New Roman" pitchFamily="18" charset="0"/>
              </a:rPr>
              <a:t>software.</a:t>
            </a:r>
          </a:p>
          <a:p>
            <a:pPr algn="just">
              <a:buFont typeface="Wingdings" pitchFamily="2" charset="2"/>
              <a:buChar char="v"/>
            </a:pPr>
            <a:r>
              <a:rPr lang="en-US" sz="2400" b="0" dirty="0" err="1">
                <a:latin typeface="Times New Roman" pitchFamily="18" charset="0"/>
                <a:cs typeface="Times New Roman" pitchFamily="18" charset="0"/>
              </a:rPr>
              <a:t>Arduinos</a:t>
            </a:r>
            <a:r>
              <a:rPr lang="en-US" sz="2400" b="0" dirty="0">
                <a:latin typeface="Times New Roman" pitchFamily="18" charset="0"/>
                <a:cs typeface="Times New Roman" pitchFamily="18" charset="0"/>
              </a:rPr>
              <a:t> software is an Open-source code which </a:t>
            </a:r>
            <a:r>
              <a:rPr lang="en-US" sz="2400" b="0" dirty="0" smtClean="0">
                <a:latin typeface="Times New Roman" pitchFamily="18" charset="0"/>
                <a:cs typeface="Times New Roman" pitchFamily="18" charset="0"/>
              </a:rPr>
              <a:t>is </a:t>
            </a:r>
            <a:r>
              <a:rPr lang="en-US" sz="2400" b="0" dirty="0">
                <a:latin typeface="Times New Roman" pitchFamily="18" charset="0"/>
                <a:cs typeface="Times New Roman" pitchFamily="18" charset="0"/>
              </a:rPr>
              <a:t>based on C/C++</a:t>
            </a:r>
            <a:endParaRPr lang="en-US" sz="2400" b="0" dirty="0" smtClean="0">
              <a:latin typeface="Times New Roman" pitchFamily="18" charset="0"/>
              <a:cs typeface="Times New Roman" pitchFamily="18" charset="0"/>
            </a:endParaRPr>
          </a:p>
          <a:p>
            <a:pPr algn="just">
              <a:buFont typeface="Wingdings" pitchFamily="2" charset="2"/>
              <a:buChar char="v"/>
            </a:pPr>
            <a:endParaRPr lang="en-US" sz="2400" dirty="0"/>
          </a:p>
        </p:txBody>
      </p:sp>
    </p:spTree>
    <p:extLst>
      <p:ext uri="{BB962C8B-B14F-4D97-AF65-F5344CB8AC3E}">
        <p14:creationId xmlns:p14="http://schemas.microsoft.com/office/powerpoint/2010/main" val="666491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517525"/>
            <a:ext cx="10515600" cy="838835"/>
          </a:xfrm>
        </p:spPr>
        <p:txBody>
          <a:bodyPr/>
          <a:lstStyle/>
          <a:p>
            <a:r>
              <a:rPr lang="en-US" sz="2400" b="1" dirty="0">
                <a:latin typeface="Times New Roman" pitchFamily="18" charset="0"/>
                <a:cs typeface="Times New Roman" pitchFamily="18" charset="0"/>
              </a:rPr>
              <a:t>Servo motor</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IN" sz="2000" dirty="0">
              <a:latin typeface="Times New Roman" pitchFamily="18" charset="0"/>
              <a:cs typeface="Times New Roman" pitchFamily="18" charset="0"/>
            </a:endParaRPr>
          </a:p>
        </p:txBody>
      </p:sp>
      <p:sp>
        <p:nvSpPr>
          <p:cNvPr id="3" name="Content Placeholder 2"/>
          <p:cNvSpPr>
            <a:spLocks noGrp="1"/>
          </p:cNvSpPr>
          <p:nvPr>
            <p:ph idx="1"/>
          </p:nvPr>
        </p:nvSpPr>
        <p:spPr>
          <a:xfrm>
            <a:off x="762000" y="1386840"/>
            <a:ext cx="10591800" cy="4790123"/>
          </a:xfrm>
        </p:spPr>
        <p:txBody>
          <a:bodyPr>
            <a:normAutofit/>
          </a:bodyPr>
          <a:lstStyle/>
          <a:p>
            <a:pPr algn="just">
              <a:buFont typeface="Wingdings" pitchFamily="2" charset="2"/>
              <a:buChar char="v"/>
            </a:pPr>
            <a:r>
              <a:rPr lang="en-US" sz="2400" dirty="0">
                <a:latin typeface="Times New Roman" pitchFamily="18" charset="0"/>
                <a:cs typeface="Times New Roman" pitchFamily="18" charset="0"/>
              </a:rPr>
              <a:t>The dimension of the servo motor is 23.2 x </a:t>
            </a:r>
            <a:r>
              <a:rPr lang="en-US" sz="2400" dirty="0" smtClean="0">
                <a:latin typeface="Times New Roman" pitchFamily="18" charset="0"/>
                <a:cs typeface="Times New Roman" pitchFamily="18" charset="0"/>
              </a:rPr>
              <a:t>12.5 </a:t>
            </a:r>
            <a:r>
              <a:rPr lang="en-US" sz="2400" dirty="0">
                <a:latin typeface="Times New Roman" pitchFamily="18" charset="0"/>
                <a:cs typeface="Times New Roman" pitchFamily="18" charset="0"/>
              </a:rPr>
              <a:t>x 22.0 mm and weighs 9 grams as the name </a:t>
            </a:r>
            <a:r>
              <a:rPr lang="en-US" sz="2400" dirty="0" smtClean="0">
                <a:latin typeface="Times New Roman" pitchFamily="18" charset="0"/>
                <a:cs typeface="Times New Roman" pitchFamily="18" charset="0"/>
              </a:rPr>
              <a:t>states.</a:t>
            </a:r>
          </a:p>
          <a:p>
            <a:pPr algn="just">
              <a:buFont typeface="Wingdings" pitchFamily="2" charset="2"/>
              <a:buChar char="v"/>
            </a:pPr>
            <a:r>
              <a:rPr lang="en-US" sz="2400" dirty="0">
                <a:latin typeface="Times New Roman" pitchFamily="18" charset="0"/>
                <a:cs typeface="Times New Roman" pitchFamily="18" charset="0"/>
              </a:rPr>
              <a:t>The motor have 3 </a:t>
            </a:r>
            <a:r>
              <a:rPr lang="en-US" sz="2400" dirty="0" smtClean="0">
                <a:latin typeface="Times New Roman" pitchFamily="18" charset="0"/>
                <a:cs typeface="Times New Roman" pitchFamily="18" charset="0"/>
              </a:rPr>
              <a:t>ins </a:t>
            </a:r>
            <a:r>
              <a:rPr lang="en-US" sz="2400" dirty="0">
                <a:latin typeface="Times New Roman" pitchFamily="18" charset="0"/>
                <a:cs typeface="Times New Roman" pitchFamily="18" charset="0"/>
              </a:rPr>
              <a:t>in total, one for the signals (PWM), one for the input voltage (</a:t>
            </a:r>
            <a:r>
              <a:rPr lang="en-US" sz="2400" dirty="0" err="1" smtClean="0">
                <a:latin typeface="Times New Roman" pitchFamily="18" charset="0"/>
                <a:cs typeface="Times New Roman" pitchFamily="18" charset="0"/>
              </a:rPr>
              <a:t>Vcc</a:t>
            </a:r>
            <a:r>
              <a:rPr lang="en-US" sz="2400" dirty="0" smtClean="0">
                <a:latin typeface="Times New Roman" pitchFamily="18" charset="0"/>
                <a:cs typeface="Times New Roman" pitchFamily="18" charset="0"/>
              </a:rPr>
              <a:t>).</a:t>
            </a:r>
          </a:p>
          <a:p>
            <a:pPr algn="just">
              <a:buFont typeface="Wingdings" pitchFamily="2" charset="2"/>
              <a:buChar char="v"/>
            </a:pPr>
            <a:r>
              <a:rPr lang="en-US" sz="2400" dirty="0">
                <a:latin typeface="Times New Roman" pitchFamily="18" charset="0"/>
                <a:cs typeface="Times New Roman" pitchFamily="18" charset="0"/>
              </a:rPr>
              <a:t>operating voltage of about 4.8 V or 6 V and one for electrical </a:t>
            </a:r>
            <a:r>
              <a:rPr lang="en-US" sz="2400" dirty="0" smtClean="0">
                <a:latin typeface="Times New Roman" pitchFamily="18" charset="0"/>
                <a:cs typeface="Times New Roman" pitchFamily="18" charset="0"/>
              </a:rPr>
              <a:t>ground </a:t>
            </a:r>
            <a:r>
              <a:rPr lang="en-US" sz="2400" dirty="0">
                <a:latin typeface="Times New Roman" pitchFamily="18" charset="0"/>
                <a:cs typeface="Times New Roman" pitchFamily="18" charset="0"/>
              </a:rPr>
              <a:t>(GND</a:t>
            </a:r>
            <a:r>
              <a:rPr lang="en-US"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9624553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1248</TotalTime>
  <Words>1066</Words>
  <Application>Microsoft Office PowerPoint</Application>
  <PresentationFormat>Custom</PresentationFormat>
  <Paragraphs>137</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KARPAGA VINAYAGA COLLEGE OF ENGINEERING AND TECHNOLOGY DEPARTMENT OF BIOMEDICAL ENGINEERING   DESIGN AND DEVELOPMENT OF SMART SPOON FOR PATIENTS WITH PARKINSON’S DISEASE USING ARDUINO NANO  </vt:lpstr>
      <vt:lpstr>INTRODUCTION :</vt:lpstr>
      <vt:lpstr>PowerPoint Presentation</vt:lpstr>
      <vt:lpstr>PowerPoint Presentation</vt:lpstr>
      <vt:lpstr>MATERIALS OF METHADOLOGY :</vt:lpstr>
      <vt:lpstr>PowerPoint Presentation</vt:lpstr>
      <vt:lpstr>THEORY OF CONTENT :  STABILIZING SPOON</vt:lpstr>
      <vt:lpstr>Microcontroller – Arduino Nano </vt:lpstr>
      <vt:lpstr>Servo motor </vt:lpstr>
      <vt:lpstr>IMU – MPU 6050 </vt:lpstr>
      <vt:lpstr>The Project ‘S Own Developed Code</vt:lpstr>
      <vt:lpstr>PowerPoint Presentation</vt:lpstr>
      <vt:lpstr>Hardware</vt:lpstr>
      <vt:lpstr>Result &amp; Discussion</vt:lpstr>
      <vt:lpstr>References</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KARPAGA VINAYAGA COLLEGE OF ENGINEERING AND TECHNOLOGY DEPARTMENT OF BIOMEDICAL ENGINEERING  Synthesis and Characterization of Composite Biomaterial from Poultry Waste for Prosthetic and Orthopedic Implants  SECOND REVIEW</dc:title>
  <dc:creator>mohan mothi</dc:creator>
  <cp:lastModifiedBy>user</cp:lastModifiedBy>
  <cp:revision>32</cp:revision>
  <dcterms:created xsi:type="dcterms:W3CDTF">2022-03-30T04:14:27Z</dcterms:created>
  <dcterms:modified xsi:type="dcterms:W3CDTF">2022-06-21T17:05:07Z</dcterms:modified>
</cp:coreProperties>
</file>