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g" ContentType="image/jpg"/>
  <Default Extension="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 varScale="1">
        <p:scale>
          <a:sx n="56" d="100"/>
          <a:sy n="56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8/29/2024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0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1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4363527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7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3837645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4685680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23694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021880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620042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0774534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7704750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321528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6569109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2532343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3642448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0301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3780513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0607223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4989409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3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95573" y="2067305"/>
            <a:ext cx="5800851" cy="51815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3200" b="0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24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25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6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7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348269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6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9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50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1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2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5595817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0265051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7507900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3984826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7990753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838911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2002602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0201479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6432160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4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4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4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8/29/2024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8915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2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12.png"/><Relationship Id="rId2" Type="http://schemas.openxmlformats.org/officeDocument/2006/relationships/image" Target="../media/13.png"/><Relationship Id="rId3" Type="http://schemas.openxmlformats.org/officeDocument/2006/relationships/image" Target="../media/14.jpe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15.jp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image" Target="../media/8.jpe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9.jpg"/><Relationship Id="rId2" Type="http://schemas.openxmlformats.org/officeDocument/2006/relationships/image" Target="../media/1.png"/><Relationship Id="rId3" Type="http://schemas.openxmlformats.org/officeDocument/2006/relationships/image" Target="../media/9.jp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10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11.jp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876298" y="990599"/>
            <a:ext cx="1743075" cy="1333500"/>
            <a:chOff x="876298" y="990599"/>
            <a:chExt cx="1743075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971673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 rot="0">
            <a:off x="3752849" y="1190625"/>
            <a:ext cx="1666875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9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9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2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2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43" name="文本框"/>
          <p:cNvSpPr>
            <a:spLocks noGrp="1"/>
          </p:cNvSpPr>
          <p:nvPr>
            <p:ph type="ctrTitle"/>
          </p:nvPr>
        </p:nvSpPr>
        <p:spPr>
          <a:xfrm rot="0">
            <a:off x="-828675" y="19665"/>
            <a:ext cx="9982200" cy="988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Data Analysis using Excel</a:t>
            </a: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6" name="矩形"/>
          <p:cNvSpPr>
            <a:spLocks/>
          </p:cNvSpPr>
          <p:nvPr/>
        </p:nvSpPr>
        <p:spPr>
          <a:xfrm rot="0">
            <a:off x="1439196" y="3052819"/>
            <a:ext cx="7961058" cy="19011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ln>
                  <a:solidFill>
                    <a:srgbClr val="FF0066"/>
                  </a:solidFill>
                </a:ln>
                <a:solidFill>
                  <a:srgbClr val="FF0066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NAME  : </a:t>
            </a:r>
            <a:r>
              <a:rPr lang="en-US" altLang="zh-CN" sz="2400" b="0" i="0" u="none" strike="noStrike" kern="1200" cap="none" spc="0" baseline="0">
                <a:ln>
                  <a:solidFill>
                    <a:srgbClr val="000000"/>
                  </a:solidFill>
                </a:ln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PREETHIKA D</a:t>
            </a:r>
            <a:endParaRPr lang="en-US" altLang="zh-CN" sz="2400" b="0" i="0" u="none" strike="noStrike" kern="1200" cap="none" spc="0" baseline="0">
              <a:ln>
                <a:solidFill>
                  <a:srgbClr val="974807"/>
                </a:solidFill>
              </a:ln>
              <a:solidFill>
                <a:srgbClr val="974807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ln>
                  <a:solidFill>
                    <a:srgbClr val="FF0066"/>
                  </a:solidFill>
                </a:ln>
                <a:solidFill>
                  <a:srgbClr val="FF0066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 NO       : </a:t>
            </a:r>
            <a:r>
              <a:rPr lang="en-US" altLang="zh-CN" sz="2400" b="0" i="0" u="none" strike="noStrike" kern="1200" cap="none" spc="0" baseline="0">
                <a:ln>
                  <a:solidFill>
                    <a:srgbClr val="000000"/>
                  </a:solidFill>
                </a:ln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312215055</a:t>
            </a:r>
            <a:endParaRPr lang="en-US" altLang="zh-CN" sz="2400" b="0" i="0" u="none" strike="noStrike" kern="1200" cap="none" spc="0" baseline="0">
              <a:ln>
                <a:solidFill>
                  <a:srgbClr val="974807"/>
                </a:solidFill>
              </a:ln>
              <a:solidFill>
                <a:srgbClr val="974807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ln>
                  <a:solidFill>
                    <a:srgbClr val="FF0066"/>
                  </a:solidFill>
                </a:ln>
                <a:solidFill>
                  <a:srgbClr val="FF0066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  </a:t>
            </a:r>
            <a:r>
              <a:rPr lang="en-US" altLang="zh-CN" sz="2400" b="0" i="0" u="none" strike="noStrike" kern="1200" cap="none" spc="0" baseline="0">
                <a:ln>
                  <a:solidFill>
                    <a:srgbClr val="974807"/>
                  </a:solidFill>
                </a:ln>
                <a:solidFill>
                  <a:srgbClr val="974807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</a:t>
            </a:r>
            <a:r>
              <a:rPr lang="en-US" altLang="zh-CN" sz="2400" b="0" i="0" u="none" strike="noStrike" kern="1200" cap="none" spc="0" baseline="0">
                <a:ln>
                  <a:solidFill>
                    <a:srgbClr val="FF0066"/>
                  </a:solidFill>
                </a:ln>
                <a:solidFill>
                  <a:srgbClr val="FF0066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: </a:t>
            </a:r>
            <a:r>
              <a:rPr lang="en-US" altLang="zh-CN" sz="2400" b="0" i="0" u="none" strike="noStrike" kern="1200" cap="none" spc="0" baseline="0">
                <a:ln>
                  <a:solidFill>
                    <a:srgbClr val="000000"/>
                  </a:solidFill>
                </a:ln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COMMERCE</a:t>
            </a:r>
            <a:endParaRPr lang="en-US" altLang="zh-CN" sz="2400" b="0" i="0" u="none" strike="noStrike" kern="1200" cap="none" spc="0" baseline="0">
              <a:ln>
                <a:solidFill>
                  <a:srgbClr val="974807"/>
                </a:solidFill>
              </a:ln>
              <a:solidFill>
                <a:srgbClr val="974807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ln>
                  <a:solidFill>
                    <a:srgbClr val="FF0066"/>
                  </a:solidFill>
                </a:ln>
                <a:solidFill>
                  <a:srgbClr val="FF0066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  </a:t>
            </a:r>
            <a:r>
              <a:rPr lang="en-US" altLang="zh-CN" sz="2400" b="0" i="0" u="none" strike="noStrike" kern="1200" cap="none" spc="0" baseline="0">
                <a:ln>
                  <a:solidFill>
                    <a:srgbClr val="974807"/>
                  </a:solidFill>
                </a:ln>
                <a:solidFill>
                  <a:srgbClr val="974807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</a:t>
            </a:r>
            <a:r>
              <a:rPr lang="en-US" altLang="zh-CN" sz="2400" b="0" i="0" u="none" strike="noStrike" kern="1200" cap="none" spc="0" baseline="0">
                <a:ln>
                  <a:solidFill>
                    <a:srgbClr val="974807"/>
                  </a:solidFill>
                </a:ln>
                <a:solidFill>
                  <a:srgbClr val="974807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1200" cap="none" spc="0" baseline="0">
                <a:ln>
                  <a:solidFill>
                    <a:srgbClr val="974807"/>
                  </a:solidFill>
                </a:ln>
                <a:solidFill>
                  <a:srgbClr val="974807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1200" cap="none" spc="0" baseline="0">
                <a:ln>
                  <a:solidFill>
                    <a:srgbClr val="FF0066"/>
                  </a:solidFill>
                </a:ln>
                <a:solidFill>
                  <a:srgbClr val="FF0066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: </a:t>
            </a:r>
            <a:r>
              <a:rPr lang="en-US" altLang="zh-CN" sz="2400" b="0" i="0" u="none" strike="noStrike" kern="1200" cap="none" spc="0" baseline="0">
                <a:ln>
                  <a:solidFill>
                    <a:srgbClr val="000000"/>
                  </a:solidFill>
                </a:ln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SOKA IKEDA COLLEGE OF ARTS AND SCIENCE   </a:t>
            </a:r>
            <a:r>
              <a:rPr lang="en-US" altLang="zh-CN" sz="2400" b="0" i="0" u="none" strike="noStrike" kern="1200" cap="none" spc="0" baseline="0">
                <a:ln>
                  <a:solidFill>
                    <a:srgbClr val="000000"/>
                  </a:solidFill>
                </a:ln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FOR WOMEN</a:t>
            </a:r>
            <a:endParaRPr lang="zh-CN" altLang="en-US" sz="2400" b="0" i="0" u="none" strike="noStrike" kern="1200" cap="none" spc="0" baseline="0">
              <a:ln>
                <a:solidFill>
                  <a:srgbClr val="000000"/>
                </a:solidFill>
              </a:ln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71" name="文本框"/>
          <p:cNvSpPr txBox="1">
            <a:spLocks/>
          </p:cNvSpPr>
          <p:nvPr/>
        </p:nvSpPr>
        <p:spPr>
          <a:xfrm rot="0">
            <a:off x="5677494" y="3007132"/>
            <a:ext cx="857236" cy="3581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2004193872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55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56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7" name="矩形"/>
          <p:cNvSpPr>
            <a:spLocks/>
          </p:cNvSpPr>
          <p:nvPr/>
        </p:nvSpPr>
        <p:spPr>
          <a:xfrm rot="0">
            <a:off x="739774" y="291147"/>
            <a:ext cx="3303904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800" b="1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4800" b="1" i="0" u="none" strike="noStrike" kern="120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4800" b="1" i="0" u="none" strike="noStrike" kern="120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120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LL</a:t>
            </a:r>
            <a:r>
              <a:rPr lang="en-US" altLang="zh-CN" sz="4800" b="1" i="0" u="none" strike="noStrike" kern="120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4800" b="1" i="0" u="none" strike="noStrike" kern="120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endParaRPr lang="zh-CN" altLang="en-US" sz="4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8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9" name="矩形"/>
          <p:cNvSpPr>
            <a:spLocks/>
          </p:cNvSpPr>
          <p:nvPr/>
        </p:nvSpPr>
        <p:spPr>
          <a:xfrm rot="0">
            <a:off x="739774" y="1219200"/>
            <a:ext cx="8794750" cy="27584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Data set : Kaggle, Employee dataset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Data Cleaning : Missing Values , Irrelevant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Formulae : Performance Calculation , Low , Medium , High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Pivot Table : Summary , Business Unit ,Gender , Employment Type , Employee ID , Performance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Chart : Report  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026777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61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62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63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64" name="文本框"/>
          <p:cNvSpPr>
            <a:spLocks noGrp="1"/>
          </p:cNvSpPr>
          <p:nvPr>
            <p:ph type="title"/>
          </p:nvPr>
        </p:nvSpPr>
        <p:spPr>
          <a:xfrm rot="0">
            <a:off x="486410" y="160839"/>
            <a:ext cx="243713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4800" b="1" i="0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8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4800" b="1" i="0" u="none" strike="noStrike" kern="0" cap="none" spc="-40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TS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5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66" name="图片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228600" y="1204779"/>
            <a:ext cx="11734801" cy="4872171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167" name="图片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0">
            <a:off x="3048000" y="166687"/>
            <a:ext cx="914400" cy="895217"/>
          </a:xfrm>
          <a:prstGeom prst="rect"/>
          <a:noFill/>
          <a:ln w="190500" cmpd="sng" cap="rnd">
            <a:noFill/>
            <a:prstDash val="solid"/>
            <a:round/>
          </a:ln>
          <a:effectLst>
            <a:outerShdw sx="100000" sy="100000" algn="bl" rotWithShape="0" blurRad="127000" dist="0" dir="0">
              <a:srgbClr val="000000">
                <a:alpha val="99607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39193317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文本框"/>
          <p:cNvSpPr>
            <a:spLocks noGrp="1"/>
          </p:cNvSpPr>
          <p:nvPr>
            <p:ph type="title"/>
          </p:nvPr>
        </p:nvSpPr>
        <p:spPr>
          <a:xfrm rot="0">
            <a:off x="3276600" y="1676400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69" name="矩形"/>
          <p:cNvSpPr>
            <a:spLocks/>
          </p:cNvSpPr>
          <p:nvPr/>
        </p:nvSpPr>
        <p:spPr>
          <a:xfrm rot="0">
            <a:off x="1219200" y="2743200"/>
            <a:ext cx="9601200" cy="28060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3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Highlight key findings from the data.</a:t>
            </a:r>
            <a:endParaRPr lang="en-US" altLang="zh-CN" sz="36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3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Making generalized </a:t>
            </a:r>
            <a:r>
              <a:rPr lang="en-US" altLang="zh-CN" sz="3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comparisonsAssess</a:t>
            </a:r>
            <a:r>
              <a:rPr lang="en-US" altLang="zh-CN" sz="3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the      right strength of the claim.</a:t>
            </a:r>
            <a:endParaRPr lang="en-US" altLang="zh-CN" sz="36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3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Are hypotheses supported? To what extent? To what extent do generalizations hold</a:t>
            </a:r>
            <a:endParaRPr lang="zh-CN" altLang="en-US" sz="36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pic>
        <p:nvPicPr>
          <p:cNvPr id="170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2971799" y="1252478"/>
            <a:ext cx="4114800" cy="1440180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417993849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曲线"/>
          <p:cNvSpPr>
            <a:spLocks/>
          </p:cNvSpPr>
          <p:nvPr/>
        </p:nvSpPr>
        <p:spPr>
          <a:xfrm rot="0">
            <a:off x="0" y="0"/>
            <a:ext cx="121920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73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64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4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7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78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390969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1" i="0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81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79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4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8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83" name="矩形"/>
          <p:cNvSpPr>
            <a:spLocks/>
          </p:cNvSpPr>
          <p:nvPr/>
        </p:nvSpPr>
        <p:spPr>
          <a:xfrm rot="0">
            <a:off x="1217522" y="2123271"/>
            <a:ext cx="8593228" cy="14249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Performance Analysis using Excel</a:t>
            </a:r>
            <a:endParaRPr lang="zh-CN" altLang="en-US" sz="2800" b="0" i="0" u="none" strike="noStrike" kern="1200" cap="none" spc="0" baseline="0">
              <a:solidFill>
                <a:srgbClr val="7030A0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910194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曲线"/>
          <p:cNvSpPr>
            <a:spLocks/>
          </p:cNvSpPr>
          <p:nvPr/>
        </p:nvSpPr>
        <p:spPr>
          <a:xfrm rot="0">
            <a:off x="-76200" y="28579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94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85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6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7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8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3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95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6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97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3" y="3163"/>
                </a:lnTo>
                <a:lnTo>
                  <a:pt x="1474" y="5349"/>
                </a:lnTo>
                <a:lnTo>
                  <a:pt x="385" y="7928"/>
                </a:lnTo>
                <a:lnTo>
                  <a:pt x="0" y="10800"/>
                </a:lnTo>
                <a:lnTo>
                  <a:pt x="385" y="13671"/>
                </a:lnTo>
                <a:lnTo>
                  <a:pt x="1474" y="16250"/>
                </a:lnTo>
                <a:lnTo>
                  <a:pt x="3163" y="18436"/>
                </a:lnTo>
                <a:lnTo>
                  <a:pt x="5349" y="20125"/>
                </a:lnTo>
                <a:lnTo>
                  <a:pt x="7928" y="21214"/>
                </a:lnTo>
                <a:lnTo>
                  <a:pt x="10800" y="21600"/>
                </a:lnTo>
                <a:lnTo>
                  <a:pt x="13671" y="21214"/>
                </a:lnTo>
                <a:lnTo>
                  <a:pt x="16250" y="20125"/>
                </a:lnTo>
                <a:lnTo>
                  <a:pt x="18436" y="18436"/>
                </a:lnTo>
                <a:lnTo>
                  <a:pt x="20125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5" y="5349"/>
                </a:lnTo>
                <a:lnTo>
                  <a:pt x="18436" y="3163"/>
                </a:lnTo>
                <a:lnTo>
                  <a:pt x="16250" y="1474"/>
                </a:lnTo>
                <a:lnTo>
                  <a:pt x="13671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98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4" y="117"/>
                </a:lnTo>
                <a:lnTo>
                  <a:pt x="7681" y="457"/>
                </a:lnTo>
                <a:lnTo>
                  <a:pt x="6247" y="1003"/>
                </a:lnTo>
                <a:lnTo>
                  <a:pt x="4919" y="1739"/>
                </a:lnTo>
                <a:lnTo>
                  <a:pt x="3714" y="2649"/>
                </a:lnTo>
                <a:lnTo>
                  <a:pt x="2649" y="3714"/>
                </a:lnTo>
                <a:lnTo>
                  <a:pt x="1740" y="4919"/>
                </a:lnTo>
                <a:lnTo>
                  <a:pt x="1003" y="6247"/>
                </a:lnTo>
                <a:lnTo>
                  <a:pt x="457" y="7680"/>
                </a:lnTo>
                <a:lnTo>
                  <a:pt x="117" y="9204"/>
                </a:lnTo>
                <a:lnTo>
                  <a:pt x="0" y="10800"/>
                </a:lnTo>
                <a:lnTo>
                  <a:pt x="117" y="12395"/>
                </a:lnTo>
                <a:lnTo>
                  <a:pt x="457" y="13919"/>
                </a:lnTo>
                <a:lnTo>
                  <a:pt x="1003" y="15352"/>
                </a:lnTo>
                <a:lnTo>
                  <a:pt x="1740" y="16680"/>
                </a:lnTo>
                <a:lnTo>
                  <a:pt x="2649" y="17885"/>
                </a:lnTo>
                <a:lnTo>
                  <a:pt x="3714" y="18950"/>
                </a:lnTo>
                <a:lnTo>
                  <a:pt x="4919" y="19859"/>
                </a:lnTo>
                <a:lnTo>
                  <a:pt x="6247" y="20596"/>
                </a:lnTo>
                <a:lnTo>
                  <a:pt x="7681" y="21142"/>
                </a:lnTo>
                <a:lnTo>
                  <a:pt x="9204" y="21482"/>
                </a:lnTo>
                <a:lnTo>
                  <a:pt x="10800" y="21600"/>
                </a:lnTo>
                <a:lnTo>
                  <a:pt x="12395" y="21482"/>
                </a:lnTo>
                <a:lnTo>
                  <a:pt x="13918" y="21142"/>
                </a:lnTo>
                <a:lnTo>
                  <a:pt x="15352" y="20596"/>
                </a:lnTo>
                <a:lnTo>
                  <a:pt x="16680" y="19859"/>
                </a:lnTo>
                <a:lnTo>
                  <a:pt x="17885" y="18950"/>
                </a:lnTo>
                <a:lnTo>
                  <a:pt x="18950" y="17885"/>
                </a:lnTo>
                <a:lnTo>
                  <a:pt x="19859" y="16680"/>
                </a:lnTo>
                <a:lnTo>
                  <a:pt x="20595" y="15352"/>
                </a:lnTo>
                <a:lnTo>
                  <a:pt x="21142" y="13919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4"/>
                </a:lnTo>
                <a:lnTo>
                  <a:pt x="21142" y="7680"/>
                </a:lnTo>
                <a:lnTo>
                  <a:pt x="20595" y="6247"/>
                </a:lnTo>
                <a:lnTo>
                  <a:pt x="19859" y="4919"/>
                </a:lnTo>
                <a:lnTo>
                  <a:pt x="18950" y="3714"/>
                </a:lnTo>
                <a:lnTo>
                  <a:pt x="17885" y="2649"/>
                </a:lnTo>
                <a:lnTo>
                  <a:pt x="16680" y="1739"/>
                </a:lnTo>
                <a:lnTo>
                  <a:pt x="15352" y="1003"/>
                </a:lnTo>
                <a:lnTo>
                  <a:pt x="13918" y="457"/>
                </a:lnTo>
                <a:lnTo>
                  <a:pt x="12395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9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9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102" name="组合"/>
          <p:cNvGrpSpPr>
            <a:grpSpLocks/>
          </p:cNvGrpSpPr>
          <p:nvPr/>
        </p:nvGrpSpPr>
        <p:grpSpPr>
          <a:xfrm>
            <a:off x="47625" y="3819523"/>
            <a:ext cx="4124324" cy="3009897"/>
            <a:chOff x="47625" y="3819523"/>
            <a:chExt cx="4124324" cy="3009897"/>
          </a:xfrm>
        </p:grpSpPr>
        <p:pic>
          <p:nvPicPr>
            <p:cNvPr id="10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01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3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5" name="矩形"/>
          <p:cNvSpPr>
            <a:spLocks/>
          </p:cNvSpPr>
          <p:nvPr/>
        </p:nvSpPr>
        <p:spPr>
          <a:xfrm rot="0">
            <a:off x="2509806" y="1041533"/>
            <a:ext cx="5029200" cy="43776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Our Solution and Proposition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Dataset Description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Modelling Approach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Discussion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690488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组合"/>
          <p:cNvGrpSpPr>
            <a:grpSpLocks/>
          </p:cNvGrpSpPr>
          <p:nvPr/>
        </p:nvGrpSpPr>
        <p:grpSpPr>
          <a:xfrm>
            <a:off x="9296400" y="3309937"/>
            <a:ext cx="2762248" cy="3257550"/>
            <a:chOff x="9296400" y="3309937"/>
            <a:chExt cx="2762248" cy="3257550"/>
          </a:xfrm>
        </p:grpSpPr>
        <p:sp>
          <p:nvSpPr>
            <p:cNvPr id="106" name="曲线"/>
            <p:cNvSpPr>
              <a:spLocks/>
            </p:cNvSpPr>
            <p:nvPr/>
          </p:nvSpPr>
          <p:spPr>
            <a:xfrm rot="0">
              <a:off x="10658475" y="5738812"/>
              <a:ext cx="457198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599"/>
                  </a:lnTo>
                  <a:lnTo>
                    <a:pt x="21600" y="21599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07" name="曲线"/>
            <p:cNvSpPr>
              <a:spLocks/>
            </p:cNvSpPr>
            <p:nvPr/>
          </p:nvSpPr>
          <p:spPr>
            <a:xfrm rot="0">
              <a:off x="10658475" y="6272212"/>
              <a:ext cx="180974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599"/>
                  </a:lnTo>
                  <a:lnTo>
                    <a:pt x="21600" y="21599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08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9296400" y="3309937"/>
              <a:ext cx="2762248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0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11" name="文本框"/>
          <p:cNvSpPr>
            <a:spLocks noGrp="1"/>
          </p:cNvSpPr>
          <p:nvPr>
            <p:ph type="title"/>
          </p:nvPr>
        </p:nvSpPr>
        <p:spPr>
          <a:xfrm rot="0">
            <a:off x="834071" y="575055"/>
            <a:ext cx="5636895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12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3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14" name="矩形"/>
          <p:cNvSpPr>
            <a:spLocks/>
          </p:cNvSpPr>
          <p:nvPr/>
        </p:nvSpPr>
        <p:spPr>
          <a:xfrm rot="0">
            <a:off x="834071" y="1447801"/>
            <a:ext cx="10281603" cy="137731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It is made for  company Profitable growth and success and also Employee personal growth too…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2637978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组合"/>
          <p:cNvGrpSpPr>
            <a:grpSpLocks/>
          </p:cNvGrpSpPr>
          <p:nvPr/>
        </p:nvGrpSpPr>
        <p:grpSpPr>
          <a:xfrm>
            <a:off x="8077200" y="2660889"/>
            <a:ext cx="3533774" cy="3810000"/>
            <a:chOff x="8077200" y="2660889"/>
            <a:chExt cx="3533774" cy="3810000"/>
          </a:xfrm>
        </p:grpSpPr>
        <p:sp>
          <p:nvSpPr>
            <p:cNvPr id="115" name="曲线"/>
            <p:cNvSpPr>
              <a:spLocks/>
            </p:cNvSpPr>
            <p:nvPr/>
          </p:nvSpPr>
          <p:spPr>
            <a:xfrm rot="0">
              <a:off x="8772525" y="5375514"/>
              <a:ext cx="457198" cy="457199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16" name="曲线"/>
            <p:cNvSpPr>
              <a:spLocks/>
            </p:cNvSpPr>
            <p:nvPr/>
          </p:nvSpPr>
          <p:spPr>
            <a:xfrm rot="0">
              <a:off x="8772525" y="5908913"/>
              <a:ext cx="180974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17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077200" y="2660889"/>
              <a:ext cx="3533774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9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0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5263514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1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23" name="矩形"/>
          <p:cNvSpPr>
            <a:spLocks/>
          </p:cNvSpPr>
          <p:nvPr/>
        </p:nvSpPr>
        <p:spPr>
          <a:xfrm rot="0">
            <a:off x="990600" y="2133600"/>
            <a:ext cx="7924800" cy="8153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.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24" name="矩形"/>
          <p:cNvSpPr>
            <a:spLocks/>
          </p:cNvSpPr>
          <p:nvPr/>
        </p:nvSpPr>
        <p:spPr>
          <a:xfrm rot="0">
            <a:off x="990599" y="2019300"/>
            <a:ext cx="9677401" cy="164401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The primary purpose of an employee data base is to store and organize employee related information for administrative , operational and analytical purposes 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7024981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2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28" name="文本框"/>
          <p:cNvSpPr>
            <a:spLocks noGrp="1"/>
          </p:cNvSpPr>
          <p:nvPr>
            <p:ph type="title"/>
          </p:nvPr>
        </p:nvSpPr>
        <p:spPr>
          <a:xfrm rot="0">
            <a:off x="699452" y="891793"/>
            <a:ext cx="5014595" cy="50228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0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1" name="矩形"/>
          <p:cNvSpPr>
            <a:spLocks/>
          </p:cNvSpPr>
          <p:nvPr/>
        </p:nvSpPr>
        <p:spPr>
          <a:xfrm rot="0">
            <a:off x="699452" y="1600200"/>
            <a:ext cx="6768148" cy="14439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3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Company management </a:t>
            </a:r>
            <a:endParaRPr lang="en-US" altLang="zh-CN" sz="36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3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</a:t>
            </a:r>
            <a:endParaRPr lang="en-US" altLang="zh-CN" sz="36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pic>
        <p:nvPicPr>
          <p:cNvPr id="132" name="图片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9220200" y="4347063"/>
            <a:ext cx="2430643" cy="2358537"/>
          </a:xfrm>
          <a:prstGeom prst="rect"/>
          <a:noFill/>
          <a:ln w="63500" cmpd="sng" cap="rnd">
            <a:solidFill>
              <a:srgbClr val="333333"/>
            </a:solidFill>
            <a:prstDash val="solid"/>
            <a:round/>
          </a:ln>
          <a:effectLst>
            <a:outerShdw sx="-80000" sy="-18000" algn="b" rotWithShape="0" blurRad="381000" dist="292100" dir="5400000">
              <a:srgbClr val="000000">
                <a:alpha val="21568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43285029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-7374" y="990600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4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35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36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37" name="文本框"/>
          <p:cNvSpPr>
            <a:spLocks noGrp="1"/>
          </p:cNvSpPr>
          <p:nvPr>
            <p:ph type="title"/>
          </p:nvPr>
        </p:nvSpPr>
        <p:spPr>
          <a:xfrm rot="0">
            <a:off x="838200" y="317183"/>
            <a:ext cx="9763125" cy="5562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-3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600" b="1" i="0" u="none" strike="noStrike" kern="0" cap="none" spc="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6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29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600" b="1" i="0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38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9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0" name="矩形"/>
          <p:cNvSpPr>
            <a:spLocks/>
          </p:cNvSpPr>
          <p:nvPr/>
        </p:nvSpPr>
        <p:spPr>
          <a:xfrm rot="0">
            <a:off x="3006827" y="1194521"/>
            <a:ext cx="6324599" cy="35204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Conditional formatting – missing 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Filter – remove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Formula – performance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Pivot – summary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Graph – data visualization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pic>
        <p:nvPicPr>
          <p:cNvPr id="141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 rot="0">
            <a:off x="9220200" y="3609975"/>
            <a:ext cx="2971799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323264411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Dataset Description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3" name="矩形"/>
          <p:cNvSpPr>
            <a:spLocks/>
          </p:cNvSpPr>
          <p:nvPr/>
        </p:nvSpPr>
        <p:spPr>
          <a:xfrm rot="0">
            <a:off x="2133600" y="1447800"/>
            <a:ext cx="7772400" cy="421576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Employee=-Kaggle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26-features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9-features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 id – number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Name-text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 type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Performance level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Gender- male female 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 rating-num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pic>
        <p:nvPicPr>
          <p:cNvPr id="144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8915400" y="2610683"/>
            <a:ext cx="3276600" cy="4247317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317028468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6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47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48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4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50" name="文本框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WOW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IN</a:t>
            </a:r>
            <a:r>
              <a:rPr lang="en-US" altLang="zh-CN" sz="425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OUR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SOLUTION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1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9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2" name="矩形"/>
          <p:cNvSpPr>
            <a:spLocks/>
          </p:cNvSpPr>
          <p:nvPr/>
        </p:nvSpPr>
        <p:spPr>
          <a:xfrm rot="0">
            <a:off x="2743200" y="2354703"/>
            <a:ext cx="8534019" cy="9486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53" name="矩形"/>
          <p:cNvSpPr>
            <a:spLocks/>
          </p:cNvSpPr>
          <p:nvPr/>
        </p:nvSpPr>
        <p:spPr>
          <a:xfrm rot="0">
            <a:off x="1600200" y="1752599"/>
            <a:ext cx="7620000" cy="9486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Performance level=IFS(Z8&gt;=5,”VERY HIGH”,Z8&gt;=4,”HIGH”,Z8&gt;=3,”MED”,TRUE,”LOW”)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70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268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root</cp:lastModifiedBy>
  <cp:revision>15</cp:revision>
  <dcterms:created xsi:type="dcterms:W3CDTF">2024-03-29T15:07:22Z</dcterms:created>
  <dcterms:modified xsi:type="dcterms:W3CDTF">2024-08-29T10:19:10Z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</Properties>
</file>