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0" d="100"/>
          <a:sy n="80" d="100"/>
        </p:scale>
        <p:origin x="152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477AC-9CAA-41E8-956C-E98C8CAE22A5}" type="datetimeFigureOut">
              <a:rPr lang="en-US" smtClean="0"/>
              <a:t>3/31/2024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AE3E4-DA8F-4B26-A90F-9AC2FCAC243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AAE3E4-DA8F-4B26-A90F-9AC2FCAC243E}"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AAE3E4-DA8F-4B26-A90F-9AC2FCAC243E}"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E74ED13-D9AC-4931-8183-F98B24FCCE4D}" type="datetimeFigureOut">
              <a:rPr lang="en-US" smtClean="0"/>
              <a:t>3/31/2024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10705A-F029-4651-AD64-787E4734EA8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74ED13-D9AC-4931-8183-F98B24FCCE4D}"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74ED13-D9AC-4931-8183-F98B24FCCE4D}"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74ED13-D9AC-4931-8183-F98B24FCCE4D}"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E74ED13-D9AC-4931-8183-F98B24FCCE4D}"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0705A-F029-4651-AD64-787E4734EA8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E74ED13-D9AC-4931-8183-F98B24FCCE4D}"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E74ED13-D9AC-4931-8183-F98B24FCCE4D}" type="datetimeFigureOut">
              <a:rPr lang="en-US" smtClean="0"/>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E74ED13-D9AC-4931-8183-F98B24FCCE4D}" type="datetimeFigureOut">
              <a:rPr lang="en-US" smtClean="0"/>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4ED13-D9AC-4931-8183-F98B24FCCE4D}" type="datetimeFigureOut">
              <a:rPr lang="en-US" smtClean="0"/>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E74ED13-D9AC-4931-8183-F98B24FCCE4D}"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E74ED13-D9AC-4931-8183-F98B24FCCE4D}"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10705A-F029-4651-AD64-787E4734EA8E}"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E74ED13-D9AC-4931-8183-F98B24FCCE4D}" type="datetimeFigureOut">
              <a:rPr lang="en-US" smtClean="0"/>
              <a:t>3/31/2024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10705A-F029-4651-AD64-787E4734EA8E}"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wipe dir="d"/>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130425"/>
            <a:ext cx="7772400" cy="1470025"/>
          </a:xfrm>
        </p:spPr>
        <p:txBody>
          <a:bodyPr/>
          <a:lstStyle/>
          <a:p>
            <a:pPr algn="just"/>
            <a:r>
              <a:rPr lang="en-IN" dirty="0">
                <a:latin typeface="Times New Roman" pitchFamily="18" charset="0"/>
                <a:cs typeface="Times New Roman" pitchFamily="18" charset="0"/>
              </a:rPr>
              <a:t>       PREETHIKA.D</a:t>
            </a:r>
            <a:endParaRPr lang="en-US" dirty="0">
              <a:latin typeface="Times New Roman" pitchFamily="18" charset="0"/>
              <a:cs typeface="Times New Roman" pitchFamily="18" charset="0"/>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8926" y="642918"/>
            <a:ext cx="3000396" cy="707886"/>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RESULT</a:t>
            </a:r>
            <a:endParaRPr lang="en-US" sz="4000" b="1" dirty="0">
              <a:solidFill>
                <a:schemeClr val="tx2"/>
              </a:solidFill>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30176108-F97E-5789-A0B1-32C942131666}"/>
              </a:ext>
            </a:extLst>
          </p:cNvPr>
          <p:cNvSpPr txBox="1"/>
          <p:nvPr/>
        </p:nvSpPr>
        <p:spPr>
          <a:xfrm>
            <a:off x="1115616" y="598557"/>
            <a:ext cx="5747146" cy="646331"/>
          </a:xfrm>
          <a:prstGeom prst="rect">
            <a:avLst/>
          </a:prstGeom>
          <a:noFill/>
        </p:spPr>
        <p:txBody>
          <a:bodyPr wrap="square">
            <a:spAutoFit/>
          </a:bodyPr>
          <a:lstStyle/>
          <a:p>
            <a:endParaRPr lang="en-IN" dirty="0"/>
          </a:p>
          <a:p>
            <a:endParaRPr lang="en-IN" dirty="0"/>
          </a:p>
        </p:txBody>
      </p:sp>
      <p:sp>
        <p:nvSpPr>
          <p:cNvPr id="11" name="TextBox 10">
            <a:extLst>
              <a:ext uri="{FF2B5EF4-FFF2-40B4-BE49-F238E27FC236}">
                <a16:creationId xmlns:a16="http://schemas.microsoft.com/office/drawing/2014/main" id="{F13719C5-8E7A-3828-7F93-41DC6114B27F}"/>
              </a:ext>
            </a:extLst>
          </p:cNvPr>
          <p:cNvSpPr txBox="1"/>
          <p:nvPr/>
        </p:nvSpPr>
        <p:spPr>
          <a:xfrm>
            <a:off x="683568" y="598556"/>
            <a:ext cx="7560840" cy="3970318"/>
          </a:xfrm>
          <a:prstGeom prst="rect">
            <a:avLst/>
          </a:prstGeom>
          <a:noFill/>
        </p:spPr>
        <p:txBody>
          <a:bodyPr wrap="square">
            <a:spAutoFit/>
          </a:bodyPr>
          <a:lstStyle/>
          <a:p>
            <a:endParaRPr lang="en-IN" dirty="0"/>
          </a:p>
          <a:p>
            <a:endParaRPr lang="en-IN" dirty="0"/>
          </a:p>
          <a:p>
            <a:endParaRPr lang="en-IN" dirty="0"/>
          </a:p>
          <a:p>
            <a:endParaRPr lang="en-IN" dirty="0"/>
          </a:p>
          <a:p>
            <a:r>
              <a:rPr lang="en-IN" dirty="0"/>
              <a:t>“My CNN-based moving object detection system delivers precise and real-time object recognition in dynamic environments. With enhanced accuracy, scalability, and rapid response capabilities, My solution optimizes object tracking, improves situational awareness, and enhances safety in various applications such as surveillance, autonomous vehicles, and industrial automation. By accurately detecting and tracking moving objects, our system enables proactive decision-making, enhances operational efficiency, and ensures reliable performance in complex scenarios, contributing to increased productivity and safety across diverse industries."</a:t>
            </a: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500174"/>
            <a:ext cx="7858180" cy="2308324"/>
          </a:xfrm>
          <a:prstGeom prst="rect">
            <a:avLst/>
          </a:prstGeom>
          <a:noFill/>
        </p:spPr>
        <p:txBody>
          <a:bodyPr wrap="square" rtlCol="0">
            <a:spAutoFit/>
          </a:bodyPr>
          <a:lstStyle/>
          <a:p>
            <a:pPr algn="just"/>
            <a:r>
              <a:rPr lang="en-IN" sz="4000" dirty="0">
                <a:latin typeface="Times New Roman" pitchFamily="18" charset="0"/>
                <a:cs typeface="Times New Roman" pitchFamily="18" charset="0"/>
              </a:rPr>
              <a:t>                     </a:t>
            </a:r>
            <a:r>
              <a:rPr lang="en-IN" sz="4000" dirty="0">
                <a:solidFill>
                  <a:schemeClr val="tx2"/>
                </a:solidFill>
                <a:latin typeface="Times New Roman" pitchFamily="18" charset="0"/>
                <a:cs typeface="Times New Roman" pitchFamily="18" charset="0"/>
              </a:rPr>
              <a:t> </a:t>
            </a:r>
            <a:r>
              <a:rPr lang="en-IN" sz="4000" b="1" dirty="0">
                <a:solidFill>
                  <a:schemeClr val="tx2"/>
                </a:solidFill>
                <a:latin typeface="Times New Roman" pitchFamily="18" charset="0"/>
                <a:cs typeface="Times New Roman" pitchFamily="18" charset="0"/>
              </a:rPr>
              <a:t>TITLE: </a:t>
            </a:r>
          </a:p>
          <a:p>
            <a:endParaRPr lang="en-IN" sz="4000" dirty="0">
              <a:latin typeface="Times New Roman" pitchFamily="18" charset="0"/>
              <a:cs typeface="Times New Roman" pitchFamily="18" charset="0"/>
            </a:endParaRPr>
          </a:p>
          <a:p>
            <a:r>
              <a:rPr lang="en-IN" sz="4000" dirty="0">
                <a:solidFill>
                  <a:srgbClr val="0070C0"/>
                </a:solidFill>
                <a:latin typeface="Times New Roman" pitchFamily="18" charset="0"/>
                <a:cs typeface="Times New Roman" pitchFamily="18" charset="0"/>
              </a:rPr>
              <a:t>    </a:t>
            </a:r>
            <a:r>
              <a:rPr lang="en-IN" sz="2400" b="1" dirty="0">
                <a:solidFill>
                  <a:schemeClr val="tx2"/>
                </a:solidFill>
                <a:latin typeface="Times New Roman" pitchFamily="18" charset="0"/>
                <a:cs typeface="Times New Roman" pitchFamily="18" charset="0"/>
              </a:rPr>
              <a:t>MOVING OBJECT DETECTION USING CNN              ALGORITHM</a:t>
            </a:r>
            <a:endParaRPr lang="en-US" sz="2400" b="1" dirty="0">
              <a:solidFill>
                <a:schemeClr val="tx2"/>
              </a:solidFill>
              <a:latin typeface="Times New Roman" pitchFamily="18" charset="0"/>
              <a:cs typeface="Times New Roman" pitchFamily="18" charset="0"/>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346" y="785794"/>
            <a:ext cx="10144196" cy="707886"/>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                            AGENDA</a:t>
            </a:r>
            <a:endParaRPr lang="en-US" sz="4000" b="1" dirty="0">
              <a:solidFill>
                <a:schemeClr val="tx2"/>
              </a:solidFill>
              <a:latin typeface="Times New Roman" pitchFamily="18" charset="0"/>
              <a:cs typeface="Times New Roman" pitchFamily="18" charset="0"/>
            </a:endParaRPr>
          </a:p>
        </p:txBody>
      </p:sp>
      <p:sp>
        <p:nvSpPr>
          <p:cNvPr id="4" name="TextBox 3"/>
          <p:cNvSpPr txBox="1"/>
          <p:nvPr/>
        </p:nvSpPr>
        <p:spPr>
          <a:xfrm>
            <a:off x="857224" y="2000240"/>
            <a:ext cx="5357850" cy="3046988"/>
          </a:xfrm>
          <a:prstGeom prst="rect">
            <a:avLst/>
          </a:prstGeom>
          <a:noFill/>
        </p:spPr>
        <p:txBody>
          <a:bodyPr wrap="square" rtlCol="0">
            <a:spAutoFit/>
          </a:bodyPr>
          <a:lstStyle/>
          <a:p>
            <a:pPr>
              <a:buFont typeface="Wingdings" pitchFamily="2" charset="2"/>
              <a:buChar char="v"/>
            </a:pPr>
            <a:r>
              <a:rPr lang="en-IN" sz="2400" dirty="0">
                <a:latin typeface="Times New Roman" pitchFamily="18" charset="0"/>
                <a:cs typeface="Times New Roman" pitchFamily="18" charset="0"/>
              </a:rPr>
              <a:t> Introduction</a:t>
            </a:r>
          </a:p>
          <a:p>
            <a:pPr>
              <a:buFont typeface="Wingdings" pitchFamily="2" charset="2"/>
              <a:buChar char="v"/>
            </a:pPr>
            <a:r>
              <a:rPr lang="en-IN" sz="2400" dirty="0">
                <a:latin typeface="Times New Roman" pitchFamily="18" charset="0"/>
                <a:cs typeface="Times New Roman" pitchFamily="18" charset="0"/>
              </a:rPr>
              <a:t>Problem Statement</a:t>
            </a:r>
          </a:p>
          <a:p>
            <a:pPr>
              <a:buFont typeface="Wingdings" pitchFamily="2" charset="2"/>
              <a:buChar char="v"/>
            </a:pPr>
            <a:r>
              <a:rPr lang="en-IN" sz="2400" dirty="0">
                <a:latin typeface="Times New Roman" pitchFamily="18" charset="0"/>
                <a:cs typeface="Times New Roman" pitchFamily="18" charset="0"/>
              </a:rPr>
              <a:t>Project Overview</a:t>
            </a:r>
          </a:p>
          <a:p>
            <a:pPr>
              <a:buFont typeface="Wingdings" pitchFamily="2" charset="2"/>
              <a:buChar char="v"/>
            </a:pPr>
            <a:r>
              <a:rPr lang="en-IN" sz="2400" dirty="0">
                <a:latin typeface="Times New Roman" pitchFamily="18" charset="0"/>
                <a:cs typeface="Times New Roman" pitchFamily="18" charset="0"/>
              </a:rPr>
              <a:t>End Users</a:t>
            </a:r>
          </a:p>
          <a:p>
            <a:pPr>
              <a:buFont typeface="Wingdings" pitchFamily="2" charset="2"/>
              <a:buChar char="v"/>
            </a:pPr>
            <a:r>
              <a:rPr lang="en-IN" sz="2400" dirty="0">
                <a:latin typeface="Times New Roman" pitchFamily="18" charset="0"/>
                <a:cs typeface="Times New Roman" pitchFamily="18" charset="0"/>
              </a:rPr>
              <a:t>Solution and Value Proposition</a:t>
            </a:r>
          </a:p>
          <a:p>
            <a:pPr>
              <a:buFont typeface="Wingdings" pitchFamily="2" charset="2"/>
              <a:buChar char="v"/>
            </a:pPr>
            <a:r>
              <a:rPr lang="en-IN" sz="2400" dirty="0">
                <a:latin typeface="Times New Roman" pitchFamily="18" charset="0"/>
                <a:cs typeface="Times New Roman" pitchFamily="18" charset="0"/>
              </a:rPr>
              <a:t>Unique Aspects</a:t>
            </a:r>
          </a:p>
          <a:p>
            <a:pPr>
              <a:buFont typeface="Wingdings" pitchFamily="2" charset="2"/>
              <a:buChar char="v"/>
            </a:pPr>
            <a:r>
              <a:rPr lang="en-IN" sz="2400" dirty="0">
                <a:latin typeface="Times New Roman" pitchFamily="18" charset="0"/>
                <a:cs typeface="Times New Roman" pitchFamily="18" charset="0"/>
              </a:rPr>
              <a:t>Modelling Approach</a:t>
            </a:r>
          </a:p>
          <a:p>
            <a:pPr>
              <a:buFont typeface="Wingdings" pitchFamily="2" charset="2"/>
              <a:buChar char="v"/>
            </a:pPr>
            <a:r>
              <a:rPr lang="en-IN" sz="2400" dirty="0">
                <a:latin typeface="Times New Roman" pitchFamily="18" charset="0"/>
                <a:cs typeface="Times New Roman" pitchFamily="18" charset="0"/>
              </a:rPr>
              <a:t>Results and Performance</a:t>
            </a: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1000108"/>
            <a:ext cx="7429552" cy="707886"/>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PROBLEM STATEMENT</a:t>
            </a:r>
            <a:endParaRPr lang="en-US" sz="4000" b="1" dirty="0">
              <a:solidFill>
                <a:schemeClr val="tx2"/>
              </a:solidFill>
              <a:latin typeface="Times New Roman" pitchFamily="18" charset="0"/>
              <a:cs typeface="Times New Roman" pitchFamily="18" charset="0"/>
            </a:endParaRPr>
          </a:p>
        </p:txBody>
      </p:sp>
      <p:sp>
        <p:nvSpPr>
          <p:cNvPr id="4" name="TextBox 3"/>
          <p:cNvSpPr txBox="1"/>
          <p:nvPr/>
        </p:nvSpPr>
        <p:spPr>
          <a:xfrm>
            <a:off x="285720" y="2285992"/>
            <a:ext cx="8286808" cy="4893647"/>
          </a:xfrm>
          <a:prstGeom prst="rect">
            <a:avLst/>
          </a:prstGeom>
          <a:noFill/>
        </p:spPr>
        <p:txBody>
          <a:bodyPr wrap="square" rtlCol="0">
            <a:spAutoFit/>
          </a:bodyPr>
          <a:lstStyle/>
          <a:p>
            <a:pPr algn="l">
              <a:buFont typeface="+mj-lt"/>
              <a:buAutoNum type="arabicPeriod"/>
            </a:pPr>
            <a:endParaRPr lang="en-IN" b="0" i="0" dirty="0">
              <a:solidFill>
                <a:srgbClr val="0D0D0D"/>
              </a:solidFill>
              <a:effectLst/>
              <a:latin typeface="Söhne"/>
            </a:endParaRPr>
          </a:p>
          <a:p>
            <a:pPr marL="285750" indent="-285750" algn="l">
              <a:buFont typeface="Arial" panose="020B0604020202020204" pitchFamily="34" charset="0"/>
              <a:buChar char="•"/>
            </a:pPr>
            <a:r>
              <a:rPr lang="en-IN" sz="2400" b="0" i="0" dirty="0">
                <a:solidFill>
                  <a:srgbClr val="0D0D0D"/>
                </a:solidFill>
                <a:effectLst/>
                <a:latin typeface="Söhne"/>
              </a:rPr>
              <a:t>The detection and tracking of moving objects in dynamic environments pose </a:t>
            </a:r>
            <a:r>
              <a:rPr lang="en-IN" sz="2400" dirty="0">
                <a:solidFill>
                  <a:srgbClr val="0D0D0D"/>
                </a:solidFill>
                <a:latin typeface="Söhne"/>
              </a:rPr>
              <a:t>significant </a:t>
            </a:r>
            <a:r>
              <a:rPr lang="en-IN" sz="2400" i="0" dirty="0">
                <a:solidFill>
                  <a:srgbClr val="0D0D0D"/>
                </a:solidFill>
                <a:effectLst/>
                <a:latin typeface="Söhne"/>
              </a:rPr>
              <a:t>challenges</a:t>
            </a:r>
            <a:r>
              <a:rPr lang="en-IN" sz="2400" b="0" i="0" dirty="0">
                <a:solidFill>
                  <a:srgbClr val="0D0D0D"/>
                </a:solidFill>
                <a:effectLst/>
                <a:latin typeface="Söhne"/>
              </a:rPr>
              <a:t> in computer vision applications. Traditional methods often struggle to accurately identify and localize objects with varying speeds, complex motions, and occlusions. </a:t>
            </a:r>
          </a:p>
          <a:p>
            <a:pPr marL="285750" indent="-285750" algn="l">
              <a:buFont typeface="Arial" panose="020B0604020202020204" pitchFamily="34" charset="0"/>
              <a:buChar char="•"/>
            </a:pPr>
            <a:r>
              <a:rPr lang="en-IN" sz="2400" b="0" i="0" dirty="0">
                <a:solidFill>
                  <a:srgbClr val="0D0D0D"/>
                </a:solidFill>
                <a:effectLst/>
                <a:latin typeface="Söhne"/>
              </a:rPr>
              <a:t>This leads to limitations in real-time object recognition, hindering the effectiveness of surveillance systems, autonomous vehicles, and industrial automation processes.</a:t>
            </a:r>
          </a:p>
          <a:p>
            <a:br>
              <a:rPr lang="en-IN" dirty="0"/>
            </a:br>
            <a:br>
              <a:rPr lang="en-IN" dirty="0"/>
            </a:br>
            <a:endParaRPr lang="en-IN" b="0" i="0" dirty="0">
              <a:solidFill>
                <a:srgbClr val="0D0D0D"/>
              </a:solidFill>
              <a:effectLst/>
              <a:latin typeface="Söhne"/>
            </a:endParaRPr>
          </a:p>
          <a:p>
            <a:br>
              <a:rPr lang="en-US" sz="2400" dirty="0">
                <a:solidFill>
                  <a:schemeClr val="tx2"/>
                </a:solidFill>
                <a:latin typeface="Times New Roman" pitchFamily="18" charset="0"/>
                <a:cs typeface="Times New Roman" pitchFamily="18" charset="0"/>
              </a:rPr>
            </a:br>
            <a:endParaRPr lang="en-US" sz="2400" dirty="0">
              <a:solidFill>
                <a:schemeClr val="tx2"/>
              </a:solidFill>
              <a:latin typeface="Times New Roman" pitchFamily="18" charset="0"/>
              <a:cs typeface="Times New Roman" pitchFamily="18" charset="0"/>
            </a:endParaRP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04" y="714356"/>
            <a:ext cx="6429420" cy="707886"/>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PROJECT OVERVIEW</a:t>
            </a:r>
            <a:endParaRPr lang="en-US" sz="4000" b="1" dirty="0">
              <a:solidFill>
                <a:schemeClr val="tx2"/>
              </a:solidFill>
              <a:latin typeface="Times New Roman" pitchFamily="18" charset="0"/>
              <a:cs typeface="Times New Roman" pitchFamily="18" charset="0"/>
            </a:endParaRPr>
          </a:p>
        </p:txBody>
      </p:sp>
      <p:sp>
        <p:nvSpPr>
          <p:cNvPr id="3" name="TextBox 2"/>
          <p:cNvSpPr txBox="1"/>
          <p:nvPr/>
        </p:nvSpPr>
        <p:spPr>
          <a:xfrm>
            <a:off x="1071538" y="1571612"/>
            <a:ext cx="7358114" cy="4524315"/>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The project focuses on developing a robust moving object detection system using Convolutional Neural Network(CNN)algorithm.</a:t>
            </a:r>
          </a:p>
          <a:p>
            <a:pPr>
              <a:buFont typeface="Wingdings" pitchFamily="2" charset="2"/>
              <a:buChar char="§"/>
            </a:pPr>
            <a:r>
              <a:rPr lang="en-US" sz="2400" dirty="0">
                <a:latin typeface="Times New Roman" pitchFamily="18" charset="0"/>
                <a:cs typeface="Times New Roman" pitchFamily="18" charset="0"/>
              </a:rPr>
              <a:t>This system aims to accurately detect and track using </a:t>
            </a:r>
          </a:p>
          <a:p>
            <a:r>
              <a:rPr lang="en-US" sz="2400" dirty="0">
                <a:latin typeface="Times New Roman" pitchFamily="18" charset="0"/>
                <a:cs typeface="Times New Roman" pitchFamily="18" charset="0"/>
              </a:rPr>
              <a:t>moving objects in video streams or image sequences,</a:t>
            </a:r>
          </a:p>
          <a:p>
            <a:r>
              <a:rPr lang="en-US" sz="2400" dirty="0">
                <a:latin typeface="Times New Roman" pitchFamily="18" charset="0"/>
                <a:cs typeface="Times New Roman" pitchFamily="18" charset="0"/>
              </a:rPr>
              <a:t>which is crucial for various applications such as </a:t>
            </a:r>
            <a:r>
              <a:rPr lang="en-US" sz="2400" dirty="0" err="1">
                <a:latin typeface="Times New Roman" pitchFamily="18" charset="0"/>
                <a:cs typeface="Times New Roman" pitchFamily="18" charset="0"/>
              </a:rPr>
              <a:t>surveillance,traffic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monitoring,and</a:t>
            </a:r>
            <a:r>
              <a:rPr lang="en-US" sz="2400" dirty="0">
                <a:latin typeface="Times New Roman" pitchFamily="18" charset="0"/>
                <a:cs typeface="Times New Roman" pitchFamily="18" charset="0"/>
              </a:rPr>
              <a:t> robotics.</a:t>
            </a:r>
          </a:p>
          <a:p>
            <a:pPr>
              <a:buFont typeface="Wingdings" pitchFamily="2" charset="2"/>
              <a:buChar char="§"/>
            </a:pPr>
            <a:r>
              <a:rPr lang="en-US" sz="2400" dirty="0">
                <a:latin typeface="Times New Roman" pitchFamily="18" charset="0"/>
                <a:cs typeface="Times New Roman" pitchFamily="18" charset="0"/>
              </a:rPr>
              <a:t>The CNN algorithm will be trained an annotated data to learn distinctive features of moving objects and  differentiate them from the background.</a:t>
            </a:r>
          </a:p>
          <a:p>
            <a:pPr>
              <a:buFont typeface="Wingdings" pitchFamily="2" charset="2"/>
              <a:buChar char="§"/>
            </a:pPr>
            <a:r>
              <a:rPr lang="en-US" sz="2400" dirty="0">
                <a:latin typeface="Times New Roman" pitchFamily="18" charset="0"/>
                <a:cs typeface="Times New Roman" pitchFamily="18" charset="0"/>
              </a:rPr>
              <a:t>Real time data processing capabilities </a:t>
            </a:r>
            <a:r>
              <a:rPr lang="en-US" sz="2400" dirty="0" err="1">
                <a:latin typeface="Times New Roman" pitchFamily="18" charset="0"/>
                <a:cs typeface="Times New Roman" pitchFamily="18" charset="0"/>
              </a:rPr>
              <a:t>wil</a:t>
            </a:r>
            <a:r>
              <a:rPr lang="en-US" sz="2400" dirty="0">
                <a:latin typeface="Times New Roman" pitchFamily="18" charset="0"/>
                <a:cs typeface="Times New Roman" pitchFamily="18" charset="0"/>
              </a:rPr>
              <a:t> be integrated to handle dynamic environment and varying object velocities</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3174" y="714356"/>
            <a:ext cx="3143272" cy="707886"/>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END USERS</a:t>
            </a:r>
            <a:endParaRPr lang="en-US" sz="4000" b="1" dirty="0">
              <a:solidFill>
                <a:schemeClr val="tx2"/>
              </a:solidFill>
              <a:latin typeface="Times New Roman" pitchFamily="18" charset="0"/>
              <a:cs typeface="Times New Roman" pitchFamily="18" charset="0"/>
            </a:endParaRPr>
          </a:p>
        </p:txBody>
      </p:sp>
      <p:sp>
        <p:nvSpPr>
          <p:cNvPr id="4" name="TextBox 3"/>
          <p:cNvSpPr txBox="1"/>
          <p:nvPr/>
        </p:nvSpPr>
        <p:spPr>
          <a:xfrm>
            <a:off x="1214414" y="1571612"/>
            <a:ext cx="6215106" cy="4524315"/>
          </a:xfrm>
          <a:prstGeom prst="rect">
            <a:avLst/>
          </a:prstGeom>
          <a:noFill/>
        </p:spPr>
        <p:txBody>
          <a:bodyPr wrap="square" rtlCol="0">
            <a:spAutoFit/>
          </a:bodyPr>
          <a:lstStyle/>
          <a:p>
            <a:pPr>
              <a:buFont typeface="Arial" pitchFamily="34" charset="0"/>
              <a:buChar char="•"/>
            </a:pPr>
            <a:r>
              <a:rPr lang="en-IN" sz="2400" i="0" dirty="0">
                <a:solidFill>
                  <a:srgbClr val="0D0D0D"/>
                </a:solidFill>
                <a:effectLst/>
                <a:latin typeface="Söhne"/>
              </a:rPr>
              <a:t>Surveillance Companies</a:t>
            </a:r>
          </a:p>
          <a:p>
            <a:pPr>
              <a:buFont typeface="Arial" pitchFamily="34" charset="0"/>
              <a:buChar char="•"/>
            </a:pPr>
            <a:endParaRPr lang="en-IN" sz="2400" i="0" dirty="0">
              <a:solidFill>
                <a:srgbClr val="0D0D0D"/>
              </a:solidFill>
              <a:effectLst/>
              <a:latin typeface="Söhne"/>
            </a:endParaRPr>
          </a:p>
          <a:p>
            <a:pPr>
              <a:buFont typeface="Arial" pitchFamily="34" charset="0"/>
              <a:buChar char="•"/>
            </a:pPr>
            <a:r>
              <a:rPr lang="en-IN" sz="2400" i="0" dirty="0">
                <a:solidFill>
                  <a:srgbClr val="0D0D0D"/>
                </a:solidFill>
                <a:effectLst/>
                <a:latin typeface="Söhne"/>
              </a:rPr>
              <a:t>Traffic Management Authorities</a:t>
            </a:r>
          </a:p>
          <a:p>
            <a:pPr>
              <a:buFont typeface="Arial" pitchFamily="34" charset="0"/>
              <a:buChar char="•"/>
            </a:pPr>
            <a:endParaRPr lang="en-IN" sz="2400" dirty="0">
              <a:solidFill>
                <a:srgbClr val="0D0D0D"/>
              </a:solidFill>
              <a:latin typeface="Söhne"/>
            </a:endParaRPr>
          </a:p>
          <a:p>
            <a:pPr>
              <a:buFont typeface="Arial" pitchFamily="34" charset="0"/>
              <a:buChar char="•"/>
            </a:pPr>
            <a:r>
              <a:rPr lang="en-IN" sz="2400" i="0" dirty="0">
                <a:solidFill>
                  <a:srgbClr val="0D0D0D"/>
                </a:solidFill>
                <a:effectLst/>
                <a:latin typeface="Söhne"/>
              </a:rPr>
              <a:t>Robotics and Autonomous Systems</a:t>
            </a:r>
          </a:p>
          <a:p>
            <a:r>
              <a:rPr lang="en-IN" sz="2400" i="0" dirty="0">
                <a:solidFill>
                  <a:srgbClr val="0D0D0D"/>
                </a:solidFill>
                <a:effectLst/>
                <a:latin typeface="Söhne"/>
              </a:rPr>
              <a:t> Developers</a:t>
            </a:r>
          </a:p>
          <a:p>
            <a:pPr>
              <a:buFont typeface="Arial" pitchFamily="34" charset="0"/>
              <a:buChar char="•"/>
            </a:pPr>
            <a:endParaRPr lang="en-IN" sz="2400" i="0" dirty="0">
              <a:solidFill>
                <a:srgbClr val="0D0D0D"/>
              </a:solidFill>
              <a:effectLst/>
              <a:latin typeface="Söhne"/>
              <a:cs typeface="Times New Roman" pitchFamily="18" charset="0"/>
            </a:endParaRPr>
          </a:p>
          <a:p>
            <a:pPr>
              <a:buFont typeface="Arial" pitchFamily="34" charset="0"/>
              <a:buChar char="•"/>
            </a:pPr>
            <a:r>
              <a:rPr lang="en-IN" sz="2400" i="0" dirty="0">
                <a:solidFill>
                  <a:srgbClr val="0D0D0D"/>
                </a:solidFill>
                <a:effectLst/>
                <a:latin typeface="Söhne"/>
              </a:rPr>
              <a:t>Industrial Automation</a:t>
            </a:r>
          </a:p>
          <a:p>
            <a:pPr>
              <a:buFont typeface="Arial" pitchFamily="34" charset="0"/>
              <a:buChar char="•"/>
            </a:pPr>
            <a:endParaRPr lang="en-IN" sz="2400" dirty="0">
              <a:solidFill>
                <a:srgbClr val="0D0D0D"/>
              </a:solidFill>
              <a:latin typeface="Söhne"/>
              <a:cs typeface="Times New Roman" pitchFamily="18" charset="0"/>
            </a:endParaRPr>
          </a:p>
          <a:p>
            <a:pPr>
              <a:buFont typeface="Arial" pitchFamily="34" charset="0"/>
              <a:buChar char="•"/>
            </a:pPr>
            <a:r>
              <a:rPr lang="en-IN" sz="2400" i="0" dirty="0">
                <a:solidFill>
                  <a:srgbClr val="0D0D0D"/>
                </a:solidFill>
                <a:effectLst/>
                <a:latin typeface="Söhne"/>
              </a:rPr>
              <a:t>Smart City Initiatives</a:t>
            </a:r>
          </a:p>
          <a:p>
            <a:pPr>
              <a:buFont typeface="Arial" pitchFamily="34" charset="0"/>
              <a:buChar char="•"/>
            </a:pPr>
            <a:endParaRPr lang="en-IN" sz="2400" i="0" dirty="0">
              <a:solidFill>
                <a:srgbClr val="0D0D0D"/>
              </a:solidFill>
              <a:effectLst/>
              <a:latin typeface="Söhne"/>
              <a:cs typeface="Times New Roman" pitchFamily="18" charset="0"/>
            </a:endParaRPr>
          </a:p>
          <a:p>
            <a:pPr>
              <a:buFont typeface="Arial" pitchFamily="34" charset="0"/>
              <a:buChar char="•"/>
            </a:pPr>
            <a:r>
              <a:rPr lang="en-IN" sz="2400" i="0" dirty="0">
                <a:solidFill>
                  <a:srgbClr val="0D0D0D"/>
                </a:solidFill>
                <a:effectLst/>
                <a:latin typeface="Söhne"/>
              </a:rPr>
              <a:t>Research and Development Teams</a:t>
            </a:r>
            <a:endParaRPr lang="en-US" sz="2400" dirty="0">
              <a:latin typeface="Times New Roman" pitchFamily="18" charset="0"/>
              <a:cs typeface="Times New Roman" pitchFamily="18" charset="0"/>
            </a:endParaRP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3010" y="785794"/>
            <a:ext cx="7500990" cy="707886"/>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PROPOSED SOLUTION</a:t>
            </a:r>
            <a:endParaRPr lang="en-US" sz="4000" b="1" dirty="0">
              <a:solidFill>
                <a:schemeClr val="tx2"/>
              </a:solidFill>
              <a:latin typeface="Times New Roman" pitchFamily="18" charset="0"/>
              <a:cs typeface="Times New Roman" pitchFamily="18" charset="0"/>
            </a:endParaRPr>
          </a:p>
        </p:txBody>
      </p:sp>
      <p:sp>
        <p:nvSpPr>
          <p:cNvPr id="3" name="TextBox 2"/>
          <p:cNvSpPr txBox="1"/>
          <p:nvPr/>
        </p:nvSpPr>
        <p:spPr>
          <a:xfrm>
            <a:off x="1115616" y="1500179"/>
            <a:ext cx="6336704" cy="4832092"/>
          </a:xfrm>
          <a:prstGeom prst="rect">
            <a:avLst/>
          </a:prstGeom>
          <a:noFill/>
        </p:spPr>
        <p:txBody>
          <a:bodyPr wrap="square" rtlCol="0">
            <a:spAutoFit/>
          </a:bodyPr>
          <a:lstStyle/>
          <a:p>
            <a:pPr>
              <a:buFont typeface="Arial" pitchFamily="34" charset="0"/>
              <a:buChar char="•"/>
            </a:pPr>
            <a:r>
              <a:rPr lang="en-IN" sz="1400" dirty="0"/>
              <a:t>Sure, here's a simpler outline for the proposed system for object detection using CNN algorithms:</a:t>
            </a:r>
          </a:p>
          <a:p>
            <a:pPr>
              <a:buFont typeface="Arial" pitchFamily="34" charset="0"/>
              <a:buChar char="•"/>
            </a:pPr>
            <a:endParaRPr lang="en-IN" sz="1400" dirty="0"/>
          </a:p>
          <a:p>
            <a:pPr>
              <a:buFont typeface="Arial" pitchFamily="34" charset="0"/>
              <a:buChar char="•"/>
            </a:pPr>
            <a:r>
              <a:rPr lang="en-IN" sz="1400" dirty="0"/>
              <a:t>Data Preparation:</a:t>
            </a:r>
          </a:p>
          <a:p>
            <a:r>
              <a:rPr lang="en-IN" sz="1400" dirty="0"/>
              <a:t>   Collect images</a:t>
            </a:r>
            <a:r>
              <a:rPr lang="en-IN" sz="1400" dirty="0">
                <a:latin typeface="Söhne"/>
              </a:rPr>
              <a:t>/</a:t>
            </a:r>
            <a:r>
              <a:rPr lang="en-IN" sz="1400" dirty="0"/>
              <a:t>videos with objects of interest and label them.</a:t>
            </a:r>
          </a:p>
          <a:p>
            <a:r>
              <a:rPr lang="en-IN" sz="1400" dirty="0"/>
              <a:t>   Clean and organize the data for analysis.</a:t>
            </a:r>
          </a:p>
          <a:p>
            <a:pPr>
              <a:buFont typeface="Arial" pitchFamily="34" charset="0"/>
              <a:buChar char="•"/>
            </a:pPr>
            <a:endParaRPr lang="en-IN" sz="1400" dirty="0"/>
          </a:p>
          <a:p>
            <a:pPr>
              <a:buFont typeface="Arial" pitchFamily="34" charset="0"/>
              <a:buChar char="•"/>
            </a:pPr>
            <a:r>
              <a:rPr lang="en-IN" sz="1400" dirty="0"/>
              <a:t>Model Training:</a:t>
            </a:r>
          </a:p>
          <a:p>
            <a:r>
              <a:rPr lang="en-IN" sz="1400" dirty="0"/>
              <a:t>   Choose a CNN model suitable for object detection.</a:t>
            </a:r>
          </a:p>
          <a:p>
            <a:r>
              <a:rPr lang="en-IN" sz="1400" dirty="0"/>
              <a:t>   Train the model using the </a:t>
            </a:r>
            <a:r>
              <a:rPr lang="en-IN" sz="1400" dirty="0" err="1"/>
              <a:t>labeled</a:t>
            </a:r>
            <a:r>
              <a:rPr lang="en-IN" sz="1400" dirty="0"/>
              <a:t> data to recognize objects.</a:t>
            </a:r>
          </a:p>
          <a:p>
            <a:pPr>
              <a:buFont typeface="Arial" pitchFamily="34" charset="0"/>
              <a:buChar char="•"/>
            </a:pPr>
            <a:endParaRPr lang="en-IN" sz="1400" dirty="0"/>
          </a:p>
          <a:p>
            <a:pPr>
              <a:buFont typeface="Arial" pitchFamily="34" charset="0"/>
              <a:buChar char="•"/>
            </a:pPr>
            <a:r>
              <a:rPr lang="en-IN" sz="1400" dirty="0"/>
              <a:t> Real-Time Object Detection:</a:t>
            </a:r>
          </a:p>
          <a:p>
            <a:r>
              <a:rPr lang="en-IN" sz="1400" dirty="0"/>
              <a:t>    Integrate the trained model with real-time data streams.</a:t>
            </a:r>
          </a:p>
          <a:p>
            <a:r>
              <a:rPr lang="en-IN" sz="1400" dirty="0"/>
              <a:t>    Detect objects in live video feeds or streaming data.</a:t>
            </a:r>
          </a:p>
          <a:p>
            <a:pPr>
              <a:buFont typeface="Arial" pitchFamily="34" charset="0"/>
              <a:buChar char="•"/>
            </a:pPr>
            <a:endParaRPr lang="en-IN" sz="1400" dirty="0"/>
          </a:p>
          <a:p>
            <a:pPr>
              <a:buFont typeface="Arial" pitchFamily="34" charset="0"/>
              <a:buChar char="•"/>
            </a:pPr>
            <a:r>
              <a:rPr lang="en-IN" sz="1400" dirty="0"/>
              <a:t> Performance Evaluation:</a:t>
            </a:r>
          </a:p>
          <a:p>
            <a:r>
              <a:rPr lang="en-IN" sz="1400" dirty="0"/>
              <a:t>    Assess the system's accuracy and efficiency in detecting objects.</a:t>
            </a:r>
          </a:p>
          <a:p>
            <a:r>
              <a:rPr lang="en-IN" sz="1400" dirty="0"/>
              <a:t>    Optimize the model and algorithms for better results.</a:t>
            </a:r>
          </a:p>
          <a:p>
            <a:pPr>
              <a:buFont typeface="Arial" pitchFamily="34" charset="0"/>
              <a:buChar char="•"/>
            </a:pPr>
            <a:endParaRPr lang="en-IN" sz="1400" dirty="0"/>
          </a:p>
          <a:p>
            <a:pPr>
              <a:buFont typeface="Arial" pitchFamily="34" charset="0"/>
              <a:buChar char="•"/>
            </a:pPr>
            <a:r>
              <a:rPr lang="en-IN" sz="1400" dirty="0"/>
              <a:t> User Interface and Deployment:</a:t>
            </a:r>
          </a:p>
          <a:p>
            <a:r>
              <a:rPr lang="en-IN" sz="1400" dirty="0"/>
              <a:t>    Design a user-friendly interface to visualize detected objects.</a:t>
            </a:r>
          </a:p>
          <a:p>
            <a:r>
              <a:rPr lang="en-IN" sz="1400" dirty="0"/>
              <a:t>    Deploy the system for use in surveillance, automation, or other applications.</a:t>
            </a:r>
            <a:endParaRPr lang="en-US" sz="1400" dirty="0"/>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785794"/>
            <a:ext cx="5500726" cy="707886"/>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UNIQUE ASPECTS</a:t>
            </a:r>
            <a:endParaRPr lang="en-US" sz="4000" b="1" dirty="0">
              <a:solidFill>
                <a:schemeClr val="tx2"/>
              </a:solidFill>
              <a:latin typeface="Times New Roman" pitchFamily="18" charset="0"/>
              <a:cs typeface="Times New Roman" pitchFamily="18" charset="0"/>
            </a:endParaRPr>
          </a:p>
        </p:txBody>
      </p:sp>
      <p:sp>
        <p:nvSpPr>
          <p:cNvPr id="3" name="TextBox 2"/>
          <p:cNvSpPr txBox="1"/>
          <p:nvPr/>
        </p:nvSpPr>
        <p:spPr>
          <a:xfrm>
            <a:off x="323528" y="1844824"/>
            <a:ext cx="8646848" cy="3170099"/>
          </a:xfrm>
          <a:prstGeom prst="rect">
            <a:avLst/>
          </a:prstGeom>
          <a:noFill/>
        </p:spPr>
        <p:txBody>
          <a:bodyPr wrap="square" rtlCol="0">
            <a:spAutoFit/>
          </a:bodyPr>
          <a:lstStyle/>
          <a:p>
            <a:r>
              <a:rPr lang="en-US" sz="2000" b="1" dirty="0">
                <a:latin typeface="Times New Roman" pitchFamily="18" charset="0"/>
                <a:cs typeface="Times New Roman" pitchFamily="18" charset="0"/>
              </a:rPr>
              <a:t>Real-time object detection: </a:t>
            </a:r>
            <a:r>
              <a:rPr lang="en-US" sz="2000" dirty="0">
                <a:latin typeface="Times New Roman" pitchFamily="18" charset="0"/>
                <a:cs typeface="Times New Roman" pitchFamily="18" charset="0"/>
              </a:rPr>
              <a:t>One unique aspect of the project is the focus on real-time object detection using CNN algorithms.</a:t>
            </a:r>
          </a:p>
          <a:p>
            <a:r>
              <a:rPr lang="en-US" sz="2000" b="1" dirty="0">
                <a:latin typeface="Times New Roman" pitchFamily="18" charset="0"/>
                <a:cs typeface="Times New Roman" pitchFamily="18" charset="0"/>
              </a:rPr>
              <a:t>Dynamic Environment Adaptation: </a:t>
            </a:r>
            <a:r>
              <a:rPr lang="en-US" sz="2000" dirty="0">
                <a:latin typeface="Times New Roman" pitchFamily="18" charset="0"/>
                <a:cs typeface="Times New Roman" pitchFamily="18" charset="0"/>
              </a:rPr>
              <a:t>The project emphasizes the system’s ability to adapt to dynamic environment and changing object scenarios</a:t>
            </a:r>
            <a:r>
              <a:rPr lang="en-US" sz="2000" b="1" dirty="0">
                <a:latin typeface="Times New Roman" pitchFamily="18" charset="0"/>
                <a:cs typeface="Times New Roman" pitchFamily="18" charset="0"/>
              </a:rPr>
              <a:t>.</a:t>
            </a:r>
          </a:p>
          <a:p>
            <a:r>
              <a:rPr lang="en-US" sz="2000" b="1" dirty="0">
                <a:latin typeface="Times New Roman" pitchFamily="18" charset="0"/>
                <a:cs typeface="Times New Roman" pitchFamily="18" charset="0"/>
              </a:rPr>
              <a:t>Multi-class object </a:t>
            </a:r>
            <a:r>
              <a:rPr lang="en-US" sz="2000" b="1" dirty="0" err="1">
                <a:latin typeface="Times New Roman" pitchFamily="18" charset="0"/>
                <a:cs typeface="Times New Roman" pitchFamily="18" charset="0"/>
              </a:rPr>
              <a:t>detection:</a:t>
            </a:r>
            <a:r>
              <a:rPr lang="en-US" sz="2000" dirty="0" err="1">
                <a:latin typeface="Times New Roman" pitchFamily="18" charset="0"/>
                <a:cs typeface="Times New Roman" pitchFamily="18" charset="0"/>
              </a:rPr>
              <a:t>Another</a:t>
            </a:r>
            <a:r>
              <a:rPr lang="en-US" sz="2000" dirty="0">
                <a:latin typeface="Times New Roman" pitchFamily="18" charset="0"/>
                <a:cs typeface="Times New Roman" pitchFamily="18" charset="0"/>
              </a:rPr>
              <a:t> unique aspect is the system’s capability to detect multiple classes or types of objects. </a:t>
            </a:r>
            <a:r>
              <a:rPr lang="en-US" sz="2000" dirty="0" err="1">
                <a:latin typeface="Times New Roman" pitchFamily="18" charset="0"/>
                <a:cs typeface="Times New Roman" pitchFamily="18" charset="0"/>
              </a:rPr>
              <a:t>simultaneously.The</a:t>
            </a:r>
            <a:r>
              <a:rPr lang="en-US" sz="2000" dirty="0">
                <a:latin typeface="Times New Roman" pitchFamily="18" charset="0"/>
                <a:cs typeface="Times New Roman" pitchFamily="18" charset="0"/>
              </a:rPr>
              <a:t> CNN algorithms are trained to recognize and differentiate between various object </a:t>
            </a:r>
            <a:r>
              <a:rPr lang="en-US" sz="2000" dirty="0" err="1">
                <a:latin typeface="Times New Roman" pitchFamily="18" charset="0"/>
                <a:cs typeface="Times New Roman" pitchFamily="18" charset="0"/>
              </a:rPr>
              <a:t>categories,such</a:t>
            </a:r>
            <a:r>
              <a:rPr lang="en-US" sz="2000" dirty="0">
                <a:latin typeface="Times New Roman" pitchFamily="18" charset="0"/>
                <a:cs typeface="Times New Roman" pitchFamily="18" charset="0"/>
              </a:rPr>
              <a:t> as </a:t>
            </a:r>
            <a:r>
              <a:rPr lang="en-US" sz="2000" dirty="0" err="1">
                <a:latin typeface="Times New Roman" pitchFamily="18" charset="0"/>
                <a:cs typeface="Times New Roman" pitchFamily="18" charset="0"/>
              </a:rPr>
              <a:t>vechicles,pedestrains,animals</a:t>
            </a:r>
            <a:r>
              <a:rPr lang="en-US" sz="2000" dirty="0">
                <a:latin typeface="Times New Roman" pitchFamily="18" charset="0"/>
                <a:cs typeface="Times New Roman" pitchFamily="18" charset="0"/>
              </a:rPr>
              <a:t> and static structures.</a:t>
            </a:r>
          </a:p>
          <a:p>
            <a:r>
              <a:rPr lang="en-US" sz="2000" b="1" dirty="0">
                <a:latin typeface="Times New Roman" pitchFamily="18" charset="0"/>
                <a:cs typeface="Times New Roman" pitchFamily="18" charset="0"/>
              </a:rPr>
              <a:t>Scalability and </a:t>
            </a:r>
            <a:r>
              <a:rPr lang="en-US" sz="2000" b="1" dirty="0" err="1">
                <a:latin typeface="Times New Roman" pitchFamily="18" charset="0"/>
                <a:cs typeface="Times New Roman" pitchFamily="18" charset="0"/>
              </a:rPr>
              <a:t>Robustness:</a:t>
            </a:r>
            <a:r>
              <a:rPr lang="en-US" sz="2000" dirty="0" err="1">
                <a:latin typeface="Times New Roman" pitchFamily="18" charset="0"/>
                <a:cs typeface="Times New Roman" pitchFamily="18" charset="0"/>
              </a:rPr>
              <a:t>The</a:t>
            </a:r>
            <a:r>
              <a:rPr lang="en-US" sz="2000" dirty="0">
                <a:latin typeface="Times New Roman" pitchFamily="18" charset="0"/>
                <a:cs typeface="Times New Roman" pitchFamily="18" charset="0"/>
              </a:rPr>
              <a:t> system’s scalability  and robustness are key unique aspects ,such as model </a:t>
            </a:r>
            <a:r>
              <a:rPr lang="en-US" sz="2000" dirty="0" err="1">
                <a:latin typeface="Times New Roman" pitchFamily="18" charset="0"/>
                <a:cs typeface="Times New Roman" pitchFamily="18" charset="0"/>
              </a:rPr>
              <a:t>regularization,data</a:t>
            </a:r>
            <a:r>
              <a:rPr lang="en-US" sz="2000" dirty="0">
                <a:latin typeface="Times New Roman" pitchFamily="18" charset="0"/>
                <a:cs typeface="Times New Roman" pitchFamily="18" charset="0"/>
              </a:rPr>
              <a:t> augmentation.</a:t>
            </a: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714356"/>
            <a:ext cx="6929486" cy="707886"/>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MODELLING APPROACH</a:t>
            </a:r>
            <a:endParaRPr lang="en-US" sz="4000" b="1" dirty="0">
              <a:solidFill>
                <a:schemeClr val="tx2"/>
              </a:solidFill>
              <a:latin typeface="Times New Roman" pitchFamily="18" charset="0"/>
              <a:cs typeface="Times New Roman" pitchFamily="18" charset="0"/>
            </a:endParaRPr>
          </a:p>
        </p:txBody>
      </p:sp>
      <p:sp>
        <p:nvSpPr>
          <p:cNvPr id="3" name="TextBox 2"/>
          <p:cNvSpPr txBox="1"/>
          <p:nvPr/>
        </p:nvSpPr>
        <p:spPr>
          <a:xfrm>
            <a:off x="500034" y="1500175"/>
            <a:ext cx="8358246" cy="5078313"/>
          </a:xfrm>
          <a:prstGeom prst="rect">
            <a:avLst/>
          </a:prstGeom>
          <a:noFill/>
        </p:spPr>
        <p:txBody>
          <a:bodyPr wrap="square" rtlCol="0">
            <a:spAutoFit/>
          </a:bodyPr>
          <a:lstStyle/>
          <a:p>
            <a:pPr algn="l">
              <a:buFont typeface="+mj-lt"/>
              <a:buAutoNum type="arabicPeriod"/>
            </a:pPr>
            <a:r>
              <a:rPr lang="en-IN" b="1" i="0" dirty="0">
                <a:solidFill>
                  <a:srgbClr val="0D0D0D"/>
                </a:solidFill>
                <a:effectLst/>
                <a:latin typeface="Söhne"/>
              </a:rPr>
              <a:t>Data Acquisition and Preprocessing:</a:t>
            </a:r>
            <a:r>
              <a:rPr lang="en-IN" b="0" i="0" dirty="0">
                <a:solidFill>
                  <a:srgbClr val="0D0D0D"/>
                </a:solidFill>
                <a:effectLst/>
                <a:latin typeface="Söhne"/>
              </a:rPr>
              <a:t> Collect video sequences or image frames with moving objects. Annotate the data with object labels and preprocess it by removing noise and normalizing it.</a:t>
            </a:r>
          </a:p>
          <a:p>
            <a:pPr algn="l">
              <a:buFont typeface="+mj-lt"/>
              <a:buAutoNum type="arabicPeriod"/>
            </a:pPr>
            <a:r>
              <a:rPr lang="en-IN" b="1" i="0" dirty="0">
                <a:solidFill>
                  <a:srgbClr val="0D0D0D"/>
                </a:solidFill>
                <a:effectLst/>
                <a:latin typeface="Söhne"/>
              </a:rPr>
              <a:t>CNN Model Selection:</a:t>
            </a:r>
            <a:r>
              <a:rPr lang="en-IN" b="0" i="0" dirty="0">
                <a:solidFill>
                  <a:srgbClr val="0D0D0D"/>
                </a:solidFill>
                <a:effectLst/>
                <a:latin typeface="Söhne"/>
              </a:rPr>
              <a:t> Choose a suitable CNN architecture such as SSD, YOLO, or R-CNN for moving object detection. Customize the model for handling dynamic movement and varying object velocities.</a:t>
            </a:r>
          </a:p>
          <a:p>
            <a:pPr algn="l">
              <a:buFont typeface="+mj-lt"/>
              <a:buAutoNum type="arabicPeriod"/>
            </a:pPr>
            <a:r>
              <a:rPr lang="en-IN" b="1" i="0" dirty="0">
                <a:solidFill>
                  <a:srgbClr val="0D0D0D"/>
                </a:solidFill>
                <a:effectLst/>
                <a:latin typeface="Söhne"/>
              </a:rPr>
              <a:t>Training the CNN Model:</a:t>
            </a:r>
            <a:r>
              <a:rPr lang="en-IN" b="0" i="0" dirty="0">
                <a:solidFill>
                  <a:srgbClr val="0D0D0D"/>
                </a:solidFill>
                <a:effectLst/>
                <a:latin typeface="Söhne"/>
              </a:rPr>
              <a:t> Split the annotated data into training and validation sets. Train the CNN model using the training set with appropriate loss functions and hyperparameters optimization.</a:t>
            </a:r>
          </a:p>
          <a:p>
            <a:pPr algn="l">
              <a:buFont typeface="+mj-lt"/>
              <a:buAutoNum type="arabicPeriod"/>
            </a:pPr>
            <a:r>
              <a:rPr lang="en-IN" b="1" i="0" dirty="0">
                <a:solidFill>
                  <a:srgbClr val="0D0D0D"/>
                </a:solidFill>
                <a:effectLst/>
                <a:latin typeface="Söhne"/>
              </a:rPr>
              <a:t>Real-Time Object Detection:</a:t>
            </a:r>
            <a:r>
              <a:rPr lang="en-IN" b="0" i="0" dirty="0">
                <a:solidFill>
                  <a:srgbClr val="0D0D0D"/>
                </a:solidFill>
                <a:effectLst/>
                <a:latin typeface="Söhne"/>
              </a:rPr>
              <a:t> Implement the trained CNN model for real-time object detection in video streams or image sequences. Use techniques like frame differencing or optical flow for detecting and tracking moving objects.</a:t>
            </a:r>
          </a:p>
          <a:p>
            <a:pPr algn="l">
              <a:buFont typeface="+mj-lt"/>
              <a:buAutoNum type="arabicPeriod"/>
            </a:pPr>
            <a:r>
              <a:rPr lang="en-IN" b="1" i="0" dirty="0">
                <a:solidFill>
                  <a:srgbClr val="0D0D0D"/>
                </a:solidFill>
                <a:effectLst/>
                <a:latin typeface="Söhne"/>
              </a:rPr>
              <a:t>Performance Evaluation:</a:t>
            </a:r>
            <a:r>
              <a:rPr lang="en-IN" b="0" i="0" dirty="0">
                <a:solidFill>
                  <a:srgbClr val="0D0D0D"/>
                </a:solidFill>
                <a:effectLst/>
                <a:latin typeface="Söhne"/>
              </a:rPr>
              <a:t> Evaluate the model's performance using metrics like precision, recall, F1-score, and Intersection over Union (</a:t>
            </a:r>
            <a:r>
              <a:rPr lang="en-IN" b="0" i="0" dirty="0" err="1">
                <a:solidFill>
                  <a:srgbClr val="0D0D0D"/>
                </a:solidFill>
                <a:effectLst/>
                <a:latin typeface="Söhne"/>
              </a:rPr>
              <a:t>IoU</a:t>
            </a:r>
            <a:r>
              <a:rPr lang="en-IN" b="0" i="0" dirty="0">
                <a:solidFill>
                  <a:srgbClr val="0D0D0D"/>
                </a:solidFill>
                <a:effectLst/>
                <a:latin typeface="Söhne"/>
              </a:rPr>
              <a:t>). Validate its accuracy and robustness under different scenarios.</a:t>
            </a:r>
          </a:p>
          <a:p>
            <a:pPr algn="l">
              <a:buFont typeface="+mj-lt"/>
              <a:buAutoNum type="arabicPeriod"/>
            </a:pPr>
            <a:r>
              <a:rPr lang="en-IN" b="1" i="0" dirty="0">
                <a:solidFill>
                  <a:srgbClr val="0D0D0D"/>
                </a:solidFill>
                <a:effectLst/>
                <a:latin typeface="Söhne"/>
              </a:rPr>
              <a:t>Model Optimization:</a:t>
            </a:r>
            <a:r>
              <a:rPr lang="en-IN" b="0" i="0" dirty="0">
                <a:solidFill>
                  <a:srgbClr val="0D0D0D"/>
                </a:solidFill>
                <a:effectLst/>
                <a:latin typeface="Söhne"/>
              </a:rPr>
              <a:t> Fine-tune the CNN model based on evaluation results and incorporate </a:t>
            </a:r>
          </a:p>
          <a:p>
            <a:endParaRPr lang="en-US" dirty="0">
              <a:latin typeface="Times New Roman" pitchFamily="18" charset="0"/>
              <a:cs typeface="Times New Roman" pitchFamily="18" charset="0"/>
            </a:endParaRPr>
          </a:p>
        </p:txBody>
      </p:sp>
    </p:spTree>
  </p:cSld>
  <p:clrMapOvr>
    <a:masterClrMapping/>
  </p:clrMapOvr>
  <p:transition>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186</TotalTime>
  <Words>754</Words>
  <Application>Microsoft Office PowerPoint</Application>
  <PresentationFormat>On-screen Show (4:3)</PresentationFormat>
  <Paragraphs>81</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Constantia</vt:lpstr>
      <vt:lpstr>Söhne</vt:lpstr>
      <vt:lpstr>Times New Roman</vt:lpstr>
      <vt:lpstr>Wingdings</vt:lpstr>
      <vt:lpstr>Wingdings 2</vt:lpstr>
      <vt:lpstr>Flow</vt:lpstr>
      <vt:lpstr>       PREETHIKA.D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vignesh vignesh</cp:lastModifiedBy>
  <cp:revision>12</cp:revision>
  <dcterms:created xsi:type="dcterms:W3CDTF">2024-03-29T15:11:40Z</dcterms:created>
  <dcterms:modified xsi:type="dcterms:W3CDTF">2024-03-31T06:58:10Z</dcterms:modified>
</cp:coreProperties>
</file>