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148767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33861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92112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176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308645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E19C60-6A46-433E-B781-62F063036B2B}"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273122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E19C60-6A46-433E-B781-62F063036B2B}"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888394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3897788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1450410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241831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381933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19C60-6A46-433E-B781-62F063036B2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254755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257477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19C60-6A46-433E-B781-62F063036B2B}"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150431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E19C60-6A46-433E-B781-62F063036B2B}"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97178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EE19C60-6A46-433E-B781-62F063036B2B}"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200564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124602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19C60-6A46-433E-B781-62F063036B2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6519-51B7-45B3-A4AB-4A7BE960342F}" type="slidenum">
              <a:rPr lang="en-US" smtClean="0"/>
              <a:t>‹#›</a:t>
            </a:fld>
            <a:endParaRPr lang="en-US"/>
          </a:p>
        </p:txBody>
      </p:sp>
    </p:spTree>
    <p:extLst>
      <p:ext uri="{BB962C8B-B14F-4D97-AF65-F5344CB8AC3E}">
        <p14:creationId xmlns:p14="http://schemas.microsoft.com/office/powerpoint/2010/main" val="123536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EE19C60-6A46-433E-B781-62F063036B2B}" type="datetimeFigureOut">
              <a:rPr lang="en-US" smtClean="0"/>
              <a:t>3/26/2024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1B76519-51B7-45B3-A4AB-4A7BE960342F}" type="slidenum">
              <a:rPr lang="en-US" smtClean="0"/>
              <a:t>‹#›</a:t>
            </a:fld>
            <a:endParaRPr lang="en-US"/>
          </a:p>
        </p:txBody>
      </p:sp>
    </p:spTree>
    <p:extLst>
      <p:ext uri="{BB962C8B-B14F-4D97-AF65-F5344CB8AC3E}">
        <p14:creationId xmlns:p14="http://schemas.microsoft.com/office/powerpoint/2010/main" val="287931581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syncfusi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D9BD-E55B-2FF1-18AA-D57CE587B7CD}"/>
              </a:ext>
            </a:extLst>
          </p:cNvPr>
          <p:cNvSpPr>
            <a:spLocks noGrp="1"/>
          </p:cNvSpPr>
          <p:nvPr>
            <p:ph type="ctrTitle"/>
          </p:nvPr>
        </p:nvSpPr>
        <p:spPr>
          <a:xfrm>
            <a:off x="143435" y="1192307"/>
            <a:ext cx="11519647" cy="2451847"/>
          </a:xfrm>
        </p:spPr>
        <p:txBody>
          <a:bodyPr>
            <a:noAutofit/>
          </a:bodyPr>
          <a:lstStyle/>
          <a:p>
            <a:r>
              <a:rPr lang="en-US" sz="6000" b="1" dirty="0">
                <a:latin typeface="ADLaM Display" panose="020F0502020204030204" pitchFamily="2" charset="0"/>
                <a:ea typeface="ADLaM Display" panose="020F0502020204030204" pitchFamily="2" charset="0"/>
                <a:cs typeface="ADLaM Display" panose="020F0502020204030204" pitchFamily="2" charset="0"/>
              </a:rPr>
              <a:t>MOST POPULAR COMPONENTS in </a:t>
            </a:r>
            <a:r>
              <a:rPr lang="en-US" sz="6000" b="1" dirty="0" err="1">
                <a:latin typeface="ADLaM Display" panose="020F0502020204030204" pitchFamily="2" charset="0"/>
                <a:ea typeface="ADLaM Display" panose="020F0502020204030204" pitchFamily="2" charset="0"/>
                <a:cs typeface="ADLaM Display" panose="020F0502020204030204" pitchFamily="2" charset="0"/>
              </a:rPr>
              <a:t>Syncfusion</a:t>
            </a:r>
            <a:endParaRPr lang="en-US" sz="6000" b="1" dirty="0">
              <a:latin typeface="ADLaM Display" panose="020F0502020204030204" pitchFamily="2" charset="0"/>
              <a:ea typeface="ADLaM Display" panose="020F0502020204030204" pitchFamily="2" charset="0"/>
              <a:cs typeface="ADLaM Display" panose="020F0502020204030204" pitchFamily="2" charset="0"/>
            </a:endParaRPr>
          </a:p>
        </p:txBody>
      </p:sp>
      <p:sp>
        <p:nvSpPr>
          <p:cNvPr id="3" name="Subtitle 2">
            <a:extLst>
              <a:ext uri="{FF2B5EF4-FFF2-40B4-BE49-F238E27FC236}">
                <a16:creationId xmlns:a16="http://schemas.microsoft.com/office/drawing/2014/main" id="{8109EEB7-D09F-3F64-8128-4AFAAC6345C6}"/>
              </a:ext>
            </a:extLst>
          </p:cNvPr>
          <p:cNvSpPr>
            <a:spLocks noGrp="1"/>
          </p:cNvSpPr>
          <p:nvPr>
            <p:ph type="subTitle" idx="1"/>
          </p:nvPr>
        </p:nvSpPr>
        <p:spPr>
          <a:xfrm>
            <a:off x="545939" y="4119283"/>
            <a:ext cx="9440034" cy="1049867"/>
          </a:xfrm>
        </p:spPr>
        <p:txBody>
          <a:bodyPr>
            <a:normAutofit/>
          </a:bodyPr>
          <a:lstStyle/>
          <a:p>
            <a:endParaRPr lang="en-US" dirty="0">
              <a:latin typeface="Comic Sans MS" panose="030F0702030302020204" pitchFamily="66" charset="0"/>
            </a:endParaRPr>
          </a:p>
          <a:p>
            <a:r>
              <a:rPr lang="en-US" dirty="0">
                <a:latin typeface="Comic Sans MS" panose="030F0702030302020204" pitchFamily="66" charset="0"/>
              </a:rPr>
              <a:t>					</a:t>
            </a:r>
            <a:r>
              <a:rPr lang="en-US" dirty="0">
                <a:solidFill>
                  <a:schemeClr val="tx1"/>
                </a:solidFill>
                <a:latin typeface="Comic Sans MS" panose="030F0702030302020204" pitchFamily="66" charset="0"/>
              </a:rPr>
              <a:t>-Preethika Sathish</a:t>
            </a:r>
          </a:p>
        </p:txBody>
      </p:sp>
    </p:spTree>
    <p:extLst>
      <p:ext uri="{BB962C8B-B14F-4D97-AF65-F5344CB8AC3E}">
        <p14:creationId xmlns:p14="http://schemas.microsoft.com/office/powerpoint/2010/main" val="40195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7B87-479F-1855-90AE-D9F9A21E8FED}"/>
              </a:ext>
            </a:extLst>
          </p:cNvPr>
          <p:cNvSpPr>
            <a:spLocks noGrp="1"/>
          </p:cNvSpPr>
          <p:nvPr>
            <p:ph type="title"/>
          </p:nvPr>
        </p:nvSpPr>
        <p:spPr>
          <a:xfrm>
            <a:off x="2053979" y="408957"/>
            <a:ext cx="8911687" cy="1280890"/>
          </a:xfrm>
        </p:spPr>
        <p:txBody>
          <a:bodyPr/>
          <a:lstStyle/>
          <a:p>
            <a:r>
              <a:rPr lang="en-US" b="1" dirty="0"/>
              <a:t>LIST OF POPULAR COMPONENTS</a:t>
            </a:r>
          </a:p>
        </p:txBody>
      </p:sp>
      <p:sp>
        <p:nvSpPr>
          <p:cNvPr id="3" name="Content Placeholder 2">
            <a:extLst>
              <a:ext uri="{FF2B5EF4-FFF2-40B4-BE49-F238E27FC236}">
                <a16:creationId xmlns:a16="http://schemas.microsoft.com/office/drawing/2014/main" id="{96680543-689F-20E2-E968-EE1E0E3C9999}"/>
              </a:ext>
            </a:extLst>
          </p:cNvPr>
          <p:cNvSpPr>
            <a:spLocks noGrp="1"/>
          </p:cNvSpPr>
          <p:nvPr>
            <p:ph idx="1"/>
          </p:nvPr>
        </p:nvSpPr>
        <p:spPr>
          <a:xfrm>
            <a:off x="1515033" y="1981200"/>
            <a:ext cx="9989577" cy="3777622"/>
          </a:xfrm>
        </p:spPr>
        <p:txBody>
          <a:bodyPr>
            <a:normAutofit fontScale="92500" lnSpcReduction="20000"/>
          </a:bodyPr>
          <a:lstStyle/>
          <a:p>
            <a:r>
              <a:rPr lang="en-US" sz="2800" dirty="0"/>
              <a:t>DataGrid</a:t>
            </a:r>
          </a:p>
          <a:p>
            <a:r>
              <a:rPr lang="en-US" sz="2800" dirty="0"/>
              <a:t>Charts</a:t>
            </a:r>
          </a:p>
          <a:p>
            <a:r>
              <a:rPr lang="en-US" sz="2800" dirty="0" err="1"/>
              <a:t>ListView</a:t>
            </a:r>
            <a:endParaRPr lang="en-US" sz="2800" dirty="0"/>
          </a:p>
          <a:p>
            <a:r>
              <a:rPr lang="en-US" sz="2800" dirty="0"/>
              <a:t>Scheduler</a:t>
            </a:r>
          </a:p>
          <a:p>
            <a:r>
              <a:rPr lang="en-US" sz="2800" dirty="0"/>
              <a:t>Diagram</a:t>
            </a:r>
          </a:p>
          <a:p>
            <a:r>
              <a:rPr lang="en-US" sz="2800" dirty="0"/>
              <a:t>PDF Viewer</a:t>
            </a:r>
          </a:p>
          <a:p>
            <a:r>
              <a:rPr lang="en-US" sz="2800" dirty="0"/>
              <a:t>Excel Library</a:t>
            </a:r>
          </a:p>
        </p:txBody>
      </p:sp>
    </p:spTree>
    <p:extLst>
      <p:ext uri="{BB962C8B-B14F-4D97-AF65-F5344CB8AC3E}">
        <p14:creationId xmlns:p14="http://schemas.microsoft.com/office/powerpoint/2010/main" val="127358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5E2A4F7-426E-0ADF-3385-1291DD12C5DC}"/>
              </a:ext>
            </a:extLst>
          </p:cNvPr>
          <p:cNvSpPr>
            <a:spLocks noGrp="1"/>
          </p:cNvSpPr>
          <p:nvPr>
            <p:ph type="title"/>
          </p:nvPr>
        </p:nvSpPr>
        <p:spPr>
          <a:xfrm>
            <a:off x="919119" y="259977"/>
            <a:ext cx="10353762" cy="806823"/>
          </a:xfrm>
        </p:spPr>
        <p:txBody>
          <a:bodyPr/>
          <a:lstStyle/>
          <a:p>
            <a:r>
              <a:rPr lang="en-US" b="1" dirty="0"/>
              <a:t>DATA GRID</a:t>
            </a:r>
          </a:p>
        </p:txBody>
      </p:sp>
      <p:sp>
        <p:nvSpPr>
          <p:cNvPr id="10" name="Content Placeholder 3">
            <a:extLst>
              <a:ext uri="{FF2B5EF4-FFF2-40B4-BE49-F238E27FC236}">
                <a16:creationId xmlns:a16="http://schemas.microsoft.com/office/drawing/2014/main" id="{34BB6272-5FCB-B432-8134-0464BF655B2D}"/>
              </a:ext>
            </a:extLst>
          </p:cNvPr>
          <p:cNvSpPr txBox="1">
            <a:spLocks/>
          </p:cNvSpPr>
          <p:nvPr/>
        </p:nvSpPr>
        <p:spPr>
          <a:xfrm>
            <a:off x="770965" y="1434349"/>
            <a:ext cx="6030155" cy="4778192"/>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36900" indent="0">
              <a:buFont typeface="Arial" panose="020B0604020202020204" pitchFamily="34" charset="0"/>
              <a:buNone/>
            </a:pPr>
            <a:r>
              <a:rPr lang="en-US" b="1" dirty="0">
                <a:latin typeface="Open Sans" panose="020F0502020204030204" pitchFamily="34" charset="0"/>
              </a:rPr>
              <a:t>DataGrid</a:t>
            </a:r>
          </a:p>
          <a:p>
            <a:pPr marL="36900" indent="0">
              <a:buFont typeface="Arial" panose="020B0604020202020204" pitchFamily="34" charset="0"/>
              <a:buNone/>
            </a:pPr>
            <a:r>
              <a:rPr lang="en-US" sz="1400" cap="none" dirty="0">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36900" indent="0">
              <a:buFont typeface="Arial" panose="020B0604020202020204" pitchFamily="34" charset="0"/>
              <a:buNone/>
            </a:pPr>
            <a:endParaRPr lang="en-US" sz="1500" dirty="0"/>
          </a:p>
          <a:p>
            <a:pPr marL="36900" indent="0">
              <a:buFont typeface="Arial" panose="020B0604020202020204" pitchFamily="34" charset="0"/>
              <a:buNone/>
            </a:pPr>
            <a:r>
              <a:rPr lang="en-US" sz="1600" dirty="0"/>
              <a:t>SUPPORTED PLATFORMS</a:t>
            </a:r>
          </a:p>
        </p:txBody>
      </p:sp>
      <p:pic>
        <p:nvPicPr>
          <p:cNvPr id="11" name="Picture 2" descr="Syncfusion Essential DataGrid">
            <a:extLst>
              <a:ext uri="{FF2B5EF4-FFF2-40B4-BE49-F238E27FC236}">
                <a16:creationId xmlns:a16="http://schemas.microsoft.com/office/drawing/2014/main" id="{1C896916-997D-1512-505C-C8241EB3D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120" y="1094754"/>
            <a:ext cx="5232100" cy="44565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ind hd Web Globe Icon Png, Transparent Png. To search and download more  free transparent png images. | Globe icon, Globe logo, Website logo">
            <a:extLst>
              <a:ext uri="{FF2B5EF4-FFF2-40B4-BE49-F238E27FC236}">
                <a16:creationId xmlns:a16="http://schemas.microsoft.com/office/drawing/2014/main" id="{54DD90CF-87D7-18A2-C129-75C4E7781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445" y="4445094"/>
            <a:ext cx="251329" cy="26161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4370484-173C-B8C5-4527-EE46A0338B3B}"/>
              </a:ext>
            </a:extLst>
          </p:cNvPr>
          <p:cNvSpPr txBox="1"/>
          <p:nvPr/>
        </p:nvSpPr>
        <p:spPr>
          <a:xfrm>
            <a:off x="1237125" y="4374776"/>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cxnSp>
        <p:nvCxnSpPr>
          <p:cNvPr id="17" name="Straight Connector 16">
            <a:extLst>
              <a:ext uri="{FF2B5EF4-FFF2-40B4-BE49-F238E27FC236}">
                <a16:creationId xmlns:a16="http://schemas.microsoft.com/office/drawing/2014/main" id="{61D263B7-BA40-FDC2-CE3B-9EF2B8584410}"/>
              </a:ext>
            </a:extLst>
          </p:cNvPr>
          <p:cNvCxnSpPr>
            <a:cxnSpLocks/>
          </p:cNvCxnSpPr>
          <p:nvPr/>
        </p:nvCxnSpPr>
        <p:spPr>
          <a:xfrm>
            <a:off x="1237126" y="4374776"/>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919B6A65-04D0-21F5-1568-13DD146E1CDD}"/>
              </a:ext>
            </a:extLst>
          </p:cNvPr>
          <p:cNvSpPr txBox="1"/>
          <p:nvPr/>
        </p:nvSpPr>
        <p:spPr>
          <a:xfrm>
            <a:off x="2088761" y="4374776"/>
            <a:ext cx="832804"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Angular</a:t>
            </a:r>
            <a:endParaRPr lang="en-US" sz="1100" dirty="0">
              <a:solidFill>
                <a:srgbClr val="0070C0"/>
              </a:solidFill>
            </a:endParaRPr>
          </a:p>
        </p:txBody>
      </p:sp>
      <p:sp>
        <p:nvSpPr>
          <p:cNvPr id="20" name="TextBox 19">
            <a:extLst>
              <a:ext uri="{FF2B5EF4-FFF2-40B4-BE49-F238E27FC236}">
                <a16:creationId xmlns:a16="http://schemas.microsoft.com/office/drawing/2014/main" id="{BACEBE68-C293-D8FE-FAF3-0A869BA575A9}"/>
              </a:ext>
            </a:extLst>
          </p:cNvPr>
          <p:cNvSpPr txBox="1"/>
          <p:nvPr/>
        </p:nvSpPr>
        <p:spPr>
          <a:xfrm>
            <a:off x="2389440" y="4574673"/>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Core</a:t>
            </a:r>
            <a:endParaRPr lang="en-US" sz="1100" dirty="0">
              <a:solidFill>
                <a:srgbClr val="0070C0"/>
              </a:solidFill>
            </a:endParaRPr>
          </a:p>
        </p:txBody>
      </p:sp>
      <p:sp>
        <p:nvSpPr>
          <p:cNvPr id="21" name="TextBox 20">
            <a:extLst>
              <a:ext uri="{FF2B5EF4-FFF2-40B4-BE49-F238E27FC236}">
                <a16:creationId xmlns:a16="http://schemas.microsoft.com/office/drawing/2014/main" id="{E55E0738-DB66-931B-A65F-56E8071ECAA4}"/>
              </a:ext>
            </a:extLst>
          </p:cNvPr>
          <p:cNvSpPr txBox="1"/>
          <p:nvPr/>
        </p:nvSpPr>
        <p:spPr>
          <a:xfrm>
            <a:off x="2844037" y="4374776"/>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React</a:t>
            </a:r>
            <a:endParaRPr lang="en-US" sz="1100" dirty="0">
              <a:solidFill>
                <a:srgbClr val="00B0F0"/>
              </a:solidFill>
            </a:endParaRPr>
          </a:p>
        </p:txBody>
      </p:sp>
      <p:sp>
        <p:nvSpPr>
          <p:cNvPr id="22" name="TextBox 21">
            <a:extLst>
              <a:ext uri="{FF2B5EF4-FFF2-40B4-BE49-F238E27FC236}">
                <a16:creationId xmlns:a16="http://schemas.microsoft.com/office/drawing/2014/main" id="{FF1D6113-0394-5E85-CE5E-6035998BB7ED}"/>
              </a:ext>
            </a:extLst>
          </p:cNvPr>
          <p:cNvSpPr txBox="1"/>
          <p:nvPr/>
        </p:nvSpPr>
        <p:spPr>
          <a:xfrm>
            <a:off x="4056106" y="4378675"/>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err="1">
                <a:solidFill>
                  <a:srgbClr val="0070C0"/>
                </a:solidFill>
                <a:hlinkClick r:id="rId4"/>
              </a:rPr>
              <a:t>Blazor</a:t>
            </a:r>
            <a:endParaRPr lang="en-US" sz="1100" dirty="0">
              <a:solidFill>
                <a:srgbClr val="0070C0"/>
              </a:solidFill>
            </a:endParaRPr>
          </a:p>
        </p:txBody>
      </p:sp>
      <p:sp>
        <p:nvSpPr>
          <p:cNvPr id="23" name="TextBox 22">
            <a:extLst>
              <a:ext uri="{FF2B5EF4-FFF2-40B4-BE49-F238E27FC236}">
                <a16:creationId xmlns:a16="http://schemas.microsoft.com/office/drawing/2014/main" id="{6D89C213-7DE5-CD4A-80CA-DA67501EA024}"/>
              </a:ext>
            </a:extLst>
          </p:cNvPr>
          <p:cNvSpPr txBox="1"/>
          <p:nvPr/>
        </p:nvSpPr>
        <p:spPr>
          <a:xfrm>
            <a:off x="3491726" y="4374776"/>
            <a:ext cx="610357"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Vue</a:t>
            </a:r>
            <a:endParaRPr lang="en-US" sz="1100" dirty="0">
              <a:solidFill>
                <a:srgbClr val="0070C0"/>
              </a:solidFill>
            </a:endParaRPr>
          </a:p>
        </p:txBody>
      </p:sp>
      <p:sp>
        <p:nvSpPr>
          <p:cNvPr id="24" name="TextBox 23">
            <a:extLst>
              <a:ext uri="{FF2B5EF4-FFF2-40B4-BE49-F238E27FC236}">
                <a16:creationId xmlns:a16="http://schemas.microsoft.com/office/drawing/2014/main" id="{D5ACCBFE-AC51-D84A-76D7-C14E2577AFF1}"/>
              </a:ext>
            </a:extLst>
          </p:cNvPr>
          <p:cNvSpPr txBox="1"/>
          <p:nvPr/>
        </p:nvSpPr>
        <p:spPr>
          <a:xfrm>
            <a:off x="1228131" y="4574673"/>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MVC</a:t>
            </a:r>
            <a:endParaRPr lang="en-US" sz="1100" dirty="0">
              <a:solidFill>
                <a:srgbClr val="0070C0"/>
              </a:solidFill>
            </a:endParaRPr>
          </a:p>
        </p:txBody>
      </p:sp>
      <p:pic>
        <p:nvPicPr>
          <p:cNvPr id="3074" name="Picture 2" descr="Desktop Computer Icon transparent PNG - StickPNG">
            <a:extLst>
              <a:ext uri="{FF2B5EF4-FFF2-40B4-BE49-F238E27FC236}">
                <a16:creationId xmlns:a16="http://schemas.microsoft.com/office/drawing/2014/main" id="{32ED4B4E-6BCE-656E-3355-E38B8B53EF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164" y="5073201"/>
            <a:ext cx="261610" cy="26161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7F79D8DA-C540-A2E3-FC9B-E96B824E2404}"/>
              </a:ext>
            </a:extLst>
          </p:cNvPr>
          <p:cNvCxnSpPr>
            <a:cxnSpLocks/>
          </p:cNvCxnSpPr>
          <p:nvPr/>
        </p:nvCxnSpPr>
        <p:spPr>
          <a:xfrm>
            <a:off x="1246088" y="4984380"/>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91E8406-96E8-3917-8015-F97CB1CCEB4B}"/>
              </a:ext>
            </a:extLst>
          </p:cNvPr>
          <p:cNvSpPr txBox="1"/>
          <p:nvPr/>
        </p:nvSpPr>
        <p:spPr>
          <a:xfrm>
            <a:off x="1246089" y="5086233"/>
            <a:ext cx="931420"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WinForms</a:t>
            </a:r>
          </a:p>
        </p:txBody>
      </p:sp>
      <p:sp>
        <p:nvSpPr>
          <p:cNvPr id="28" name="TextBox 27">
            <a:extLst>
              <a:ext uri="{FF2B5EF4-FFF2-40B4-BE49-F238E27FC236}">
                <a16:creationId xmlns:a16="http://schemas.microsoft.com/office/drawing/2014/main" id="{11385103-9712-21ED-3185-806CB373AD6D}"/>
              </a:ext>
            </a:extLst>
          </p:cNvPr>
          <p:cNvSpPr txBox="1"/>
          <p:nvPr/>
        </p:nvSpPr>
        <p:spPr>
          <a:xfrm>
            <a:off x="2124628" y="5074540"/>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29" name="TextBox 28">
            <a:extLst>
              <a:ext uri="{FF2B5EF4-FFF2-40B4-BE49-F238E27FC236}">
                <a16:creationId xmlns:a16="http://schemas.microsoft.com/office/drawing/2014/main" id="{897A7989-9329-1DFD-961D-1E7FA867D7AC}"/>
              </a:ext>
            </a:extLst>
          </p:cNvPr>
          <p:cNvSpPr txBox="1"/>
          <p:nvPr/>
        </p:nvSpPr>
        <p:spPr>
          <a:xfrm>
            <a:off x="3084763" y="5073201"/>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pic>
        <p:nvPicPr>
          <p:cNvPr id="3078" name="Picture 6" descr="Mobile Icon White PNG Images With Transparent Background | Free Download On  Lovepik">
            <a:extLst>
              <a:ext uri="{FF2B5EF4-FFF2-40B4-BE49-F238E27FC236}">
                <a16:creationId xmlns:a16="http://schemas.microsoft.com/office/drawing/2014/main" id="{2F9689F5-5A1D-755E-9FE2-742EB82F97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402" y="5686078"/>
            <a:ext cx="337372" cy="33737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FE13D621-1D29-719B-FDF3-786FED8C060E}"/>
              </a:ext>
            </a:extLst>
          </p:cNvPr>
          <p:cNvCxnSpPr>
            <a:cxnSpLocks/>
          </p:cNvCxnSpPr>
          <p:nvPr/>
        </p:nvCxnSpPr>
        <p:spPr>
          <a:xfrm>
            <a:off x="1237127" y="5620874"/>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8D2654EF-913B-AFCD-342D-EDE486328A75}"/>
              </a:ext>
            </a:extLst>
          </p:cNvPr>
          <p:cNvSpPr txBox="1"/>
          <p:nvPr/>
        </p:nvSpPr>
        <p:spPr>
          <a:xfrm>
            <a:off x="1237125" y="5761840"/>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33" name="TextBox 32">
            <a:extLst>
              <a:ext uri="{FF2B5EF4-FFF2-40B4-BE49-F238E27FC236}">
                <a16:creationId xmlns:a16="http://schemas.microsoft.com/office/drawing/2014/main" id="{CF9A200F-7348-C216-5C16-8381F4EB5144}"/>
              </a:ext>
            </a:extLst>
          </p:cNvPr>
          <p:cNvSpPr txBox="1"/>
          <p:nvPr/>
        </p:nvSpPr>
        <p:spPr>
          <a:xfrm>
            <a:off x="2142558" y="5771626"/>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sp>
        <p:nvSpPr>
          <p:cNvPr id="34" name="TextBox 33">
            <a:extLst>
              <a:ext uri="{FF2B5EF4-FFF2-40B4-BE49-F238E27FC236}">
                <a16:creationId xmlns:a16="http://schemas.microsoft.com/office/drawing/2014/main" id="{8B5AE79A-E6DC-17F0-1B2A-A1B9CA812FBC}"/>
              </a:ext>
            </a:extLst>
          </p:cNvPr>
          <p:cNvSpPr txBox="1"/>
          <p:nvPr/>
        </p:nvSpPr>
        <p:spPr>
          <a:xfrm>
            <a:off x="2893954" y="5761840"/>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spTree>
    <p:extLst>
      <p:ext uri="{BB962C8B-B14F-4D97-AF65-F5344CB8AC3E}">
        <p14:creationId xmlns:p14="http://schemas.microsoft.com/office/powerpoint/2010/main" val="19074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BA2F-38A5-AAEA-30B8-9DA3AE164497}"/>
              </a:ext>
            </a:extLst>
          </p:cNvPr>
          <p:cNvSpPr>
            <a:spLocks noGrp="1"/>
          </p:cNvSpPr>
          <p:nvPr>
            <p:ph type="title"/>
          </p:nvPr>
        </p:nvSpPr>
        <p:spPr>
          <a:xfrm>
            <a:off x="989974" y="331646"/>
            <a:ext cx="10364451" cy="878589"/>
          </a:xfrm>
        </p:spPr>
        <p:txBody>
          <a:bodyPr/>
          <a:lstStyle/>
          <a:p>
            <a:r>
              <a:rPr lang="en-US" b="1" dirty="0"/>
              <a:t>CHARTS</a:t>
            </a:r>
          </a:p>
        </p:txBody>
      </p:sp>
      <p:sp>
        <p:nvSpPr>
          <p:cNvPr id="4" name="Content Placeholder 3">
            <a:extLst>
              <a:ext uri="{FF2B5EF4-FFF2-40B4-BE49-F238E27FC236}">
                <a16:creationId xmlns:a16="http://schemas.microsoft.com/office/drawing/2014/main" id="{17AD76FB-974D-EA63-9DF6-0D1226CCCBE2}"/>
              </a:ext>
            </a:extLst>
          </p:cNvPr>
          <p:cNvSpPr>
            <a:spLocks noGrp="1"/>
          </p:cNvSpPr>
          <p:nvPr>
            <p:ph sz="quarter" idx="13"/>
          </p:nvPr>
        </p:nvSpPr>
        <p:spPr>
          <a:xfrm>
            <a:off x="913773" y="1398494"/>
            <a:ext cx="6114555" cy="4392706"/>
          </a:xfrm>
        </p:spPr>
        <p:txBody>
          <a:bodyPr>
            <a:normAutofit/>
          </a:bodyPr>
          <a:lstStyle/>
          <a:p>
            <a:pPr marL="0" indent="0" algn="l">
              <a:buNone/>
            </a:pPr>
            <a:r>
              <a:rPr lang="en-US" b="1" i="0" dirty="0">
                <a:solidFill>
                  <a:srgbClr val="1A1A1A"/>
                </a:solidFill>
                <a:effectLst/>
                <a:latin typeface="Open Sans" panose="020B0606030504020204" pitchFamily="34" charset="0"/>
              </a:rPr>
              <a:t>Charts</a:t>
            </a:r>
          </a:p>
          <a:p>
            <a:pPr marL="0" indent="0" algn="l">
              <a:buNone/>
            </a:pPr>
            <a:r>
              <a:rPr lang="en-US" sz="1400" b="0" i="0" cap="none"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lgn="l">
              <a:buNone/>
            </a:pPr>
            <a:endParaRPr lang="en-US" sz="1400" cap="none" dirty="0">
              <a:solidFill>
                <a:srgbClr val="1A1A1A"/>
              </a:solidFill>
              <a:latin typeface="Open Sans" panose="020B0606030504020204" pitchFamily="34" charset="0"/>
            </a:endParaRPr>
          </a:p>
          <a:p>
            <a:pPr marL="0" indent="0">
              <a:buNone/>
            </a:pPr>
            <a:r>
              <a:rPr lang="en-US" sz="1600" dirty="0"/>
              <a:t>SUPPORTED PLATFORMS</a:t>
            </a:r>
          </a:p>
          <a:p>
            <a:pPr marL="0" indent="0" algn="l">
              <a:buNone/>
            </a:pPr>
            <a:endParaRPr lang="en-US" sz="1400" b="0" i="0" cap="none" dirty="0">
              <a:solidFill>
                <a:srgbClr val="1A1A1A"/>
              </a:solidFill>
              <a:effectLst/>
              <a:latin typeface="Open Sans" panose="020B0606030504020204" pitchFamily="34" charset="0"/>
            </a:endParaRPr>
          </a:p>
          <a:p>
            <a:endParaRPr lang="en-US" dirty="0"/>
          </a:p>
        </p:txBody>
      </p:sp>
      <p:pic>
        <p:nvPicPr>
          <p:cNvPr id="6" name="Content Placeholder 5">
            <a:extLst>
              <a:ext uri="{FF2B5EF4-FFF2-40B4-BE49-F238E27FC236}">
                <a16:creationId xmlns:a16="http://schemas.microsoft.com/office/drawing/2014/main" id="{266091D0-083B-81EB-C72B-138F7F9CD9F6}"/>
              </a:ext>
            </a:extLst>
          </p:cNvPr>
          <p:cNvPicPr>
            <a:picLocks noGrp="1" noChangeAspect="1"/>
          </p:cNvPicPr>
          <p:nvPr>
            <p:ph sz="quarter" idx="14"/>
          </p:nvPr>
        </p:nvPicPr>
        <p:blipFill>
          <a:blip r:embed="rId2"/>
          <a:stretch>
            <a:fillRect/>
          </a:stretch>
        </p:blipFill>
        <p:spPr>
          <a:xfrm>
            <a:off x="7105305" y="1215127"/>
            <a:ext cx="4606633" cy="4118873"/>
          </a:xfrm>
          <a:prstGeom prst="rect">
            <a:avLst/>
          </a:prstGeom>
        </p:spPr>
      </p:pic>
      <p:pic>
        <p:nvPicPr>
          <p:cNvPr id="51" name="Picture 4" descr="Find hd Web Globe Icon Png, Transparent Png. To search and download more  free transparent png images. | Globe icon, Globe logo, Website logo">
            <a:extLst>
              <a:ext uri="{FF2B5EF4-FFF2-40B4-BE49-F238E27FC236}">
                <a16:creationId xmlns:a16="http://schemas.microsoft.com/office/drawing/2014/main" id="{7F9E514C-A620-D95F-7243-0118BFB7D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60" y="3865646"/>
            <a:ext cx="251329" cy="26161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D5CF9016-A2BE-8648-F335-36DE58A5F2EC}"/>
              </a:ext>
            </a:extLst>
          </p:cNvPr>
          <p:cNvSpPr txBox="1"/>
          <p:nvPr/>
        </p:nvSpPr>
        <p:spPr>
          <a:xfrm>
            <a:off x="1364440" y="3795328"/>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cxnSp>
        <p:nvCxnSpPr>
          <p:cNvPr id="53" name="Straight Connector 52">
            <a:extLst>
              <a:ext uri="{FF2B5EF4-FFF2-40B4-BE49-F238E27FC236}">
                <a16:creationId xmlns:a16="http://schemas.microsoft.com/office/drawing/2014/main" id="{EBB20696-0384-F53E-8DD5-BEE72E8B404A}"/>
              </a:ext>
            </a:extLst>
          </p:cNvPr>
          <p:cNvCxnSpPr>
            <a:cxnSpLocks/>
          </p:cNvCxnSpPr>
          <p:nvPr/>
        </p:nvCxnSpPr>
        <p:spPr>
          <a:xfrm>
            <a:off x="1364441" y="3795328"/>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6A28C3B7-6F70-8A14-F9BB-A29CC43025CA}"/>
              </a:ext>
            </a:extLst>
          </p:cNvPr>
          <p:cNvSpPr txBox="1"/>
          <p:nvPr/>
        </p:nvSpPr>
        <p:spPr>
          <a:xfrm>
            <a:off x="2216076" y="3795328"/>
            <a:ext cx="832804"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Angular</a:t>
            </a:r>
            <a:endParaRPr lang="en-US" sz="1100" dirty="0">
              <a:solidFill>
                <a:srgbClr val="0070C0"/>
              </a:solidFill>
            </a:endParaRPr>
          </a:p>
        </p:txBody>
      </p:sp>
      <p:sp>
        <p:nvSpPr>
          <p:cNvPr id="55" name="TextBox 54">
            <a:extLst>
              <a:ext uri="{FF2B5EF4-FFF2-40B4-BE49-F238E27FC236}">
                <a16:creationId xmlns:a16="http://schemas.microsoft.com/office/drawing/2014/main" id="{C2FFB4F7-9F62-F863-9FEC-E68E4A05C6D9}"/>
              </a:ext>
            </a:extLst>
          </p:cNvPr>
          <p:cNvSpPr txBox="1"/>
          <p:nvPr/>
        </p:nvSpPr>
        <p:spPr>
          <a:xfrm>
            <a:off x="2516755" y="3995225"/>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Core</a:t>
            </a:r>
            <a:endParaRPr lang="en-US" sz="1100" dirty="0">
              <a:solidFill>
                <a:srgbClr val="0070C0"/>
              </a:solidFill>
            </a:endParaRPr>
          </a:p>
        </p:txBody>
      </p:sp>
      <p:sp>
        <p:nvSpPr>
          <p:cNvPr id="56" name="TextBox 55">
            <a:extLst>
              <a:ext uri="{FF2B5EF4-FFF2-40B4-BE49-F238E27FC236}">
                <a16:creationId xmlns:a16="http://schemas.microsoft.com/office/drawing/2014/main" id="{1C5580E0-C972-5786-7C07-9C25F2D46530}"/>
              </a:ext>
            </a:extLst>
          </p:cNvPr>
          <p:cNvSpPr txBox="1"/>
          <p:nvPr/>
        </p:nvSpPr>
        <p:spPr>
          <a:xfrm>
            <a:off x="2971352" y="3795328"/>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React</a:t>
            </a:r>
            <a:endParaRPr lang="en-US" sz="1100" dirty="0">
              <a:solidFill>
                <a:srgbClr val="00B0F0"/>
              </a:solidFill>
            </a:endParaRPr>
          </a:p>
        </p:txBody>
      </p:sp>
      <p:sp>
        <p:nvSpPr>
          <p:cNvPr id="57" name="TextBox 56">
            <a:extLst>
              <a:ext uri="{FF2B5EF4-FFF2-40B4-BE49-F238E27FC236}">
                <a16:creationId xmlns:a16="http://schemas.microsoft.com/office/drawing/2014/main" id="{98098213-D88A-6E31-5733-97D1CB20D239}"/>
              </a:ext>
            </a:extLst>
          </p:cNvPr>
          <p:cNvSpPr txBox="1"/>
          <p:nvPr/>
        </p:nvSpPr>
        <p:spPr>
          <a:xfrm>
            <a:off x="4183421" y="3799227"/>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err="1">
                <a:solidFill>
                  <a:srgbClr val="0070C0"/>
                </a:solidFill>
                <a:hlinkClick r:id="rId4"/>
              </a:rPr>
              <a:t>Blazor</a:t>
            </a:r>
            <a:endParaRPr lang="en-US" sz="1100" dirty="0">
              <a:solidFill>
                <a:srgbClr val="0070C0"/>
              </a:solidFill>
            </a:endParaRPr>
          </a:p>
        </p:txBody>
      </p:sp>
      <p:sp>
        <p:nvSpPr>
          <p:cNvPr id="58" name="TextBox 57">
            <a:extLst>
              <a:ext uri="{FF2B5EF4-FFF2-40B4-BE49-F238E27FC236}">
                <a16:creationId xmlns:a16="http://schemas.microsoft.com/office/drawing/2014/main" id="{A0EA42C0-135C-E98D-537E-4FD7A0D0A6E5}"/>
              </a:ext>
            </a:extLst>
          </p:cNvPr>
          <p:cNvSpPr txBox="1"/>
          <p:nvPr/>
        </p:nvSpPr>
        <p:spPr>
          <a:xfrm>
            <a:off x="3619041" y="3795328"/>
            <a:ext cx="610357"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Vue</a:t>
            </a:r>
            <a:endParaRPr lang="en-US" sz="1100" dirty="0">
              <a:solidFill>
                <a:srgbClr val="0070C0"/>
              </a:solidFill>
            </a:endParaRPr>
          </a:p>
        </p:txBody>
      </p:sp>
      <p:sp>
        <p:nvSpPr>
          <p:cNvPr id="59" name="TextBox 58">
            <a:extLst>
              <a:ext uri="{FF2B5EF4-FFF2-40B4-BE49-F238E27FC236}">
                <a16:creationId xmlns:a16="http://schemas.microsoft.com/office/drawing/2014/main" id="{34240641-F946-2145-1BBB-834627C3A0A1}"/>
              </a:ext>
            </a:extLst>
          </p:cNvPr>
          <p:cNvSpPr txBox="1"/>
          <p:nvPr/>
        </p:nvSpPr>
        <p:spPr>
          <a:xfrm>
            <a:off x="1355446" y="3995225"/>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MVC</a:t>
            </a:r>
            <a:endParaRPr lang="en-US" sz="1100" dirty="0">
              <a:solidFill>
                <a:srgbClr val="0070C0"/>
              </a:solidFill>
            </a:endParaRPr>
          </a:p>
        </p:txBody>
      </p:sp>
      <p:pic>
        <p:nvPicPr>
          <p:cNvPr id="60" name="Picture 2" descr="Desktop Computer Icon transparent PNG - StickPNG">
            <a:extLst>
              <a:ext uri="{FF2B5EF4-FFF2-40B4-BE49-F238E27FC236}">
                <a16:creationId xmlns:a16="http://schemas.microsoft.com/office/drawing/2014/main" id="{836E664A-5978-2393-64EC-A3035CDFC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974" y="4560297"/>
            <a:ext cx="261610" cy="261610"/>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Connector 60">
            <a:extLst>
              <a:ext uri="{FF2B5EF4-FFF2-40B4-BE49-F238E27FC236}">
                <a16:creationId xmlns:a16="http://schemas.microsoft.com/office/drawing/2014/main" id="{01CAAC57-9867-A0D1-172D-39C47C7171D4}"/>
              </a:ext>
            </a:extLst>
          </p:cNvPr>
          <p:cNvCxnSpPr>
            <a:cxnSpLocks/>
          </p:cNvCxnSpPr>
          <p:nvPr/>
        </p:nvCxnSpPr>
        <p:spPr>
          <a:xfrm>
            <a:off x="1361898" y="4471476"/>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35A89E65-A5D0-7514-2731-F72CEC75D0DD}"/>
              </a:ext>
            </a:extLst>
          </p:cNvPr>
          <p:cNvSpPr txBox="1"/>
          <p:nvPr/>
        </p:nvSpPr>
        <p:spPr>
          <a:xfrm>
            <a:off x="1361899" y="4573329"/>
            <a:ext cx="931420"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WinForms</a:t>
            </a:r>
          </a:p>
        </p:txBody>
      </p:sp>
      <p:sp>
        <p:nvSpPr>
          <p:cNvPr id="63" name="TextBox 62">
            <a:extLst>
              <a:ext uri="{FF2B5EF4-FFF2-40B4-BE49-F238E27FC236}">
                <a16:creationId xmlns:a16="http://schemas.microsoft.com/office/drawing/2014/main" id="{29B50489-A8FC-6C97-2BD4-FBB091FB6598}"/>
              </a:ext>
            </a:extLst>
          </p:cNvPr>
          <p:cNvSpPr txBox="1"/>
          <p:nvPr/>
        </p:nvSpPr>
        <p:spPr>
          <a:xfrm>
            <a:off x="2240438" y="4561636"/>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64" name="TextBox 63">
            <a:extLst>
              <a:ext uri="{FF2B5EF4-FFF2-40B4-BE49-F238E27FC236}">
                <a16:creationId xmlns:a16="http://schemas.microsoft.com/office/drawing/2014/main" id="{5EC9F4B9-A57D-8292-D0FC-330759DE60F6}"/>
              </a:ext>
            </a:extLst>
          </p:cNvPr>
          <p:cNvSpPr txBox="1"/>
          <p:nvPr/>
        </p:nvSpPr>
        <p:spPr>
          <a:xfrm>
            <a:off x="3200573" y="4560297"/>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pic>
        <p:nvPicPr>
          <p:cNvPr id="65" name="Picture 6" descr="Mobile Icon White PNG Images With Transparent Background | Free Download On  Lovepik">
            <a:extLst>
              <a:ext uri="{FF2B5EF4-FFF2-40B4-BE49-F238E27FC236}">
                <a16:creationId xmlns:a16="http://schemas.microsoft.com/office/drawing/2014/main" id="{C196CBC7-546F-AA1F-D924-AD74847D5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212" y="5139490"/>
            <a:ext cx="337372" cy="337372"/>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a:extLst>
              <a:ext uri="{FF2B5EF4-FFF2-40B4-BE49-F238E27FC236}">
                <a16:creationId xmlns:a16="http://schemas.microsoft.com/office/drawing/2014/main" id="{09D7D898-FAB9-78D5-3926-AA4B5DA47A29}"/>
              </a:ext>
            </a:extLst>
          </p:cNvPr>
          <p:cNvCxnSpPr>
            <a:cxnSpLocks/>
          </p:cNvCxnSpPr>
          <p:nvPr/>
        </p:nvCxnSpPr>
        <p:spPr>
          <a:xfrm>
            <a:off x="1352937" y="5074286"/>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E85E91C3-FE4F-0ABA-20D3-3759644937F7}"/>
              </a:ext>
            </a:extLst>
          </p:cNvPr>
          <p:cNvSpPr txBox="1"/>
          <p:nvPr/>
        </p:nvSpPr>
        <p:spPr>
          <a:xfrm>
            <a:off x="1352935" y="5215252"/>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68" name="TextBox 67">
            <a:extLst>
              <a:ext uri="{FF2B5EF4-FFF2-40B4-BE49-F238E27FC236}">
                <a16:creationId xmlns:a16="http://schemas.microsoft.com/office/drawing/2014/main" id="{62AF76EE-3917-9212-E901-19B3534D86B1}"/>
              </a:ext>
            </a:extLst>
          </p:cNvPr>
          <p:cNvSpPr txBox="1"/>
          <p:nvPr/>
        </p:nvSpPr>
        <p:spPr>
          <a:xfrm>
            <a:off x="2258368" y="5225038"/>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sp>
        <p:nvSpPr>
          <p:cNvPr id="69" name="TextBox 68">
            <a:extLst>
              <a:ext uri="{FF2B5EF4-FFF2-40B4-BE49-F238E27FC236}">
                <a16:creationId xmlns:a16="http://schemas.microsoft.com/office/drawing/2014/main" id="{26A927D8-333E-2CFF-6B95-F1C810C07478}"/>
              </a:ext>
            </a:extLst>
          </p:cNvPr>
          <p:cNvSpPr txBox="1"/>
          <p:nvPr/>
        </p:nvSpPr>
        <p:spPr>
          <a:xfrm>
            <a:off x="3009764" y="5215252"/>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spTree>
    <p:extLst>
      <p:ext uri="{BB962C8B-B14F-4D97-AF65-F5344CB8AC3E}">
        <p14:creationId xmlns:p14="http://schemas.microsoft.com/office/powerpoint/2010/main" val="313223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13759A-65A6-C9F0-20B7-96DC84021289}"/>
              </a:ext>
            </a:extLst>
          </p:cNvPr>
          <p:cNvSpPr>
            <a:spLocks noGrp="1"/>
          </p:cNvSpPr>
          <p:nvPr>
            <p:ph type="title"/>
          </p:nvPr>
        </p:nvSpPr>
        <p:spPr>
          <a:xfrm>
            <a:off x="913774" y="403365"/>
            <a:ext cx="10364451" cy="842729"/>
          </a:xfrm>
        </p:spPr>
        <p:txBody>
          <a:bodyPr/>
          <a:lstStyle/>
          <a:p>
            <a:r>
              <a:rPr lang="en-US" b="1" dirty="0"/>
              <a:t>LISTVIEW</a:t>
            </a:r>
          </a:p>
        </p:txBody>
      </p:sp>
      <p:sp>
        <p:nvSpPr>
          <p:cNvPr id="5" name="Content Placeholder 4">
            <a:extLst>
              <a:ext uri="{FF2B5EF4-FFF2-40B4-BE49-F238E27FC236}">
                <a16:creationId xmlns:a16="http://schemas.microsoft.com/office/drawing/2014/main" id="{D91D944D-7424-67D2-0EA0-EF4711643BDD}"/>
              </a:ext>
            </a:extLst>
          </p:cNvPr>
          <p:cNvSpPr>
            <a:spLocks noGrp="1"/>
          </p:cNvSpPr>
          <p:nvPr>
            <p:ph sz="quarter" idx="13"/>
          </p:nvPr>
        </p:nvSpPr>
        <p:spPr>
          <a:xfrm>
            <a:off x="913773" y="1443319"/>
            <a:ext cx="6025159" cy="4589927"/>
          </a:xfrm>
        </p:spPr>
        <p:txBody>
          <a:bodyPr>
            <a:normAutofit/>
          </a:bodyPr>
          <a:lstStyle/>
          <a:p>
            <a:pPr marL="0" indent="0" algn="l">
              <a:buNone/>
            </a:pPr>
            <a:r>
              <a:rPr lang="en-US" b="1" i="0" dirty="0" err="1">
                <a:solidFill>
                  <a:srgbClr val="1A1A1A"/>
                </a:solidFill>
                <a:effectLst/>
                <a:latin typeface="Open Sans" panose="020B0606030504020204" pitchFamily="34" charset="0"/>
              </a:rPr>
              <a:t>ListView</a:t>
            </a:r>
            <a:endParaRPr lang="en-US" b="1" i="0" dirty="0">
              <a:solidFill>
                <a:srgbClr val="1A1A1A"/>
              </a:solidFill>
              <a:effectLst/>
              <a:latin typeface="Open Sans" panose="020B0606030504020204" pitchFamily="34" charset="0"/>
            </a:endParaRPr>
          </a:p>
          <a:p>
            <a:pPr marL="0" indent="0" algn="l">
              <a:buNone/>
            </a:pPr>
            <a:r>
              <a:rPr lang="en-US" sz="1400" b="0" i="0" cap="none" dirty="0">
                <a:solidFill>
                  <a:srgbClr val="1A1A1A"/>
                </a:solidFill>
                <a:effectLst/>
                <a:latin typeface="Open Sans" panose="020B0606030504020204" pitchFamily="34" charset="0"/>
              </a:rPr>
              <a:t>The </a:t>
            </a:r>
            <a:r>
              <a:rPr lang="en-US" sz="1400" cap="none" dirty="0" err="1">
                <a:solidFill>
                  <a:srgbClr val="1A1A1A"/>
                </a:solidFill>
                <a:latin typeface="Open Sans" panose="020B0606030504020204" pitchFamily="34" charset="0"/>
              </a:rPr>
              <a:t>L</a:t>
            </a:r>
            <a:r>
              <a:rPr lang="en-US" sz="1400" b="0" i="0" cap="none" dirty="0" err="1">
                <a:solidFill>
                  <a:srgbClr val="1A1A1A"/>
                </a:solidFill>
                <a:effectLst/>
                <a:latin typeface="Open Sans" panose="020B0606030504020204" pitchFamily="34" charset="0"/>
              </a:rPr>
              <a:t>istView</a:t>
            </a:r>
            <a:r>
              <a:rPr lang="en-US" sz="1400" b="0" i="0" cap="none"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400" cap="none" dirty="0" err="1">
                <a:solidFill>
                  <a:srgbClr val="1A1A1A"/>
                </a:solidFill>
                <a:latin typeface="Open Sans" panose="020B0606030504020204" pitchFamily="34" charset="0"/>
              </a:rPr>
              <a:t>L</a:t>
            </a:r>
            <a:r>
              <a:rPr lang="en-US" sz="1400" b="0" i="0" cap="none" dirty="0" err="1">
                <a:solidFill>
                  <a:srgbClr val="1A1A1A"/>
                </a:solidFill>
                <a:effectLst/>
                <a:latin typeface="Open Sans" panose="020B0606030504020204" pitchFamily="34" charset="0"/>
              </a:rPr>
              <a:t>istView</a:t>
            </a:r>
            <a:r>
              <a:rPr lang="en-US" sz="1400" b="0" i="0" cap="none" dirty="0">
                <a:solidFill>
                  <a:srgbClr val="1A1A1A"/>
                </a:solidFill>
                <a:effectLst/>
                <a:latin typeface="Open Sans" panose="020B0606030504020204" pitchFamily="34" charset="0"/>
              </a:rPr>
              <a:t> control has been optimized to work with large amounts of data.</a:t>
            </a:r>
          </a:p>
          <a:p>
            <a:pPr marL="0" indent="0" algn="l">
              <a:buNone/>
            </a:pPr>
            <a:endParaRPr lang="en-US" sz="1400" b="0" i="0" cap="none" dirty="0">
              <a:solidFill>
                <a:srgbClr val="1A1A1A"/>
              </a:solidFill>
              <a:effectLst/>
              <a:latin typeface="Open Sans" panose="020B0606030504020204" pitchFamily="34" charset="0"/>
            </a:endParaRPr>
          </a:p>
          <a:p>
            <a:pPr marL="0" indent="0" algn="l">
              <a:buNone/>
            </a:pPr>
            <a:r>
              <a:rPr lang="en-US" sz="1600" cap="none" dirty="0">
                <a:solidFill>
                  <a:srgbClr val="1A1A1A"/>
                </a:solidFill>
                <a:latin typeface="Open Sans" panose="020B0606030504020204" pitchFamily="34" charset="0"/>
              </a:rPr>
              <a:t>SUPPORTED PLATFORMS</a:t>
            </a:r>
          </a:p>
          <a:p>
            <a:pPr marL="0" indent="0" algn="l">
              <a:buNone/>
            </a:pPr>
            <a:endParaRPr lang="en-US" sz="1400" cap="none" dirty="0">
              <a:solidFill>
                <a:srgbClr val="1A1A1A"/>
              </a:solidFill>
              <a:latin typeface="Open Sans" panose="020B0606030504020204" pitchFamily="34" charset="0"/>
            </a:endParaRPr>
          </a:p>
        </p:txBody>
      </p:sp>
      <p:pic>
        <p:nvPicPr>
          <p:cNvPr id="2050" name="Picture 2" descr="Syncfusion List View">
            <a:extLst>
              <a:ext uri="{FF2B5EF4-FFF2-40B4-BE49-F238E27FC236}">
                <a16:creationId xmlns:a16="http://schemas.microsoft.com/office/drawing/2014/main" id="{5479FB4E-DE1A-F028-9648-9C9C96EB8284}"/>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938933" y="1474695"/>
            <a:ext cx="4588837" cy="39086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nd hd Web Globe Icon Png, Transparent Png. To search and download more  free transparent png images. | Globe icon, Globe logo, Website logo">
            <a:extLst>
              <a:ext uri="{FF2B5EF4-FFF2-40B4-BE49-F238E27FC236}">
                <a16:creationId xmlns:a16="http://schemas.microsoft.com/office/drawing/2014/main" id="{AA20B550-4E10-2BF4-2C5E-06E56C3FA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15" y="4158223"/>
            <a:ext cx="251329" cy="261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F2262A-ABDF-D182-D31C-C1E6C57B49B5}"/>
              </a:ext>
            </a:extLst>
          </p:cNvPr>
          <p:cNvSpPr txBox="1"/>
          <p:nvPr/>
        </p:nvSpPr>
        <p:spPr>
          <a:xfrm>
            <a:off x="1371595" y="4087905"/>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cxnSp>
        <p:nvCxnSpPr>
          <p:cNvPr id="9" name="Straight Connector 8">
            <a:extLst>
              <a:ext uri="{FF2B5EF4-FFF2-40B4-BE49-F238E27FC236}">
                <a16:creationId xmlns:a16="http://schemas.microsoft.com/office/drawing/2014/main" id="{E321E4B9-847B-0246-6415-84FCDF4456CD}"/>
              </a:ext>
            </a:extLst>
          </p:cNvPr>
          <p:cNvCxnSpPr>
            <a:cxnSpLocks/>
          </p:cNvCxnSpPr>
          <p:nvPr/>
        </p:nvCxnSpPr>
        <p:spPr>
          <a:xfrm>
            <a:off x="1371596" y="4087905"/>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B86BC8D-7DCE-78C9-91E1-1630FAA2A22E}"/>
              </a:ext>
            </a:extLst>
          </p:cNvPr>
          <p:cNvSpPr txBox="1"/>
          <p:nvPr/>
        </p:nvSpPr>
        <p:spPr>
          <a:xfrm>
            <a:off x="2223231" y="4087905"/>
            <a:ext cx="832804"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Angular</a:t>
            </a:r>
            <a:endParaRPr lang="en-US" sz="1100" dirty="0">
              <a:solidFill>
                <a:srgbClr val="0070C0"/>
              </a:solidFill>
            </a:endParaRPr>
          </a:p>
        </p:txBody>
      </p:sp>
      <p:sp>
        <p:nvSpPr>
          <p:cNvPr id="11" name="TextBox 10">
            <a:extLst>
              <a:ext uri="{FF2B5EF4-FFF2-40B4-BE49-F238E27FC236}">
                <a16:creationId xmlns:a16="http://schemas.microsoft.com/office/drawing/2014/main" id="{552CE0AE-1449-A076-60D3-D0196E7C84AE}"/>
              </a:ext>
            </a:extLst>
          </p:cNvPr>
          <p:cNvSpPr txBox="1"/>
          <p:nvPr/>
        </p:nvSpPr>
        <p:spPr>
          <a:xfrm>
            <a:off x="2523910" y="4287802"/>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Core</a:t>
            </a:r>
            <a:endParaRPr lang="en-US" sz="1100" dirty="0">
              <a:solidFill>
                <a:srgbClr val="0070C0"/>
              </a:solidFill>
            </a:endParaRPr>
          </a:p>
        </p:txBody>
      </p:sp>
      <p:sp>
        <p:nvSpPr>
          <p:cNvPr id="12" name="TextBox 11">
            <a:extLst>
              <a:ext uri="{FF2B5EF4-FFF2-40B4-BE49-F238E27FC236}">
                <a16:creationId xmlns:a16="http://schemas.microsoft.com/office/drawing/2014/main" id="{A435AB86-CC50-C7F5-BB12-9DF0B3FB088E}"/>
              </a:ext>
            </a:extLst>
          </p:cNvPr>
          <p:cNvSpPr txBox="1"/>
          <p:nvPr/>
        </p:nvSpPr>
        <p:spPr>
          <a:xfrm>
            <a:off x="2978507" y="4087905"/>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React</a:t>
            </a:r>
            <a:endParaRPr lang="en-US" sz="1100" dirty="0">
              <a:solidFill>
                <a:srgbClr val="00B0F0"/>
              </a:solidFill>
            </a:endParaRPr>
          </a:p>
        </p:txBody>
      </p:sp>
      <p:sp>
        <p:nvSpPr>
          <p:cNvPr id="13" name="TextBox 12">
            <a:extLst>
              <a:ext uri="{FF2B5EF4-FFF2-40B4-BE49-F238E27FC236}">
                <a16:creationId xmlns:a16="http://schemas.microsoft.com/office/drawing/2014/main" id="{18EF1CB6-A690-9282-8B82-B0616FC57AF6}"/>
              </a:ext>
            </a:extLst>
          </p:cNvPr>
          <p:cNvSpPr txBox="1"/>
          <p:nvPr/>
        </p:nvSpPr>
        <p:spPr>
          <a:xfrm>
            <a:off x="4190576" y="4091804"/>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err="1">
                <a:solidFill>
                  <a:srgbClr val="0070C0"/>
                </a:solidFill>
                <a:hlinkClick r:id="rId4"/>
              </a:rPr>
              <a:t>Blazor</a:t>
            </a:r>
            <a:endParaRPr lang="en-US" sz="1100" dirty="0">
              <a:solidFill>
                <a:srgbClr val="0070C0"/>
              </a:solidFill>
            </a:endParaRPr>
          </a:p>
        </p:txBody>
      </p:sp>
      <p:sp>
        <p:nvSpPr>
          <p:cNvPr id="14" name="TextBox 13">
            <a:extLst>
              <a:ext uri="{FF2B5EF4-FFF2-40B4-BE49-F238E27FC236}">
                <a16:creationId xmlns:a16="http://schemas.microsoft.com/office/drawing/2014/main" id="{1EE75342-311C-8ECE-2A8F-3C35EFD9CBAE}"/>
              </a:ext>
            </a:extLst>
          </p:cNvPr>
          <p:cNvSpPr txBox="1"/>
          <p:nvPr/>
        </p:nvSpPr>
        <p:spPr>
          <a:xfrm>
            <a:off x="3626196" y="4087905"/>
            <a:ext cx="610357"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Vue</a:t>
            </a:r>
            <a:endParaRPr lang="en-US" sz="1100" dirty="0">
              <a:solidFill>
                <a:srgbClr val="0070C0"/>
              </a:solidFill>
            </a:endParaRPr>
          </a:p>
        </p:txBody>
      </p:sp>
      <p:sp>
        <p:nvSpPr>
          <p:cNvPr id="15" name="TextBox 14">
            <a:extLst>
              <a:ext uri="{FF2B5EF4-FFF2-40B4-BE49-F238E27FC236}">
                <a16:creationId xmlns:a16="http://schemas.microsoft.com/office/drawing/2014/main" id="{B7D156CA-8C6A-7B6D-5538-2938E74BB375}"/>
              </a:ext>
            </a:extLst>
          </p:cNvPr>
          <p:cNvSpPr txBox="1"/>
          <p:nvPr/>
        </p:nvSpPr>
        <p:spPr>
          <a:xfrm>
            <a:off x="1362601" y="4287802"/>
            <a:ext cx="131708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70C0"/>
                </a:solidFill>
                <a:hlinkClick r:id="rId4"/>
              </a:rPr>
              <a:t>ASP.NET MVC</a:t>
            </a:r>
            <a:endParaRPr lang="en-US" sz="1100" dirty="0">
              <a:solidFill>
                <a:srgbClr val="0070C0"/>
              </a:solidFill>
            </a:endParaRPr>
          </a:p>
        </p:txBody>
      </p:sp>
      <p:pic>
        <p:nvPicPr>
          <p:cNvPr id="16" name="Picture 2" descr="Desktop Computer Icon transparent PNG - StickPNG">
            <a:extLst>
              <a:ext uri="{FF2B5EF4-FFF2-40B4-BE49-F238E27FC236}">
                <a16:creationId xmlns:a16="http://schemas.microsoft.com/office/drawing/2014/main" id="{03819956-9860-697D-AD38-027B36C1CC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634" y="4779417"/>
            <a:ext cx="261610" cy="26161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1D5495FC-59DF-15FA-BEA4-C888DFAD8147}"/>
              </a:ext>
            </a:extLst>
          </p:cNvPr>
          <p:cNvCxnSpPr>
            <a:cxnSpLocks/>
          </p:cNvCxnSpPr>
          <p:nvPr/>
        </p:nvCxnSpPr>
        <p:spPr>
          <a:xfrm>
            <a:off x="1380558" y="4690596"/>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7CAA130-6508-F477-2365-94BF7D3A0DB6}"/>
              </a:ext>
            </a:extLst>
          </p:cNvPr>
          <p:cNvSpPr txBox="1"/>
          <p:nvPr/>
        </p:nvSpPr>
        <p:spPr>
          <a:xfrm>
            <a:off x="1380559" y="4792449"/>
            <a:ext cx="931420"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WinForms</a:t>
            </a:r>
          </a:p>
        </p:txBody>
      </p:sp>
      <p:sp>
        <p:nvSpPr>
          <p:cNvPr id="19" name="TextBox 18">
            <a:extLst>
              <a:ext uri="{FF2B5EF4-FFF2-40B4-BE49-F238E27FC236}">
                <a16:creationId xmlns:a16="http://schemas.microsoft.com/office/drawing/2014/main" id="{1CBCD902-923C-0397-9F6A-4E8B2FA2AC70}"/>
              </a:ext>
            </a:extLst>
          </p:cNvPr>
          <p:cNvSpPr txBox="1"/>
          <p:nvPr/>
        </p:nvSpPr>
        <p:spPr>
          <a:xfrm>
            <a:off x="2259098" y="4780756"/>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20" name="TextBox 19">
            <a:extLst>
              <a:ext uri="{FF2B5EF4-FFF2-40B4-BE49-F238E27FC236}">
                <a16:creationId xmlns:a16="http://schemas.microsoft.com/office/drawing/2014/main" id="{77B5085D-C63F-C4B5-CFE5-95C993BDBA05}"/>
              </a:ext>
            </a:extLst>
          </p:cNvPr>
          <p:cNvSpPr txBox="1"/>
          <p:nvPr/>
        </p:nvSpPr>
        <p:spPr>
          <a:xfrm>
            <a:off x="3219233" y="4779417"/>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pic>
        <p:nvPicPr>
          <p:cNvPr id="21" name="Picture 6" descr="Mobile Icon White PNG Images With Transparent Background | Free Download On  Lovepik">
            <a:extLst>
              <a:ext uri="{FF2B5EF4-FFF2-40B4-BE49-F238E27FC236}">
                <a16:creationId xmlns:a16="http://schemas.microsoft.com/office/drawing/2014/main" id="{C451DD2E-E1BD-AF2B-889D-F4A4CBF48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872" y="5320765"/>
            <a:ext cx="337372" cy="33737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DAA29E5-4021-67BE-5CB4-2B6EA32D6A89}"/>
              </a:ext>
            </a:extLst>
          </p:cNvPr>
          <p:cNvCxnSpPr>
            <a:cxnSpLocks/>
          </p:cNvCxnSpPr>
          <p:nvPr/>
        </p:nvCxnSpPr>
        <p:spPr>
          <a:xfrm>
            <a:off x="1371597" y="5255561"/>
            <a:ext cx="0" cy="43927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6594514-5B83-9A57-8BC0-B0FF2E391976}"/>
              </a:ext>
            </a:extLst>
          </p:cNvPr>
          <p:cNvSpPr txBox="1"/>
          <p:nvPr/>
        </p:nvSpPr>
        <p:spPr>
          <a:xfrm>
            <a:off x="1371595" y="5396527"/>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.NET MAUI</a:t>
            </a:r>
          </a:p>
        </p:txBody>
      </p:sp>
      <p:sp>
        <p:nvSpPr>
          <p:cNvPr id="24" name="TextBox 23">
            <a:extLst>
              <a:ext uri="{FF2B5EF4-FFF2-40B4-BE49-F238E27FC236}">
                <a16:creationId xmlns:a16="http://schemas.microsoft.com/office/drawing/2014/main" id="{D728FFED-4F74-A68F-67B0-85E499B03260}"/>
              </a:ext>
            </a:extLst>
          </p:cNvPr>
          <p:cNvSpPr txBox="1"/>
          <p:nvPr/>
        </p:nvSpPr>
        <p:spPr>
          <a:xfrm>
            <a:off x="2277028" y="5406313"/>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rPr>
              <a:t>Xamarin</a:t>
            </a:r>
          </a:p>
        </p:txBody>
      </p:sp>
      <p:sp>
        <p:nvSpPr>
          <p:cNvPr id="25" name="TextBox 24">
            <a:extLst>
              <a:ext uri="{FF2B5EF4-FFF2-40B4-BE49-F238E27FC236}">
                <a16:creationId xmlns:a16="http://schemas.microsoft.com/office/drawing/2014/main" id="{C4D8A6F2-9124-45CF-9D09-75E8030AA115}"/>
              </a:ext>
            </a:extLst>
          </p:cNvPr>
          <p:cNvSpPr txBox="1"/>
          <p:nvPr/>
        </p:nvSpPr>
        <p:spPr>
          <a:xfrm>
            <a:off x="3028424" y="5396527"/>
            <a:ext cx="959223"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rgbClr val="00B0F0"/>
                </a:solidFill>
                <a:hlinkClick r:id="rId4">
                  <a:extLst>
                    <a:ext uri="{A12FA001-AC4F-418D-AE19-62706E023703}">
                      <ahyp:hlinkClr xmlns:ahyp="http://schemas.microsoft.com/office/drawing/2018/hyperlinkcolor" val="tx"/>
                    </a:ext>
                  </a:extLst>
                </a:hlinkClick>
              </a:rPr>
              <a:t>JavaScript</a:t>
            </a:r>
            <a:endParaRPr lang="en-US" sz="1100" dirty="0">
              <a:solidFill>
                <a:srgbClr val="00B0F0"/>
              </a:solidFill>
            </a:endParaRPr>
          </a:p>
        </p:txBody>
      </p:sp>
    </p:spTree>
    <p:extLst>
      <p:ext uri="{BB962C8B-B14F-4D97-AF65-F5344CB8AC3E}">
        <p14:creationId xmlns:p14="http://schemas.microsoft.com/office/powerpoint/2010/main" val="28625857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TotalTime>
  <Words>275</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ADLaM Display</vt:lpstr>
      <vt:lpstr>Arial</vt:lpstr>
      <vt:lpstr>Comic Sans MS</vt:lpstr>
      <vt:lpstr>Open Sans</vt:lpstr>
      <vt:lpstr>Tw Cen MT</vt:lpstr>
      <vt:lpstr>Droplet</vt:lpstr>
      <vt:lpstr>MOST POPULAR COMPONENTS in Syncfusion</vt:lpstr>
      <vt:lpstr>LIST OF POPULAR COMPONENTS</vt:lpstr>
      <vt:lpstr>DATA 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Preethika Sathish</dc:creator>
  <cp:lastModifiedBy>Preethika Sathish</cp:lastModifiedBy>
  <cp:revision>4</cp:revision>
  <dcterms:created xsi:type="dcterms:W3CDTF">2024-03-25T09:33:20Z</dcterms:created>
  <dcterms:modified xsi:type="dcterms:W3CDTF">2024-03-26T17:10:10Z</dcterms:modified>
</cp:coreProperties>
</file>