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Arial Black" panose="020B0A04020102020204" pitchFamily="34" charset="0"/>
      <p:bold r:id="rId9"/>
    </p:embeddedFont>
    <p:embeddedFont>
      <p:font typeface="BTMONA+EBGaramond-Regular" panose="020B0604020202020204"/>
      <p:regular r:id="rId10"/>
    </p:embeddedFont>
    <p:embeddedFont>
      <p:font typeface="Calibri" panose="020F0502020204030204" pitchFamily="34" charset="0"/>
      <p:regular r:id="rId11"/>
      <p:bold r:id="rId12"/>
      <p:italic r:id="rId13"/>
      <p:boldItalic r:id="rId14"/>
    </p:embeddedFont>
    <p:embeddedFont>
      <p:font typeface="CFJCTS+PublicSans-Bold" panose="020B0604020202020204"/>
      <p:regular r:id="rId15"/>
    </p:embeddedFont>
    <p:embeddedFont>
      <p:font typeface="CFRUAJ+EBGaramond-Medium" panose="020B0604020202020204"/>
      <p:regular r:id="rId16"/>
    </p:embeddedFont>
    <p:embeddedFont>
      <p:font typeface="ILIIOR+EBGaramond-Bold" panose="020B0604020202020204"/>
      <p:regular r:id="rId17"/>
    </p:embeddedFont>
    <p:embeddedFont>
      <p:font typeface="KQGMTU+Arial-BoldMT" panose="020B0604020202020204"/>
      <p:regular r:id="rId18"/>
    </p:embeddedFont>
    <p:embeddedFont>
      <p:font typeface="PVLNNE+ArialMT" panose="020B0604020202020204"/>
      <p:regular r:id="rId19"/>
    </p:embeddedFont>
    <p:embeddedFont>
      <p:font typeface="RMKPBC+PublicSans-BoldItalic" panose="020B0604020202020204"/>
      <p:regular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4660"/>
  </p:normalViewPr>
  <p:slideViewPr>
    <p:cSldViewPr>
      <p:cViewPr varScale="1">
        <p:scale>
          <a:sx n="82" d="100"/>
          <a:sy n="82" d="100"/>
        </p:scale>
        <p:origin x="948" y="5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425" y="2693035"/>
            <a:ext cx="3420110" cy="1449115"/>
          </a:xfrm>
          <a:prstGeom prst="rect">
            <a:avLst/>
          </a:prstGeom>
        </p:spPr>
        <p:txBody>
          <a:bodyPr vert="horz" wrap="square" lIns="0" tIns="0" rIns="0" bIns="0" rtlCol="0">
            <a:spAutoFit/>
          </a:bodyPr>
          <a:lstStyle/>
          <a:p>
            <a:pPr marL="0" marR="0">
              <a:lnSpc>
                <a:spcPts val="2820"/>
              </a:lnSpc>
              <a:spcBef>
                <a:spcPts val="0"/>
              </a:spcBef>
              <a:spcAft>
                <a:spcPts val="0"/>
              </a:spcAft>
            </a:pPr>
            <a:r>
              <a:rPr lang="en-IN" sz="2400" b="1" dirty="0">
                <a:solidFill>
                  <a:srgbClr val="223669"/>
                </a:solidFill>
                <a:latin typeface="CFJCTS+PublicSans-Bold" panose="02000500000000000000"/>
                <a:cs typeface="CFJCTS+PublicSans-Bold" panose="02000500000000000000"/>
              </a:rPr>
              <a:t>“ </a:t>
            </a:r>
            <a:r>
              <a:rPr lang="en-IN" sz="2400" b="1" dirty="0">
                <a:solidFill>
                  <a:srgbClr val="223669"/>
                </a:solidFill>
                <a:latin typeface="Arial Black" panose="020B0A04020102020204" pitchFamily="34" charset="0"/>
                <a:cs typeface="CFJCTS+PublicSans-Bold" panose="02000500000000000000"/>
              </a:rPr>
              <a:t>E 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86267"/>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ILIIOR+EBGaramond-Bold" panose="02000500000000000000"/>
                <a:cs typeface="ILIIOR+EBGaramond-Bold" panose="0200050000000000000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panose="02000500000000000000"/>
                <a:cs typeface="CFRUAJ+EBGaramond-Medium" panose="0200050000000000000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a:solidFill>
                  <a:schemeClr val="bg1"/>
                </a:solidFill>
              </a:rPr>
              <a:t>SANA Y</a:t>
            </a:r>
          </a:p>
        </p:txBody>
      </p:sp>
      <p:sp>
        <p:nvSpPr>
          <p:cNvPr id="15" name="Text Box 14"/>
          <p:cNvSpPr txBox="1"/>
          <p:nvPr/>
        </p:nvSpPr>
        <p:spPr>
          <a:xfrm>
            <a:off x="1982470" y="3580130"/>
            <a:ext cx="1623060" cy="337185"/>
          </a:xfrm>
          <a:prstGeom prst="rect">
            <a:avLst/>
          </a:prstGeom>
          <a:noFill/>
        </p:spPr>
        <p:txBody>
          <a:bodyPr wrap="square" rtlCol="0">
            <a:spAutoFit/>
          </a:bodyPr>
          <a:lstStyle/>
          <a:p>
            <a:r>
              <a:rPr lang="en-US" sz="1600">
                <a:solidFill>
                  <a:schemeClr val="bg1"/>
                </a:solidFill>
              </a:rPr>
              <a:t>PREETHIKA B S</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a:solidFill>
                  <a:schemeClr val="bg1"/>
                </a:solidFill>
              </a:rPr>
              <a:t>YAMINIPRIYA B</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1030605" y="901065"/>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CreateꢀSRSꢀ:ꢀ“</a:t>
            </a:r>
            <a:r>
              <a:rPr lang="en-US" sz="1400" dirty="0">
                <a:ln/>
                <a:solidFill>
                  <a:schemeClr val="tx1"/>
                </a:solidFill>
                <a:effectLst>
                  <a:outerShdw blurRad="38100" dist="19050" dir="2700000" algn="tl" rotWithShape="0">
                    <a:schemeClr val="dk1">
                      <a:alpha val="40000"/>
                    </a:schemeClr>
                  </a:outerShdw>
                </a:effectLst>
                <a:latin typeface="CFRUAJ+EBGaramond-Medium" panose="02000500000000000000"/>
                <a:cs typeface="CFRUAJ+EBGaramond-Medium" panose="02000500000000000000"/>
              </a:rPr>
              <a:t> </a:t>
            </a:r>
            <a:r>
              <a:rPr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ILIIOR+EBGaramond-Bold" panose="02000500000000000000"/>
                <a:cs typeface="ILIIOR+EBGaramond-Bold" panose="02000500000000000000"/>
                <a:sym typeface="+mn-ea"/>
              </a:rPr>
              <a:t> </a:t>
            </a:r>
            <a:r>
              <a:rPr sz="1400" dirty="0">
                <a:solidFill>
                  <a:srgbClr val="000000"/>
                </a:solidFill>
                <a:latin typeface="CFRUAJ+EBGaramond-Medium" panose="02000500000000000000"/>
                <a:cs typeface="CFRUAJ+EBGaramond-Medium" panose="02000500000000000000"/>
              </a:rPr>
              <a:t>”</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Creationꢀ&amp;ꢀSet-upꢀofꢀGithubꢀaccount</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ILIIOR+EBGaramond-Bold" panose="02000500000000000000"/>
                <a:cs typeface="ILIIOR+EBGaramond-Bold" panose="02000500000000000000"/>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CFRUAJ+EBGaramond-Medium" panose="02000500000000000000"/>
                <a:cs typeface="CFRUAJ+EBGaramond-Medium" panose="02000500000000000000"/>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Getꢀtoꢀknowꢀaboutꢀdifferentꢀlifecycleꢀmodels.</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UnderstandingꢀimportanceꢀandꢀhowꢀtoꢀcreateꢀanꢀSRS</a:t>
            </a:r>
          </a:p>
          <a:p>
            <a:pPr marL="0" marR="0">
              <a:lnSpc>
                <a:spcPts val="1800"/>
              </a:lnSpc>
              <a:spcBef>
                <a:spcPts val="10"/>
              </a:spcBef>
              <a:spcAft>
                <a:spcPts val="0"/>
              </a:spcAft>
            </a:pPr>
            <a:r>
              <a:rPr sz="1400" dirty="0">
                <a:solidFill>
                  <a:srgbClr val="000000"/>
                </a:solidFill>
                <a:latin typeface="CFRUAJ+EBGaramond-Medium" panose="02000500000000000000"/>
                <a:cs typeface="CFRUAJ+EBGaramond-Medium" panose="02000500000000000000"/>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panose="02000500000000000000"/>
                <a:cs typeface="CFRUAJ+EBGaramond-Medium" panose="02000500000000000000"/>
              </a:rPr>
              <a:t>Understandingꢀagileꢀandꢀscrumꢀmanagementꢀtechniquesꢀforꢀefficientꢀproductꢀdevelopment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Step-WiseꢀDescription</a:t>
            </a:r>
          </a:p>
        </p:txBody>
      </p:sp>
      <p:sp>
        <p:nvSpPr>
          <p:cNvPr id="4" name="object 4"/>
          <p:cNvSpPr txBox="1"/>
          <p:nvPr/>
        </p:nvSpPr>
        <p:spPr>
          <a:xfrm>
            <a:off x="638229" y="2954756"/>
            <a:ext cx="2263292"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panose="02000500000000000000"/>
                <a:cs typeface="ILIIOR+EBGaramond-Bold" panose="02000500000000000000"/>
              </a:rPr>
              <a:t>Summaryꢀofꢀyourꢀtask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a:t>Planning and Research</a:t>
            </a:r>
          </a:p>
          <a:p>
            <a:pPr marL="285750" indent="-285750">
              <a:buFont typeface="Arial" panose="020B0604020202020204" pitchFamily="34" charset="0"/>
              <a:buChar char="•"/>
            </a:pPr>
            <a:r>
              <a:rPr lang="en-US"/>
              <a:t>Domain and Hosting</a:t>
            </a:r>
          </a:p>
          <a:p>
            <a:pPr marL="285750" indent="-285750">
              <a:buFont typeface="Arial" panose="020B0604020202020204" pitchFamily="34" charset="0"/>
              <a:buChar char="•"/>
            </a:pPr>
            <a:r>
              <a:rPr lang="en-US"/>
              <a:t>Website Development</a:t>
            </a:r>
          </a:p>
          <a:p>
            <a:pPr marL="285750" indent="-285750">
              <a:buFont typeface="Arial" panose="020B0604020202020204" pitchFamily="34" charset="0"/>
              <a:buChar char="•"/>
            </a:pPr>
            <a:r>
              <a:rPr lang="en-US"/>
              <a:t>Content and SEO</a:t>
            </a:r>
          </a:p>
          <a:p>
            <a:pPr marL="285750" indent="-285750">
              <a:buFont typeface="Arial" panose="020B0604020202020204" pitchFamily="34" charset="0"/>
              <a:buChar char="•"/>
            </a:pPr>
            <a:r>
              <a:rPr lang="en-US"/>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a:t>The introduction to our project is given first. Nextly,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ILIIOR+EBGaramond-Bold" panose="02000500000000000000"/>
                <a:cs typeface="ILIIOR+EBGaramond-Bold" panose="02000500000000000000"/>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Gatherꢀrequirementsꢀforꢀtheꢀ</a:t>
            </a:r>
          </a:p>
          <a:p>
            <a:pPr marL="101727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addꢀReadme.mdꢀfileꢀwithꢀ</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Prepareꢀdatabaseꢀdesignꢀ</a:t>
            </a:r>
          </a:p>
          <a:p>
            <a:pPr marL="74295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Commitꢀallꢀchangesꢀwithꢀ"firstꢀ</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Getꢀyourꢀinitialꢀprojectꢀ</a:t>
            </a:r>
          </a:p>
          <a:p>
            <a:pPr marL="365125"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createꢀaꢀrepositoryꢀonꢀgithubꢀ</a:t>
            </a:r>
          </a:p>
          <a:p>
            <a:pPr marL="0" marR="0">
              <a:lnSpc>
                <a:spcPts val="1200"/>
              </a:lnSpc>
              <a:spcBef>
                <a:spcPts val="0"/>
              </a:spcBef>
              <a:spcAft>
                <a:spcPts val="0"/>
              </a:spcAft>
            </a:pPr>
            <a:r>
              <a:rPr sz="1000" dirty="0">
                <a:solidFill>
                  <a:srgbClr val="000000"/>
                </a:solidFill>
                <a:latin typeface="BTMONA+EBGaramond-Regular" panose="02000500000000000000"/>
                <a:cs typeface="BTMONA+EBGaramond-Regular" panose="02000500000000000000"/>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BTMONA+EBGaramond-Regular" panose="02000500000000000000"/>
                <a:cs typeface="BTMONA+EBGaramond-Regular" panose="02000500000000000000"/>
              </a:rPr>
              <a:t>Pushꢀyourꢀchangesꢀtoꢀgithub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92928"/>
          </a:xfrm>
          <a:prstGeom prst="rect">
            <a:avLst/>
          </a:prstGeom>
        </p:spPr>
        <p:txBody>
          <a:bodyPr vert="horz" wrap="square" lIns="0" tIns="0" rIns="0" bIns="0" rtlCol="0">
            <a:spAutoFit/>
          </a:bodyPr>
          <a:lstStyle/>
          <a:p>
            <a:pPr marL="0" marR="0">
              <a:lnSpc>
                <a:spcPts val="1645"/>
              </a:lnSpc>
              <a:spcBef>
                <a:spcPts val="0"/>
              </a:spcBef>
              <a:spcAft>
                <a:spcPts val="0"/>
              </a:spcAft>
            </a:pPr>
            <a:r>
              <a:rPr lang="en-IN" sz="1000" b="1" dirty="0">
                <a:solidFill>
                  <a:srgbClr val="BD8738"/>
                </a:solidFill>
                <a:cs typeface="RMKPBC+PublicSans-BoldItalic" panose="02000500000000000000"/>
              </a:rPr>
              <a:t>https://github.com/PreethikaBS/NM-SPCET-CSE-GROUP4.git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386</Words>
  <Application>Microsoft Office PowerPoint</Application>
  <PresentationFormat>On-screen Show (16:9)</PresentationFormat>
  <Paragraphs>61</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KQGMTU+Arial-BoldMT</vt:lpstr>
      <vt:lpstr>CFJCTS+PublicSans-Bold</vt:lpstr>
      <vt:lpstr>Arial</vt:lpstr>
      <vt:lpstr>Calibri</vt:lpstr>
      <vt:lpstr>RMKPBC+PublicSans-BoldItalic</vt:lpstr>
      <vt:lpstr>BTMONA+EBGaramond-Regular</vt:lpstr>
      <vt:lpstr>PVLNNE+ArialMT</vt:lpstr>
      <vt:lpstr>Arial Black</vt:lpstr>
      <vt:lpstr>ILIIOR+EBGaramond-Bold</vt:lpstr>
      <vt:lpstr>Times New Roman</vt:lpstr>
      <vt:lpstr>CFRUAJ+EBGaramond-Medium</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Sana Y</cp:lastModifiedBy>
  <cp:revision>4</cp:revision>
  <dcterms:created xsi:type="dcterms:W3CDTF">2023-09-13T08:54:55Z</dcterms:created>
  <dcterms:modified xsi:type="dcterms:W3CDTF">2023-09-15T04:10:23Z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