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8A09-3380-744F-8422-9F42A673F9C8}"/>
              </a:ext>
            </a:extLst>
          </p:cNvPr>
          <p:cNvSpPr>
            <a:spLocks noGrp="1"/>
          </p:cNvSpPr>
          <p:nvPr>
            <p:ph type="ctrTitle"/>
          </p:nvPr>
        </p:nvSpPr>
        <p:spPr>
          <a:xfrm>
            <a:off x="2114855" y="244492"/>
            <a:ext cx="7541644" cy="989831"/>
          </a:xfrm>
        </p:spPr>
        <p:txBody>
          <a:bodyPr/>
          <a:lstStyle/>
          <a:p>
            <a:r>
              <a:rPr lang="en-IN" b="1" u="sng">
                <a:latin typeface="Amasis MT Pro Black" panose="02000000000000000000" pitchFamily="2" charset="0"/>
                <a:ea typeface="Amasis MT Pro Black" panose="02000000000000000000" pitchFamily="2" charset="0"/>
              </a:rPr>
              <a:t>Vocational course</a:t>
            </a:r>
            <a:r>
              <a:rPr lang="en-IN" b="1">
                <a:latin typeface="Amasis MT Pro Black" panose="02000000000000000000" pitchFamily="2" charset="0"/>
                <a:ea typeface="Amasis MT Pro Black" panose="02000000000000000000" pitchFamily="2" charset="0"/>
              </a:rPr>
              <a:t> </a:t>
            </a:r>
            <a:endParaRPr lang="en-US" b="1">
              <a:latin typeface="Amasis MT Pro Black" panose="02000000000000000000" pitchFamily="2" charset="0"/>
              <a:ea typeface="Amasis MT Pro Black" panose="02000000000000000000" pitchFamily="2" charset="0"/>
            </a:endParaRPr>
          </a:p>
        </p:txBody>
      </p:sp>
      <p:sp>
        <p:nvSpPr>
          <p:cNvPr id="3" name="Subtitle 2">
            <a:extLst>
              <a:ext uri="{FF2B5EF4-FFF2-40B4-BE49-F238E27FC236}">
                <a16:creationId xmlns:a16="http://schemas.microsoft.com/office/drawing/2014/main" id="{870CB029-B608-3F73-88EF-4566D0D7C407}"/>
              </a:ext>
            </a:extLst>
          </p:cNvPr>
          <p:cNvSpPr>
            <a:spLocks noGrp="1"/>
          </p:cNvSpPr>
          <p:nvPr>
            <p:ph type="subTitle" idx="1"/>
          </p:nvPr>
        </p:nvSpPr>
        <p:spPr>
          <a:xfrm>
            <a:off x="806824" y="1430279"/>
            <a:ext cx="10353301" cy="1998722"/>
          </a:xfrm>
        </p:spPr>
        <p:txBody>
          <a:bodyPr>
            <a:normAutofit/>
          </a:bodyPr>
          <a:lstStyle/>
          <a:p>
            <a:pPr algn="ctr"/>
            <a:r>
              <a:rPr lang="en-IN" sz="2800" u="sng">
                <a:latin typeface="Amasis MT Pro Black" panose="02000000000000000000" pitchFamily="2" charset="0"/>
                <a:ea typeface="Amasis MT Pro Black" panose="02000000000000000000" pitchFamily="2" charset="0"/>
              </a:rPr>
              <a:t>Introduction in webdesigning</a:t>
            </a:r>
            <a:r>
              <a:rPr lang="en-IN" sz="2800">
                <a:latin typeface="Amasis MT Pro Black" panose="02000000000000000000" pitchFamily="2" charset="0"/>
                <a:ea typeface="Amasis MT Pro Black" panose="02000000000000000000" pitchFamily="2" charset="0"/>
              </a:rPr>
              <a:t> </a:t>
            </a:r>
          </a:p>
          <a:p>
            <a:pPr algn="ctr"/>
            <a:endParaRPr lang="en-IN" sz="2800">
              <a:latin typeface="Amasis MT Pro Black" panose="02000000000000000000" pitchFamily="2" charset="0"/>
              <a:ea typeface="Amasis MT Pro Black" panose="02000000000000000000" pitchFamily="2" charset="0"/>
            </a:endParaRPr>
          </a:p>
          <a:p>
            <a:pPr algn="ctr"/>
            <a:r>
              <a:rPr lang="en-IN" sz="2800" u="sng">
                <a:latin typeface="Amasis MT Pro Black" panose="02000000000000000000" pitchFamily="2" charset="0"/>
                <a:ea typeface="Amasis MT Pro Black" panose="02000000000000000000" pitchFamily="2" charset="0"/>
              </a:rPr>
              <a:t>Topic</a:t>
            </a:r>
            <a:r>
              <a:rPr lang="en-IN" sz="2800">
                <a:latin typeface="Amasis MT Pro Black" panose="02000000000000000000" pitchFamily="2" charset="0"/>
                <a:ea typeface="Amasis MT Pro Black" panose="02000000000000000000" pitchFamily="2" charset="0"/>
              </a:rPr>
              <a:t> : Types of tags in HTML </a:t>
            </a:r>
            <a:endParaRPr lang="en-US" sz="2800">
              <a:latin typeface="Amasis MT Pro Black" panose="02000000000000000000" pitchFamily="2" charset="0"/>
              <a:ea typeface="Amasis MT Pro Black" panose="02000000000000000000" pitchFamily="2" charset="0"/>
            </a:endParaRPr>
          </a:p>
        </p:txBody>
      </p:sp>
      <p:sp>
        <p:nvSpPr>
          <p:cNvPr id="4" name="TextBox 3">
            <a:extLst>
              <a:ext uri="{FF2B5EF4-FFF2-40B4-BE49-F238E27FC236}">
                <a16:creationId xmlns:a16="http://schemas.microsoft.com/office/drawing/2014/main" id="{4E62BE72-EE9E-65BA-01D9-01BFBF2DDF6F}"/>
              </a:ext>
            </a:extLst>
          </p:cNvPr>
          <p:cNvSpPr txBox="1"/>
          <p:nvPr/>
        </p:nvSpPr>
        <p:spPr>
          <a:xfrm>
            <a:off x="8522989" y="4376407"/>
            <a:ext cx="2974245" cy="1569660"/>
          </a:xfrm>
          <a:prstGeom prst="rect">
            <a:avLst/>
          </a:prstGeom>
          <a:noFill/>
        </p:spPr>
        <p:txBody>
          <a:bodyPr wrap="square" rtlCol="0">
            <a:spAutoFit/>
          </a:bodyPr>
          <a:lstStyle/>
          <a:p>
            <a:pPr algn="l"/>
            <a:r>
              <a:rPr lang="en-IN" sz="2400" u="sng">
                <a:latin typeface="Amasis MT Pro Black" panose="02000000000000000000" pitchFamily="2" charset="0"/>
                <a:ea typeface="Amasis MT Pro Black" panose="02000000000000000000" pitchFamily="2" charset="0"/>
              </a:rPr>
              <a:t>Submitted by :</a:t>
            </a:r>
          </a:p>
          <a:p>
            <a:pPr algn="l"/>
            <a:endParaRPr lang="en-IN" sz="2400" u="sng">
              <a:latin typeface="Amasis MT Pro Black" panose="02000000000000000000" pitchFamily="2" charset="0"/>
              <a:ea typeface="Amasis MT Pro Black" panose="02000000000000000000" pitchFamily="2" charset="0"/>
            </a:endParaRPr>
          </a:p>
          <a:p>
            <a:pPr algn="l"/>
            <a:r>
              <a:rPr lang="en-IN" sz="2400">
                <a:latin typeface="Amasis MT Pro Black" panose="02000000000000000000" pitchFamily="2" charset="0"/>
                <a:ea typeface="Amasis MT Pro Black" panose="02000000000000000000" pitchFamily="2" charset="0"/>
              </a:rPr>
              <a:t>PREETHIKA.MK</a:t>
            </a:r>
          </a:p>
          <a:p>
            <a:pPr algn="l"/>
            <a:r>
              <a:rPr lang="en-IN" sz="2400">
                <a:latin typeface="Amasis MT Pro Black" panose="02000000000000000000" pitchFamily="2" charset="0"/>
                <a:ea typeface="Amasis MT Pro Black" panose="02000000000000000000" pitchFamily="2" charset="0"/>
              </a:rPr>
              <a:t>21BBAE040</a:t>
            </a:r>
            <a:endParaRPr lang="en-US" sz="2400">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237116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7C92-E29A-FE06-0310-C568B80929EE}"/>
              </a:ext>
            </a:extLst>
          </p:cNvPr>
          <p:cNvSpPr>
            <a:spLocks noGrp="1"/>
          </p:cNvSpPr>
          <p:nvPr>
            <p:ph type="title"/>
          </p:nvPr>
        </p:nvSpPr>
        <p:spPr>
          <a:xfrm>
            <a:off x="342900" y="316211"/>
            <a:ext cx="8287055" cy="894025"/>
          </a:xfrm>
        </p:spPr>
        <p:txBody>
          <a:bodyPr/>
          <a:lstStyle/>
          <a:p>
            <a:r>
              <a:rPr lang="en-IN">
                <a:latin typeface="Amasis MT Pro Black" panose="02000000000000000000" pitchFamily="2" charset="0"/>
                <a:ea typeface="Amasis MT Pro Black" panose="02000000000000000000" pitchFamily="2" charset="0"/>
              </a:rPr>
              <a:t>WHAT IS TAG ?</a:t>
            </a:r>
            <a:endParaRPr lang="en-US">
              <a:latin typeface="Amasis MT Pro Black" panose="02000000000000000000" pitchFamily="2" charset="0"/>
              <a:ea typeface="Amasis MT Pro Black" panose="02000000000000000000" pitchFamily="2" charset="0"/>
            </a:endParaRPr>
          </a:p>
        </p:txBody>
      </p:sp>
      <p:sp>
        <p:nvSpPr>
          <p:cNvPr id="3" name="Content Placeholder 2">
            <a:extLst>
              <a:ext uri="{FF2B5EF4-FFF2-40B4-BE49-F238E27FC236}">
                <a16:creationId xmlns:a16="http://schemas.microsoft.com/office/drawing/2014/main" id="{05DB439D-16D8-2806-8F9E-0362E3E1F254}"/>
              </a:ext>
            </a:extLst>
          </p:cNvPr>
          <p:cNvSpPr>
            <a:spLocks noGrp="1"/>
          </p:cNvSpPr>
          <p:nvPr>
            <p:ph idx="1"/>
          </p:nvPr>
        </p:nvSpPr>
        <p:spPr>
          <a:xfrm>
            <a:off x="208429" y="990192"/>
            <a:ext cx="11506199" cy="1852099"/>
          </a:xfrm>
        </p:spPr>
        <p:txBody>
          <a:bodyPr>
            <a:normAutofit/>
          </a:bodyPr>
          <a:lstStyle/>
          <a:p>
            <a:pPr marL="0" indent="0">
              <a:buNone/>
            </a:pPr>
            <a:r>
              <a:rPr lang="en-IN" sz="2400" b="1"/>
              <a:t>Tags can be defined as the instructions which are being directly embedded in the text of an HTML document. The types of tags used in the HTML document are responsible to tell a web browser to do something (follow the instruction) instead of just displaying text.</a:t>
            </a:r>
            <a:endParaRPr lang="en-US" sz="2400" b="1"/>
          </a:p>
        </p:txBody>
      </p:sp>
      <p:pic>
        <p:nvPicPr>
          <p:cNvPr id="4" name="Picture 4">
            <a:extLst>
              <a:ext uri="{FF2B5EF4-FFF2-40B4-BE49-F238E27FC236}">
                <a16:creationId xmlns:a16="http://schemas.microsoft.com/office/drawing/2014/main" id="{C8D93D08-1540-24EA-07CE-8F79F86BA301}"/>
              </a:ext>
            </a:extLst>
          </p:cNvPr>
          <p:cNvPicPr>
            <a:picLocks noChangeAspect="1"/>
          </p:cNvPicPr>
          <p:nvPr/>
        </p:nvPicPr>
        <p:blipFill>
          <a:blip r:embed="rId2"/>
          <a:stretch>
            <a:fillRect/>
          </a:stretch>
        </p:blipFill>
        <p:spPr>
          <a:xfrm>
            <a:off x="2142699" y="3429000"/>
            <a:ext cx="7417615" cy="3259184"/>
          </a:xfrm>
          <a:prstGeom prst="rect">
            <a:avLst/>
          </a:prstGeom>
        </p:spPr>
      </p:pic>
      <p:sp>
        <p:nvSpPr>
          <p:cNvPr id="5" name="TextBox 4">
            <a:extLst>
              <a:ext uri="{FF2B5EF4-FFF2-40B4-BE49-F238E27FC236}">
                <a16:creationId xmlns:a16="http://schemas.microsoft.com/office/drawing/2014/main" id="{E12CB10D-B4A3-444B-F34E-4406EF6EFEC0}"/>
              </a:ext>
            </a:extLst>
          </p:cNvPr>
          <p:cNvSpPr txBox="1"/>
          <p:nvPr/>
        </p:nvSpPr>
        <p:spPr>
          <a:xfrm rot="10800000" flipV="1">
            <a:off x="285646" y="2581647"/>
            <a:ext cx="5565860" cy="369332"/>
          </a:xfrm>
          <a:prstGeom prst="rect">
            <a:avLst/>
          </a:prstGeom>
          <a:noFill/>
        </p:spPr>
        <p:txBody>
          <a:bodyPr wrap="square" rtlCol="0">
            <a:spAutoFit/>
          </a:bodyPr>
          <a:lstStyle/>
          <a:p>
            <a:pPr algn="l"/>
            <a:r>
              <a:rPr lang="en-IN" u="sng">
                <a:latin typeface="Amasis MT Pro Black" panose="02000000000000000000" pitchFamily="2" charset="0"/>
                <a:ea typeface="Amasis MT Pro Black" panose="02000000000000000000" pitchFamily="2" charset="0"/>
              </a:rPr>
              <a:t>Example given below :</a:t>
            </a:r>
            <a:endParaRPr lang="en-US" u="sng">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330232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94F6-E248-02C8-9400-ACD6A9A81100}"/>
              </a:ext>
            </a:extLst>
          </p:cNvPr>
          <p:cNvSpPr>
            <a:spLocks noGrp="1"/>
          </p:cNvSpPr>
          <p:nvPr>
            <p:ph type="title"/>
          </p:nvPr>
        </p:nvSpPr>
        <p:spPr>
          <a:xfrm>
            <a:off x="502432" y="-148325"/>
            <a:ext cx="10131425" cy="1456267"/>
          </a:xfrm>
        </p:spPr>
        <p:txBody>
          <a:bodyPr anchor="ctr"/>
          <a:lstStyle/>
          <a:p>
            <a:pPr algn="ctr"/>
            <a:r>
              <a:rPr lang="en-IN" b="1" u="sng">
                <a:latin typeface="Amasis MT Pro Black" panose="02000000000000000000" pitchFamily="2" charset="0"/>
                <a:ea typeface="Amasis MT Pro Black" panose="02000000000000000000" pitchFamily="2" charset="0"/>
              </a:rPr>
              <a:t>25 tags in HTML </a:t>
            </a:r>
            <a:endParaRPr lang="en-US" b="1" u="sng">
              <a:latin typeface="Amasis MT Pro Black" panose="02000000000000000000" pitchFamily="2" charset="0"/>
              <a:ea typeface="Amasis MT Pro Black" panose="02000000000000000000" pitchFamily="2" charset="0"/>
            </a:endParaRPr>
          </a:p>
        </p:txBody>
      </p:sp>
      <p:sp>
        <p:nvSpPr>
          <p:cNvPr id="3" name="Content Placeholder 2">
            <a:extLst>
              <a:ext uri="{FF2B5EF4-FFF2-40B4-BE49-F238E27FC236}">
                <a16:creationId xmlns:a16="http://schemas.microsoft.com/office/drawing/2014/main" id="{D860F56C-6EFD-CB10-EC71-34C5A9346416}"/>
              </a:ext>
            </a:extLst>
          </p:cNvPr>
          <p:cNvSpPr>
            <a:spLocks noGrp="1"/>
          </p:cNvSpPr>
          <p:nvPr>
            <p:ph idx="1"/>
          </p:nvPr>
        </p:nvSpPr>
        <p:spPr>
          <a:xfrm>
            <a:off x="918067" y="819048"/>
            <a:ext cx="10131425" cy="6197872"/>
          </a:xfrm>
        </p:spPr>
        <p:txBody>
          <a:bodyPr>
            <a:normAutofit fontScale="25000" lnSpcReduction="20000"/>
          </a:bodyPr>
          <a:lstStyle/>
          <a:p>
            <a:pPr marL="0" indent="0">
              <a:buNone/>
            </a:pPr>
            <a:endParaRPr lang="en-IN" sz="2000" b="1">
              <a:latin typeface="Amasis MT Pro Black" panose="02000000000000000000" pitchFamily="2" charset="0"/>
              <a:ea typeface="Amasis MT Pro Black" panose="02000000000000000000" pitchFamily="2" charset="0"/>
            </a:endParaRPr>
          </a:p>
          <a:p>
            <a:pPr marL="0" indent="0">
              <a:buNone/>
            </a:pPr>
            <a:endParaRPr lang="en-IN" sz="2000" b="1">
              <a:latin typeface="Amasis MT Pro Black" panose="02000000000000000000" pitchFamily="2" charset="0"/>
              <a:ea typeface="Amasis MT Pro Black" panose="02000000000000000000" pitchFamily="2" charset="0"/>
            </a:endParaRPr>
          </a:p>
          <a:p>
            <a:pPr marL="0" indent="0">
              <a:buNone/>
            </a:pPr>
            <a:endParaRPr lang="en-IN" sz="2000" b="1">
              <a:latin typeface="Amasis MT Pro Black" panose="02000000000000000000" pitchFamily="2" charset="0"/>
              <a:ea typeface="Amasis MT Pro Black" panose="02000000000000000000" pitchFamily="2" charset="0"/>
            </a:endParaRPr>
          </a:p>
          <a:p>
            <a:pPr marL="0" indent="0">
              <a:buNone/>
            </a:pPr>
            <a:endParaRPr lang="en-IN" sz="2000" b="1">
              <a:latin typeface="Amasis MT Pro Black" panose="02000000000000000000" pitchFamily="2" charset="0"/>
              <a:ea typeface="Amasis MT Pro Black" panose="02000000000000000000" pitchFamily="2" charset="0"/>
            </a:endParaRPr>
          </a:p>
          <a:p>
            <a:pPr marL="0" indent="0">
              <a:buNone/>
            </a:pPr>
            <a:endParaRPr lang="en-IN" sz="2000" b="1">
              <a:latin typeface="Amasis MT Pro Black" panose="02000000000000000000" pitchFamily="2" charset="0"/>
              <a:ea typeface="Amasis MT Pro Black" panose="02000000000000000000" pitchFamily="2" charset="0"/>
            </a:endParaRPr>
          </a:p>
          <a:p>
            <a:pPr marL="0" indent="0">
              <a:buNone/>
            </a:pPr>
            <a:endParaRPr lang="en-IN" sz="5000" b="1">
              <a:latin typeface="Amasis MT Pro Black" panose="02000000000000000000" pitchFamily="2" charset="0"/>
              <a:ea typeface="Amasis MT Pro Black" panose="02000000000000000000" pitchFamily="2" charset="0"/>
            </a:endParaRPr>
          </a:p>
          <a:p>
            <a:pPr marL="0" indent="0">
              <a:buNone/>
            </a:pPr>
            <a:r>
              <a:rPr lang="en-IN" sz="4400" b="1">
                <a:latin typeface="Amasis MT Pro Black" panose="02000000000000000000" pitchFamily="2" charset="0"/>
                <a:ea typeface="Amasis MT Pro Black" panose="02000000000000000000" pitchFamily="2" charset="0"/>
              </a:rPr>
              <a:t>&lt;a&gt;</a:t>
            </a:r>
            <a:r>
              <a:rPr lang="en-IN" sz="4400" b="1">
                <a:latin typeface="+mj-lt"/>
              </a:rPr>
              <a:t> a for anchor, also known as a hyperlink, or simply a link.</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&lt;address&gt;</a:t>
            </a:r>
            <a:r>
              <a:rPr lang="en-IN" sz="4400" b="1">
                <a:latin typeface="+mj-lt"/>
              </a:rPr>
              <a:t> Contact information for the author. Alternatively, this could be general contact information for the website.</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&lt;area&gt; </a:t>
            </a:r>
            <a:r>
              <a:rPr lang="en-IN" sz="4400" b="1">
                <a:latin typeface="+mj-lt"/>
              </a:rPr>
              <a:t>Establishes areas in an image map. &lt;area&gt; is always used inside of &lt;map&gt;.</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&lt;article&gt; </a:t>
            </a:r>
            <a:r>
              <a:rPr lang="en-IN" sz="4400" b="1">
                <a:latin typeface="+mj-lt"/>
              </a:rPr>
              <a:t>The &lt;article&gt; tag is new in HTML5. This tag can be used to contain blog entries, forum posts, etc.</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&lt;base&gt;</a:t>
            </a:r>
            <a:r>
              <a:rPr lang="en-IN" sz="4400" b="1">
                <a:latin typeface="+mj-lt"/>
              </a:rPr>
              <a:t> Use to set a base URL.</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&lt;body&gt;</a:t>
            </a:r>
            <a:r>
              <a:rPr lang="en-IN" sz="4400" b="1">
                <a:latin typeface="+mj-lt"/>
              </a:rPr>
              <a:t> Establishes the body of an HTML document.</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&lt;br&gt; </a:t>
            </a:r>
            <a:r>
              <a:rPr lang="en-IN" sz="4400" b="1">
                <a:latin typeface="+mj-lt"/>
              </a:rPr>
              <a:t>Single line break. Think of br as short for break.</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&lt;caption&gt;</a:t>
            </a:r>
            <a:r>
              <a:rPr lang="en-IN" sz="4400" b="1">
                <a:latin typeface="+mj-lt"/>
              </a:rPr>
              <a:t> Placed just after &lt;table&gt;, used for table caption.</a:t>
            </a:r>
          </a:p>
          <a:p>
            <a:pPr marL="0" indent="0">
              <a:buNone/>
            </a:pPr>
            <a:endParaRPr lang="en-IN" sz="4400" b="1">
              <a:latin typeface="+mj-lt"/>
            </a:endParaRPr>
          </a:p>
          <a:p>
            <a:pPr marL="0" indent="0">
              <a:buNone/>
            </a:pPr>
            <a:r>
              <a:rPr lang="en-IN" sz="4400" b="1">
                <a:latin typeface="Amasis MT Pro Black" panose="02000000000000000000" pitchFamily="2" charset="0"/>
                <a:ea typeface="Amasis MT Pro Black" panose="02000000000000000000" pitchFamily="2" charset="0"/>
              </a:rPr>
              <a:t>&lt;col&gt;</a:t>
            </a:r>
            <a:r>
              <a:rPr lang="en-IN" sz="4400" b="1">
                <a:latin typeface="+mj-lt"/>
              </a:rPr>
              <a:t> Specify properties of a &lt;col&gt; within a &lt;colgroup&gt;</a:t>
            </a:r>
          </a:p>
          <a:p>
            <a:pPr marL="0" indent="0">
              <a:buNone/>
            </a:pPr>
            <a:r>
              <a:rPr lang="en-IN" sz="4400" b="1">
                <a:latin typeface="+mj-lt"/>
              </a:rPr>
              <a:t>
</a:t>
            </a:r>
            <a:r>
              <a:rPr lang="en-IN" sz="4400" b="1">
                <a:latin typeface="Amasis MT Pro Black" panose="02000000000000000000" pitchFamily="2" charset="0"/>
                <a:ea typeface="Amasis MT Pro Black" panose="02000000000000000000" pitchFamily="2" charset="0"/>
              </a:rPr>
              <a:t>&lt;colgroup&gt;</a:t>
            </a:r>
            <a:r>
              <a:rPr lang="en-IN" sz="4400" b="1">
                <a:latin typeface="+mj-lt"/>
              </a:rPr>
              <a:t> Essentially a group of columns.</a:t>
            </a:r>
          </a:p>
          <a:p>
            <a:pPr marL="0" indent="0">
              <a:buNone/>
            </a:pPr>
            <a:r>
              <a:rPr lang="en-IN" sz="4400" b="1">
                <a:latin typeface="+mj-lt"/>
              </a:rPr>
              <a:t>
</a:t>
            </a:r>
            <a:r>
              <a:rPr lang="en-IN" sz="4400" b="1">
                <a:latin typeface="Amasis MT Pro Black" panose="02000000000000000000" pitchFamily="2" charset="0"/>
                <a:ea typeface="Amasis MT Pro Black" panose="02000000000000000000" pitchFamily="2" charset="0"/>
              </a:rPr>
              <a:t>&lt;data&gt; </a:t>
            </a:r>
            <a:r>
              <a:rPr lang="en-IN" sz="4400" b="1">
                <a:latin typeface="+mj-lt"/>
              </a:rPr>
              <a:t>Used for script friendly data.</a:t>
            </a:r>
          </a:p>
          <a:p>
            <a:pPr marL="0" indent="0">
              <a:buNone/>
            </a:pPr>
            <a:endParaRPr lang="en-IN" sz="4400" b="1">
              <a:latin typeface="+mj-lt"/>
            </a:endParaRPr>
          </a:p>
          <a:p>
            <a:pPr marL="0" indent="0">
              <a:buNone/>
            </a:pPr>
            <a:endParaRPr lang="en-IN" sz="2000" b="1">
              <a:latin typeface="+mj-lt"/>
            </a:endParaRPr>
          </a:p>
          <a:p>
            <a:pPr marL="0" indent="0">
              <a:buNone/>
            </a:pPr>
            <a:endParaRPr lang="en-IN" sz="2000" b="1">
              <a:latin typeface="+mj-lt"/>
            </a:endParaRPr>
          </a:p>
          <a:p>
            <a:pPr marL="0" indent="0">
              <a:buNone/>
            </a:pPr>
            <a:endParaRPr lang="en-IN" sz="2000" b="1">
              <a:latin typeface="+mj-lt"/>
            </a:endParaRPr>
          </a:p>
          <a:p>
            <a:pPr marL="0" indent="0">
              <a:buNone/>
            </a:pPr>
            <a:endParaRPr lang="en-IN" sz="2000" b="1">
              <a:latin typeface="+mj-lt"/>
            </a:endParaRPr>
          </a:p>
          <a:p>
            <a:pPr marL="0" indent="0">
              <a:buNone/>
            </a:pPr>
            <a:endParaRPr lang="en-IN" sz="2000" b="1">
              <a:latin typeface="+mj-lt"/>
            </a:endParaRPr>
          </a:p>
          <a:p>
            <a:pPr marL="0" indent="0">
              <a:buNone/>
            </a:pPr>
            <a:endParaRPr lang="en-US" sz="2000" b="1">
              <a:latin typeface="+mj-lt"/>
            </a:endParaRPr>
          </a:p>
        </p:txBody>
      </p:sp>
    </p:spTree>
    <p:extLst>
      <p:ext uri="{BB962C8B-B14F-4D97-AF65-F5344CB8AC3E}">
        <p14:creationId xmlns:p14="http://schemas.microsoft.com/office/powerpoint/2010/main" val="229072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99E42-FC39-311B-3AE1-7AE05A415A53}"/>
              </a:ext>
            </a:extLst>
          </p:cNvPr>
          <p:cNvSpPr>
            <a:spLocks noGrp="1"/>
          </p:cNvSpPr>
          <p:nvPr>
            <p:ph idx="1"/>
          </p:nvPr>
        </p:nvSpPr>
        <p:spPr>
          <a:xfrm>
            <a:off x="1030287" y="195593"/>
            <a:ext cx="10131425" cy="6466813"/>
          </a:xfrm>
        </p:spPr>
        <p:txBody>
          <a:bodyPr>
            <a:normAutofit/>
          </a:bodyPr>
          <a:lstStyle/>
          <a:p>
            <a:pPr marL="0" indent="0">
              <a:buNone/>
            </a:pPr>
            <a:r>
              <a:rPr lang="en-IN">
                <a:latin typeface="Amasis MT Pro Black" panose="02000000000000000000" pitchFamily="2" charset="0"/>
                <a:ea typeface="Amasis MT Pro Black" panose="02000000000000000000" pitchFamily="2" charset="0"/>
              </a:rPr>
              <a:t>&lt;del&gt; </a:t>
            </a:r>
            <a:r>
              <a:rPr lang="en-IN"/>
              <a:t>Mark text as deleted without actually deleting it. This will typically be rendered as a strikethrough.</a:t>
            </a:r>
          </a:p>
          <a:p>
            <a:pPr marL="0" indent="0">
              <a:buNone/>
            </a:pPr>
            <a:r>
              <a:rPr lang="en-IN">
                <a:latin typeface="Amasis MT Pro Black" panose="02000000000000000000" pitchFamily="2" charset="0"/>
                <a:ea typeface="Amasis MT Pro Black" panose="02000000000000000000" pitchFamily="2" charset="0"/>
              </a:rPr>
              <a:t>&lt;dialog&gt; </a:t>
            </a:r>
            <a:r>
              <a:rPr lang="en-IN"/>
              <a:t>Dialog box.&lt;h1&gt; Level 1 heading, the headline or title of a page.
</a:t>
            </a:r>
            <a:r>
              <a:rPr lang="en-IN">
                <a:latin typeface="Amasis MT Pro Black" panose="02000000000000000000" pitchFamily="2" charset="0"/>
                <a:ea typeface="Amasis MT Pro Black" panose="02000000000000000000" pitchFamily="2" charset="0"/>
              </a:rPr>
              <a:t>&lt;h2&gt; </a:t>
            </a:r>
            <a:r>
              <a:rPr lang="en-IN"/>
              <a:t>Level 2 heading, the subtitles of a page.
</a:t>
            </a:r>
            <a:r>
              <a:rPr lang="en-IN">
                <a:latin typeface="Amasis MT Pro Black" panose="02000000000000000000" pitchFamily="2" charset="0"/>
                <a:ea typeface="Amasis MT Pro Black" panose="02000000000000000000" pitchFamily="2" charset="0"/>
              </a:rPr>
              <a:t>&lt;h3&gt;</a:t>
            </a:r>
            <a:r>
              <a:rPr lang="en-IN"/>
              <a:t> Level 3 heading.
</a:t>
            </a:r>
            <a:r>
              <a:rPr lang="en-IN">
                <a:latin typeface="Amasis MT Pro Black" panose="02000000000000000000" pitchFamily="2" charset="0"/>
                <a:ea typeface="Amasis MT Pro Black" panose="02000000000000000000" pitchFamily="2" charset="0"/>
              </a:rPr>
              <a:t>&lt;h4&gt;</a:t>
            </a:r>
            <a:r>
              <a:rPr lang="en-IN"/>
              <a:t> Level 4 heading.
</a:t>
            </a:r>
            <a:r>
              <a:rPr lang="en-IN">
                <a:latin typeface="Amasis MT Pro Black" panose="02000000000000000000" pitchFamily="2" charset="0"/>
                <a:ea typeface="Amasis MT Pro Black" panose="02000000000000000000" pitchFamily="2" charset="0"/>
              </a:rPr>
              <a:t>&lt;h5&gt; </a:t>
            </a:r>
            <a:r>
              <a:rPr lang="en-IN"/>
              <a:t>Level 5 heading.
</a:t>
            </a:r>
            <a:r>
              <a:rPr lang="en-IN">
                <a:latin typeface="Amasis MT Pro Black" panose="02000000000000000000" pitchFamily="2" charset="0"/>
                <a:ea typeface="Amasis MT Pro Black" panose="02000000000000000000" pitchFamily="2" charset="0"/>
              </a:rPr>
              <a:t>&lt;h6&gt;</a:t>
            </a:r>
            <a:r>
              <a:rPr lang="en-IN"/>
              <a:t> Level 6 heading.
</a:t>
            </a:r>
            <a:r>
              <a:rPr lang="en-IN">
                <a:latin typeface="Amasis MT Pro Black" panose="02000000000000000000" pitchFamily="2" charset="0"/>
                <a:ea typeface="Amasis MT Pro Black" panose="02000000000000000000" pitchFamily="2" charset="0"/>
              </a:rPr>
              <a:t>&lt;head&gt; </a:t>
            </a:r>
            <a:r>
              <a:rPr lang="en-IN"/>
              <a:t>The head section. Used mostly for metadata.
</a:t>
            </a:r>
            <a:r>
              <a:rPr lang="en-IN">
                <a:latin typeface="Amasis MT Pro Black" panose="02000000000000000000" pitchFamily="2" charset="0"/>
                <a:ea typeface="Amasis MT Pro Black" panose="02000000000000000000" pitchFamily="2" charset="0"/>
              </a:rPr>
              <a:t>&lt;header&gt;</a:t>
            </a:r>
            <a:r>
              <a:rPr lang="en-IN"/>
              <a:t> Not to be confused with &lt;head&gt;, &lt;header&gt; typically contains introductory content and layout that goes above the body.
</a:t>
            </a:r>
            <a:r>
              <a:rPr lang="en-IN">
                <a:latin typeface="Amasis MT Pro Black" panose="02000000000000000000" pitchFamily="2" charset="0"/>
                <a:ea typeface="Amasis MT Pro Black" panose="02000000000000000000" pitchFamily="2" charset="0"/>
              </a:rPr>
              <a:t>&lt;hgroup&gt; </a:t>
            </a:r>
            <a:r>
              <a:rPr lang="en-IN"/>
              <a:t>Used for grouping &lt;h1&gt;, &lt;h2&gt;, &lt;h3&gt;, etc., tags together. Useful for multilevel headings.
</a:t>
            </a:r>
            <a:r>
              <a:rPr lang="en-IN">
                <a:latin typeface="Amasis MT Pro Black" panose="02000000000000000000" pitchFamily="2" charset="0"/>
                <a:ea typeface="Amasis MT Pro Black" panose="02000000000000000000" pitchFamily="2" charset="0"/>
              </a:rPr>
              <a:t>&lt;hr&gt;</a:t>
            </a:r>
            <a:r>
              <a:rPr lang="en-IN"/>
              <a:t> This can be used for separating text within a paragraph. Typically renders as a horizontal line running across the page.
</a:t>
            </a:r>
            <a:r>
              <a:rPr lang="en-IN">
                <a:latin typeface="Amasis MT Pro Black" panose="02000000000000000000" pitchFamily="2" charset="0"/>
                <a:ea typeface="Amasis MT Pro Black" panose="02000000000000000000" pitchFamily="2" charset="0"/>
              </a:rPr>
              <a:t>&lt;html&gt;</a:t>
            </a:r>
            <a:r>
              <a:rPr lang="en-IN"/>
              <a:t> The root level tag of an HTML document. All other HTML tags go inside the HTML tag.</a:t>
            </a:r>
            <a:endParaRPr lang="en-US"/>
          </a:p>
        </p:txBody>
      </p:sp>
    </p:spTree>
    <p:extLst>
      <p:ext uri="{BB962C8B-B14F-4D97-AF65-F5344CB8AC3E}">
        <p14:creationId xmlns:p14="http://schemas.microsoft.com/office/powerpoint/2010/main" val="209079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1A35-44C7-795D-AC2D-5EFD11B117E5}"/>
              </a:ext>
            </a:extLst>
          </p:cNvPr>
          <p:cNvSpPr>
            <a:spLocks noGrp="1"/>
          </p:cNvSpPr>
          <p:nvPr>
            <p:ph idx="1"/>
          </p:nvPr>
        </p:nvSpPr>
        <p:spPr>
          <a:xfrm>
            <a:off x="384668" y="317839"/>
            <a:ext cx="11618257" cy="2975060"/>
          </a:xfrm>
        </p:spPr>
        <p:txBody>
          <a:bodyPr/>
          <a:lstStyle/>
          <a:p>
            <a:pPr marL="0" indent="0">
              <a:buNone/>
            </a:pPr>
            <a:endParaRPr lang="en-IN"/>
          </a:p>
          <a:p>
            <a:pPr marL="0" indent="0">
              <a:buNone/>
            </a:pPr>
            <a:r>
              <a:rPr lang="en-IN">
                <a:latin typeface="Amasis MT Pro Black" panose="02000000000000000000" pitchFamily="2" charset="0"/>
                <a:ea typeface="Amasis MT Pro Black" panose="02000000000000000000" pitchFamily="2" charset="0"/>
              </a:rPr>
              <a:t>&lt;img&gt; </a:t>
            </a:r>
            <a:r>
              <a:rPr lang="en-IN"/>
              <a:t>For displaying images on a webpage. Example: &lt;img src=“image.png”&gt;</a:t>
            </a:r>
          </a:p>
          <a:p>
            <a:pPr marL="0" indent="0">
              <a:buNone/>
            </a:pPr>
            <a:r>
              <a:rPr lang="en-IN">
                <a:latin typeface="Amasis MT Pro Black" panose="02000000000000000000" pitchFamily="2" charset="0"/>
                <a:ea typeface="Amasis MT Pro Black" panose="02000000000000000000" pitchFamily="2" charset="0"/>
              </a:rPr>
              <a:t>&lt;p&gt; </a:t>
            </a:r>
            <a:r>
              <a:rPr lang="en-IN"/>
              <a:t>Paragraph. Enclose paragraphs in an article within &lt;p&gt; tags.</a:t>
            </a:r>
          </a:p>
          <a:p>
            <a:pPr marL="0" indent="0">
              <a:buNone/>
            </a:pPr>
            <a:r>
              <a:rPr lang="en-IN">
                <a:latin typeface="Amasis MT Pro Black" panose="02000000000000000000" pitchFamily="2" charset="0"/>
                <a:ea typeface="Amasis MT Pro Black" panose="02000000000000000000" pitchFamily="2" charset="0"/>
              </a:rPr>
              <a:t>&lt;sub&gt;</a:t>
            </a:r>
            <a:r>
              <a:rPr lang="en-IN"/>
              <a:t> For displaying subscript. Useful for math, especially in conjunction with &lt;sup&gt; (superscript).</a:t>
            </a:r>
          </a:p>
          <a:p>
            <a:pPr marL="0" indent="0">
              <a:buNone/>
            </a:pPr>
            <a:r>
              <a:rPr lang="en-IN">
                <a:latin typeface="Amasis MT Pro Black" panose="02000000000000000000" pitchFamily="2" charset="0"/>
                <a:ea typeface="Amasis MT Pro Black" panose="02000000000000000000" pitchFamily="2" charset="0"/>
              </a:rPr>
              <a:t>&lt;sup&gt; </a:t>
            </a:r>
            <a:r>
              <a:rPr lang="en-IN"/>
              <a:t>For displaying superscript. Useful for math, especially in conjunction with &lt;sub&gt; (subscript).</a:t>
            </a:r>
          </a:p>
          <a:p>
            <a:pPr marL="0" indent="0">
              <a:buNone/>
            </a:pPr>
            <a:r>
              <a:rPr lang="en-IN">
                <a:latin typeface="Amasis MT Pro Black" panose="02000000000000000000" pitchFamily="2" charset="0"/>
                <a:ea typeface="Amasis MT Pro Black" panose="02000000000000000000" pitchFamily="2" charset="0"/>
              </a:rPr>
              <a:t>&lt;title&gt; </a:t>
            </a:r>
            <a:r>
              <a:rPr lang="en-IN"/>
              <a:t>The title of an HTML document</a:t>
            </a:r>
            <a:endParaRPr lang="en-US"/>
          </a:p>
        </p:txBody>
      </p:sp>
    </p:spTree>
    <p:extLst>
      <p:ext uri="{BB962C8B-B14F-4D97-AF65-F5344CB8AC3E}">
        <p14:creationId xmlns:p14="http://schemas.microsoft.com/office/powerpoint/2010/main" val="327832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0B4F-21CB-9091-BDC3-7CCC2C3D5F9D}"/>
              </a:ext>
            </a:extLst>
          </p:cNvPr>
          <p:cNvSpPr>
            <a:spLocks noGrp="1"/>
          </p:cNvSpPr>
          <p:nvPr>
            <p:ph type="title"/>
          </p:nvPr>
        </p:nvSpPr>
        <p:spPr>
          <a:xfrm>
            <a:off x="4157588" y="2406616"/>
            <a:ext cx="3702830" cy="1676400"/>
          </a:xfrm>
        </p:spPr>
        <p:txBody>
          <a:bodyPr/>
          <a:lstStyle/>
          <a:p>
            <a:r>
              <a:rPr lang="en-IN">
                <a:latin typeface="Amasis MT Pro Black" panose="02000000000000000000" pitchFamily="2" charset="0"/>
                <a:ea typeface="Amasis MT Pro Black" panose="02000000000000000000" pitchFamily="2" charset="0"/>
              </a:rPr>
              <a:t>Thankyou !</a:t>
            </a:r>
            <a:endParaRPr lang="en-US">
              <a:latin typeface="Amasis MT Pro Black" panose="02000000000000000000" pitchFamily="2" charset="0"/>
              <a:ea typeface="Amasis MT Pro Black" panose="02000000000000000000" pitchFamily="2" charset="0"/>
            </a:endParaRPr>
          </a:p>
        </p:txBody>
      </p:sp>
      <p:sp>
        <p:nvSpPr>
          <p:cNvPr id="4" name="TextBox 3">
            <a:extLst>
              <a:ext uri="{FF2B5EF4-FFF2-40B4-BE49-F238E27FC236}">
                <a16:creationId xmlns:a16="http://schemas.microsoft.com/office/drawing/2014/main" id="{50FD5D60-AFC0-B4C1-E55E-7A14F05E8012}"/>
              </a:ext>
            </a:extLst>
          </p:cNvPr>
          <p:cNvSpPr txBox="1"/>
          <p:nvPr/>
        </p:nvSpPr>
        <p:spPr>
          <a:xfrm rot="10800000" flipV="1">
            <a:off x="8040116" y="4380574"/>
            <a:ext cx="3702829" cy="1569660"/>
          </a:xfrm>
          <a:prstGeom prst="rect">
            <a:avLst/>
          </a:prstGeom>
          <a:noFill/>
        </p:spPr>
        <p:txBody>
          <a:bodyPr wrap="square" rtlCol="0">
            <a:spAutoFit/>
          </a:bodyPr>
          <a:lstStyle/>
          <a:p>
            <a:pPr algn="l"/>
            <a:r>
              <a:rPr lang="en-IN" sz="2400" u="sng">
                <a:latin typeface="Amasis MT Pro Black" panose="02000000000000000000" pitchFamily="2" charset="0"/>
                <a:ea typeface="Amasis MT Pro Black" panose="02000000000000000000" pitchFamily="2" charset="0"/>
              </a:rPr>
              <a:t>Submitted by :</a:t>
            </a:r>
          </a:p>
          <a:p>
            <a:pPr algn="l"/>
            <a:endParaRPr lang="en-IN" sz="2400" u="sng">
              <a:latin typeface="Amasis MT Pro Black" panose="02000000000000000000" pitchFamily="2" charset="0"/>
              <a:ea typeface="Amasis MT Pro Black" panose="02000000000000000000" pitchFamily="2" charset="0"/>
            </a:endParaRPr>
          </a:p>
          <a:p>
            <a:pPr algn="l"/>
            <a:r>
              <a:rPr lang="en-IN" sz="2400">
                <a:latin typeface="Amasis MT Pro Black" panose="02000000000000000000" pitchFamily="2" charset="0"/>
                <a:ea typeface="Amasis MT Pro Black" panose="02000000000000000000" pitchFamily="2" charset="0"/>
              </a:rPr>
              <a:t>PREETHIKA.MK</a:t>
            </a:r>
          </a:p>
          <a:p>
            <a:pPr algn="l"/>
            <a:r>
              <a:rPr lang="en-IN" sz="2400">
                <a:latin typeface="Amasis MT Pro Black" panose="02000000000000000000" pitchFamily="2" charset="0"/>
                <a:ea typeface="Amasis MT Pro Black" panose="02000000000000000000" pitchFamily="2" charset="0"/>
              </a:rPr>
              <a:t>21BBAE040</a:t>
            </a:r>
          </a:p>
        </p:txBody>
      </p:sp>
    </p:spTree>
    <p:extLst>
      <p:ext uri="{BB962C8B-B14F-4D97-AF65-F5344CB8AC3E}">
        <p14:creationId xmlns:p14="http://schemas.microsoft.com/office/powerpoint/2010/main" val="2703631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Amasis MT Pro Black</vt:lpstr>
      <vt:lpstr>Arial</vt:lpstr>
      <vt:lpstr>Calibri</vt:lpstr>
      <vt:lpstr>Calibri Light</vt:lpstr>
      <vt:lpstr>Celestial</vt:lpstr>
      <vt:lpstr>Vocational course </vt:lpstr>
      <vt:lpstr>WHAT IS TAG ?</vt:lpstr>
      <vt:lpstr>25 tags in HTML </vt:lpstr>
      <vt:lpstr>PowerPoint Presentation</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preethikamk25122003@gmail.com</dc:creator>
  <cp:lastModifiedBy>uglab</cp:lastModifiedBy>
  <cp:revision>3</cp:revision>
  <dcterms:created xsi:type="dcterms:W3CDTF">2022-08-13T12:23:17Z</dcterms:created>
  <dcterms:modified xsi:type="dcterms:W3CDTF">2022-08-16T06:24:52Z</dcterms:modified>
</cp:coreProperties>
</file>