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7.xml"/><Relationship Id="rId22" Type="http://schemas.openxmlformats.org/officeDocument/2006/relationships/font" Target="fonts/ArialNarrow-boldItalic.fntdata"/><Relationship Id="rId10" Type="http://schemas.openxmlformats.org/officeDocument/2006/relationships/slide" Target="slides/slide6.xml"/><Relationship Id="rId21" Type="http://schemas.openxmlformats.org/officeDocument/2006/relationships/font" Target="fonts/ArialNarrow-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rialNarrow-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0" y="304800"/>
            <a:ext cx="6096000" cy="484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20" name="Shape 20"/>
          <p:cNvSpPr txBox="1"/>
          <p:nvPr>
            <p:ph idx="1" type="body"/>
          </p:nvPr>
        </p:nvSpPr>
        <p:spPr>
          <a:xfrm>
            <a:off x="457200" y="1143000"/>
            <a:ext cx="3429000" cy="4983300"/>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chemeClr val="lt1"/>
              </a:buClr>
              <a:buSzPts val="1600"/>
              <a:buFont typeface="Arial"/>
              <a:buChar char="•"/>
              <a:defRPr b="0" i="0" sz="1600" u="none" cap="none" strike="noStrike">
                <a:solidFill>
                  <a:srgbClr val="003366"/>
                </a:solidFill>
                <a:latin typeface="Arial"/>
                <a:ea typeface="Arial"/>
                <a:cs typeface="Arial"/>
                <a:sym typeface="Arial"/>
              </a:defRPr>
            </a:lvl1pPr>
            <a:lvl2pPr indent="-317500" lvl="1" marL="914400" marR="0" rtl="0" algn="l">
              <a:spcBef>
                <a:spcPts val="600"/>
              </a:spcBef>
              <a:spcAft>
                <a:spcPts val="0"/>
              </a:spcAft>
              <a:buClr>
                <a:srgbClr val="003366"/>
              </a:buClr>
              <a:buSzPts val="1400"/>
              <a:buFont typeface="Arial"/>
              <a:buChar char="–"/>
              <a:defRPr b="0" i="0" sz="1400" u="none" cap="none" strike="noStrike">
                <a:solidFill>
                  <a:srgbClr val="777777"/>
                </a:solidFill>
                <a:latin typeface="Arial"/>
                <a:ea typeface="Arial"/>
                <a:cs typeface="Arial"/>
                <a:sym typeface="Arial"/>
              </a:defRPr>
            </a:lvl2pPr>
            <a:lvl3pPr indent="-308610" lvl="2" marL="1371600" marR="0" rtl="0" algn="l">
              <a:spcBef>
                <a:spcPts val="600"/>
              </a:spcBef>
              <a:spcAft>
                <a:spcPts val="0"/>
              </a:spcAft>
              <a:buClr>
                <a:srgbClr val="003366"/>
              </a:buClr>
              <a:buSzPts val="1260"/>
              <a:buFont typeface="Arial"/>
              <a:buChar char="•"/>
              <a:defRPr b="0" i="0" sz="1200" u="none" cap="none" strike="noStrike">
                <a:solidFill>
                  <a:srgbClr val="777777"/>
                </a:solidFill>
                <a:latin typeface="Arial"/>
                <a:ea typeface="Arial"/>
                <a:cs typeface="Arial"/>
                <a:sym typeface="Arial"/>
              </a:defRPr>
            </a:lvl3pPr>
            <a:lvl4pPr indent="-304800" lvl="3" marL="1828800" marR="0" rtl="0" algn="l">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8458200" y="6478588"/>
            <a:ext cx="685800" cy="3795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900">
                <a:solidFill>
                  <a:srgbClr val="777777"/>
                </a:solidFill>
                <a:latin typeface="Arial"/>
                <a:ea typeface="Arial"/>
                <a:cs typeface="Arial"/>
                <a:sym typeface="Arial"/>
              </a:defRPr>
            </a:lvl1pPr>
            <a:lvl2pPr indent="0" lvl="1" marL="0" marR="0" rtl="0" algn="r">
              <a:spcBef>
                <a:spcPts val="0"/>
              </a:spcBef>
              <a:buNone/>
              <a:defRPr sz="900">
                <a:solidFill>
                  <a:srgbClr val="777777"/>
                </a:solidFill>
                <a:latin typeface="Arial"/>
                <a:ea typeface="Arial"/>
                <a:cs typeface="Arial"/>
                <a:sym typeface="Arial"/>
              </a:defRPr>
            </a:lvl2pPr>
            <a:lvl3pPr indent="0" lvl="2" marL="0" marR="0" rtl="0" algn="r">
              <a:spcBef>
                <a:spcPts val="0"/>
              </a:spcBef>
              <a:buNone/>
              <a:defRPr sz="900">
                <a:solidFill>
                  <a:srgbClr val="777777"/>
                </a:solidFill>
                <a:latin typeface="Arial"/>
                <a:ea typeface="Arial"/>
                <a:cs typeface="Arial"/>
                <a:sym typeface="Arial"/>
              </a:defRPr>
            </a:lvl3pPr>
            <a:lvl4pPr indent="0" lvl="3" marL="0" marR="0" rtl="0" algn="r">
              <a:spcBef>
                <a:spcPts val="0"/>
              </a:spcBef>
              <a:buNone/>
              <a:defRPr sz="900">
                <a:solidFill>
                  <a:srgbClr val="777777"/>
                </a:solidFill>
                <a:latin typeface="Arial"/>
                <a:ea typeface="Arial"/>
                <a:cs typeface="Arial"/>
                <a:sym typeface="Arial"/>
              </a:defRPr>
            </a:lvl4pPr>
            <a:lvl5pPr indent="0" lvl="4" marL="0" marR="0" rtl="0" algn="r">
              <a:spcBef>
                <a:spcPts val="0"/>
              </a:spcBef>
              <a:buNone/>
              <a:defRPr sz="900">
                <a:solidFill>
                  <a:srgbClr val="777777"/>
                </a:solidFill>
                <a:latin typeface="Arial"/>
                <a:ea typeface="Arial"/>
                <a:cs typeface="Arial"/>
                <a:sym typeface="Arial"/>
              </a:defRPr>
            </a:lvl5pPr>
            <a:lvl6pPr indent="0" lvl="5" marL="0" marR="0" rtl="0" algn="r">
              <a:spcBef>
                <a:spcPts val="0"/>
              </a:spcBef>
              <a:buNone/>
              <a:defRPr sz="900">
                <a:solidFill>
                  <a:srgbClr val="777777"/>
                </a:solidFill>
                <a:latin typeface="Arial"/>
                <a:ea typeface="Arial"/>
                <a:cs typeface="Arial"/>
                <a:sym typeface="Arial"/>
              </a:defRPr>
            </a:lvl6pPr>
            <a:lvl7pPr indent="0" lvl="6" marL="0" marR="0" rtl="0" algn="r">
              <a:spcBef>
                <a:spcPts val="0"/>
              </a:spcBef>
              <a:buNone/>
              <a:defRPr sz="900">
                <a:solidFill>
                  <a:srgbClr val="777777"/>
                </a:solidFill>
                <a:latin typeface="Arial"/>
                <a:ea typeface="Arial"/>
                <a:cs typeface="Arial"/>
                <a:sym typeface="Arial"/>
              </a:defRPr>
            </a:lvl7pPr>
            <a:lvl8pPr indent="0" lvl="7" marL="0" marR="0" rtl="0" algn="r">
              <a:spcBef>
                <a:spcPts val="0"/>
              </a:spcBef>
              <a:buNone/>
              <a:defRPr sz="900">
                <a:solidFill>
                  <a:srgbClr val="777777"/>
                </a:solidFill>
                <a:latin typeface="Arial"/>
                <a:ea typeface="Arial"/>
                <a:cs typeface="Arial"/>
                <a:sym typeface="Arial"/>
              </a:defRPr>
            </a:lvl8pPr>
            <a:lvl9pPr indent="0" lvl="8" marL="0" marR="0" rtl="0" algn="r">
              <a:spcBef>
                <a:spcPts val="0"/>
              </a:spcBef>
              <a:buNone/>
              <a:defRPr sz="900">
                <a:solidFill>
                  <a:srgbClr val="77777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blipFill rotWithShape="1">
          <a:blip r:embed="rId2">
            <a:alphaModFix/>
          </a:blip>
          <a:stretch>
            <a:fillRect b="0" l="0" r="0" t="0"/>
          </a:stretch>
        </a:blipFill>
      </p:bgPr>
    </p:bg>
    <p:spTree>
      <p:nvGrpSpPr>
        <p:cNvPr id="22" name="Shape 22"/>
        <p:cNvGrpSpPr/>
        <p:nvPr/>
      </p:nvGrpSpPr>
      <p:grpSpPr>
        <a:xfrm>
          <a:off x="0" y="0"/>
          <a:ext cx="0" cy="0"/>
          <a:chOff x="0" y="0"/>
          <a:chExt cx="0" cy="0"/>
        </a:xfrm>
      </p:grpSpPr>
      <p:sp>
        <p:nvSpPr>
          <p:cNvPr id="23" name="Shape 23"/>
          <p:cNvSpPr/>
          <p:nvPr/>
        </p:nvSpPr>
        <p:spPr>
          <a:xfrm>
            <a:off x="0" y="0"/>
            <a:ext cx="9144000" cy="408000"/>
          </a:xfrm>
          <a:prstGeom prst="rect">
            <a:avLst/>
          </a:prstGeom>
          <a:gradFill>
            <a:gsLst>
              <a:gs pos="0">
                <a:srgbClr val="003366"/>
              </a:gs>
              <a:gs pos="100000">
                <a:srgbClr val="00182F"/>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24" name="Shape 24"/>
          <p:cNvPicPr preferRelativeResize="0"/>
          <p:nvPr/>
        </p:nvPicPr>
        <p:blipFill rotWithShape="1">
          <a:blip r:embed="rId3">
            <a:alphaModFix/>
          </a:blip>
          <a:srcRect b="0" l="0" r="0" t="0"/>
          <a:stretch/>
        </p:blipFill>
        <p:spPr>
          <a:xfrm>
            <a:off x="0" y="5562600"/>
            <a:ext cx="9144000" cy="914400"/>
          </a:xfrm>
          <a:prstGeom prst="rect">
            <a:avLst/>
          </a:prstGeom>
          <a:noFill/>
          <a:ln>
            <a:noFill/>
          </a:ln>
        </p:spPr>
      </p:pic>
      <p:sp>
        <p:nvSpPr>
          <p:cNvPr id="25" name="Shape 25"/>
          <p:cNvSpPr txBox="1"/>
          <p:nvPr>
            <p:ph type="ctrTitle"/>
          </p:nvPr>
        </p:nvSpPr>
        <p:spPr>
          <a:xfrm>
            <a:off x="4038600" y="2286000"/>
            <a:ext cx="5105400" cy="2289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4400" u="none" cap="none" strike="noStrike">
                <a:solidFill>
                  <a:srgbClr val="003366"/>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26" name="Shape 26"/>
          <p:cNvSpPr txBox="1"/>
          <p:nvPr>
            <p:ph idx="1" type="subTitle"/>
          </p:nvPr>
        </p:nvSpPr>
        <p:spPr>
          <a:xfrm>
            <a:off x="4038600" y="4191000"/>
            <a:ext cx="5105400" cy="12192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Clr>
                <a:schemeClr val="lt1"/>
              </a:buClr>
              <a:buSzPts val="1600"/>
              <a:buFont typeface="Arial"/>
              <a:buNone/>
              <a:defRPr b="0" i="0" sz="1600" u="none" cap="none" strike="noStrike">
                <a:solidFill>
                  <a:srgbClr val="888888"/>
                </a:solidFill>
                <a:latin typeface="Arial"/>
                <a:ea typeface="Arial"/>
                <a:cs typeface="Arial"/>
                <a:sym typeface="Arial"/>
              </a:defRPr>
            </a:lvl1pPr>
            <a:lvl2pPr lvl="1" marR="0" rtl="0" algn="ctr">
              <a:spcBef>
                <a:spcPts val="600"/>
              </a:spcBef>
              <a:spcAft>
                <a:spcPts val="0"/>
              </a:spcAft>
              <a:buClr>
                <a:srgbClr val="003366"/>
              </a:buClr>
              <a:buSzPts val="1400"/>
              <a:buFont typeface="Arial"/>
              <a:buNone/>
              <a:defRPr b="0" i="0" sz="1400" u="none" cap="none" strike="noStrike">
                <a:solidFill>
                  <a:srgbClr val="888888"/>
                </a:solidFill>
                <a:latin typeface="Arial"/>
                <a:ea typeface="Arial"/>
                <a:cs typeface="Arial"/>
                <a:sym typeface="Arial"/>
              </a:defRPr>
            </a:lvl2pPr>
            <a:lvl3pPr lvl="2" marR="0" rtl="0" algn="ctr">
              <a:spcBef>
                <a:spcPts val="600"/>
              </a:spcBef>
              <a:spcAft>
                <a:spcPts val="0"/>
              </a:spcAft>
              <a:buClr>
                <a:srgbClr val="003366"/>
              </a:buClr>
              <a:buSzPts val="1260"/>
              <a:buFont typeface="Arial"/>
              <a:buNone/>
              <a:defRPr b="0" i="0" sz="1200" u="none" cap="none" strike="noStrike">
                <a:solidFill>
                  <a:srgbClr val="888888"/>
                </a:solidFill>
                <a:latin typeface="Arial"/>
                <a:ea typeface="Arial"/>
                <a:cs typeface="Arial"/>
                <a:sym typeface="Arial"/>
              </a:defRPr>
            </a:lvl3pPr>
            <a:lvl4pPr lvl="3" marR="0" rtl="0" algn="ctr">
              <a:spcBef>
                <a:spcPts val="6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lvl="4" marR="0" rtl="0" algn="ctr">
              <a:spcBef>
                <a:spcPts val="24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spTree>
      <p:nvGrpSpPr>
        <p:cNvPr id="27" name="Shape 27"/>
        <p:cNvGrpSpPr/>
        <p:nvPr/>
      </p:nvGrpSpPr>
      <p:grpSpPr>
        <a:xfrm>
          <a:off x="0" y="0"/>
          <a:ext cx="0" cy="0"/>
          <a:chOff x="0" y="0"/>
          <a:chExt cx="0" cy="0"/>
        </a:xfrm>
      </p:grpSpPr>
      <p:cxnSp>
        <p:nvCxnSpPr>
          <p:cNvPr id="28" name="Shape 28"/>
          <p:cNvCxnSpPr/>
          <p:nvPr/>
        </p:nvCxnSpPr>
        <p:spPr>
          <a:xfrm>
            <a:off x="8597900" y="6486525"/>
            <a:ext cx="0" cy="225300"/>
          </a:xfrm>
          <a:prstGeom prst="straightConnector1">
            <a:avLst/>
          </a:prstGeom>
          <a:noFill/>
          <a:ln cap="flat" cmpd="sng" w="9525">
            <a:solidFill>
              <a:srgbClr val="5F5F5F"/>
            </a:solidFill>
            <a:prstDash val="solid"/>
            <a:round/>
            <a:headEnd len="med" w="med" type="none"/>
            <a:tailEnd len="med" w="med" type="none"/>
          </a:ln>
        </p:spPr>
      </p:cxnSp>
      <p:sp>
        <p:nvSpPr>
          <p:cNvPr id="29" name="Shape 29"/>
          <p:cNvSpPr txBox="1"/>
          <p:nvPr/>
        </p:nvSpPr>
        <p:spPr>
          <a:xfrm>
            <a:off x="8613775" y="6418263"/>
            <a:ext cx="5301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rgbClr val="777777"/>
                </a:solidFill>
                <a:latin typeface="Arial"/>
                <a:ea typeface="Arial"/>
                <a:cs typeface="Arial"/>
                <a:sym typeface="Arial"/>
              </a:rPr>
              <a:t>pg</a:t>
            </a:r>
            <a:r>
              <a:rPr lang="en-US" sz="1400">
                <a:solidFill>
                  <a:srgbClr val="777777"/>
                </a:solidFill>
                <a:latin typeface="Arial Narrow"/>
                <a:ea typeface="Arial Narrow"/>
                <a:cs typeface="Arial Narrow"/>
                <a:sym typeface="Arial Narrow"/>
              </a:rPr>
              <a:t>. </a:t>
            </a:r>
            <a:endParaRPr/>
          </a:p>
        </p:txBody>
      </p:sp>
      <p:pic>
        <p:nvPicPr>
          <p:cNvPr descr="bankWest_logo" id="30" name="Shape 30"/>
          <p:cNvPicPr preferRelativeResize="0"/>
          <p:nvPr/>
        </p:nvPicPr>
        <p:blipFill rotWithShape="1">
          <a:blip r:embed="rId2">
            <a:alphaModFix/>
          </a:blip>
          <a:srcRect b="0" l="0" r="0" t="0"/>
          <a:stretch/>
        </p:blipFill>
        <p:spPr>
          <a:xfrm>
            <a:off x="21266" y="6477000"/>
            <a:ext cx="1216818" cy="381000"/>
          </a:xfrm>
          <a:prstGeom prst="rect">
            <a:avLst/>
          </a:prstGeom>
          <a:noFill/>
          <a:ln>
            <a:noFill/>
          </a:ln>
        </p:spPr>
      </p:pic>
      <p:sp>
        <p:nvSpPr>
          <p:cNvPr id="31" name="Shape 31"/>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4000" u="none" cap="none" strike="noStrike">
                <a:solidFill>
                  <a:srgbClr val="003366"/>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32" name="Shape 32"/>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0" i="0" sz="2000" u="none" cap="none" strike="noStrike">
                <a:solidFill>
                  <a:srgbClr val="888888"/>
                </a:solidFill>
                <a:latin typeface="Arial"/>
                <a:ea typeface="Arial"/>
                <a:cs typeface="Arial"/>
                <a:sym typeface="Arial"/>
              </a:defRPr>
            </a:lvl1pPr>
            <a:lvl2pPr indent="-228600" lvl="1" marL="914400" marR="0" rtl="0" algn="l">
              <a:spcBef>
                <a:spcPts val="600"/>
              </a:spcBef>
              <a:spcAft>
                <a:spcPts val="0"/>
              </a:spcAft>
              <a:buClr>
                <a:srgbClr val="003366"/>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rgbClr val="003366"/>
              </a:buClr>
              <a:buSzPts val="168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 name="Shape 33"/>
          <p:cNvSpPr txBox="1"/>
          <p:nvPr>
            <p:ph idx="12" type="sldNum"/>
          </p:nvPr>
        </p:nvSpPr>
        <p:spPr>
          <a:xfrm>
            <a:off x="8458200" y="6478588"/>
            <a:ext cx="685800" cy="3795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900">
                <a:solidFill>
                  <a:srgbClr val="777777"/>
                </a:solidFill>
                <a:latin typeface="Arial"/>
                <a:ea typeface="Arial"/>
                <a:cs typeface="Arial"/>
                <a:sym typeface="Arial"/>
              </a:defRPr>
            </a:lvl1pPr>
            <a:lvl2pPr indent="0" lvl="1" marL="0" marR="0" rtl="0" algn="r">
              <a:spcBef>
                <a:spcPts val="0"/>
              </a:spcBef>
              <a:buNone/>
              <a:defRPr sz="900">
                <a:solidFill>
                  <a:srgbClr val="777777"/>
                </a:solidFill>
                <a:latin typeface="Arial"/>
                <a:ea typeface="Arial"/>
                <a:cs typeface="Arial"/>
                <a:sym typeface="Arial"/>
              </a:defRPr>
            </a:lvl2pPr>
            <a:lvl3pPr indent="0" lvl="2" marL="0" marR="0" rtl="0" algn="r">
              <a:spcBef>
                <a:spcPts val="0"/>
              </a:spcBef>
              <a:buNone/>
              <a:defRPr sz="900">
                <a:solidFill>
                  <a:srgbClr val="777777"/>
                </a:solidFill>
                <a:latin typeface="Arial"/>
                <a:ea typeface="Arial"/>
                <a:cs typeface="Arial"/>
                <a:sym typeface="Arial"/>
              </a:defRPr>
            </a:lvl3pPr>
            <a:lvl4pPr indent="0" lvl="3" marL="0" marR="0" rtl="0" algn="r">
              <a:spcBef>
                <a:spcPts val="0"/>
              </a:spcBef>
              <a:buNone/>
              <a:defRPr sz="900">
                <a:solidFill>
                  <a:srgbClr val="777777"/>
                </a:solidFill>
                <a:latin typeface="Arial"/>
                <a:ea typeface="Arial"/>
                <a:cs typeface="Arial"/>
                <a:sym typeface="Arial"/>
              </a:defRPr>
            </a:lvl4pPr>
            <a:lvl5pPr indent="0" lvl="4" marL="0" marR="0" rtl="0" algn="r">
              <a:spcBef>
                <a:spcPts val="0"/>
              </a:spcBef>
              <a:buNone/>
              <a:defRPr sz="900">
                <a:solidFill>
                  <a:srgbClr val="777777"/>
                </a:solidFill>
                <a:latin typeface="Arial"/>
                <a:ea typeface="Arial"/>
                <a:cs typeface="Arial"/>
                <a:sym typeface="Arial"/>
              </a:defRPr>
            </a:lvl5pPr>
            <a:lvl6pPr indent="0" lvl="5" marL="0" marR="0" rtl="0" algn="r">
              <a:spcBef>
                <a:spcPts val="0"/>
              </a:spcBef>
              <a:buNone/>
              <a:defRPr sz="900">
                <a:solidFill>
                  <a:srgbClr val="777777"/>
                </a:solidFill>
                <a:latin typeface="Arial"/>
                <a:ea typeface="Arial"/>
                <a:cs typeface="Arial"/>
                <a:sym typeface="Arial"/>
              </a:defRPr>
            </a:lvl6pPr>
            <a:lvl7pPr indent="0" lvl="6" marL="0" marR="0" rtl="0" algn="r">
              <a:spcBef>
                <a:spcPts val="0"/>
              </a:spcBef>
              <a:buNone/>
              <a:defRPr sz="900">
                <a:solidFill>
                  <a:srgbClr val="777777"/>
                </a:solidFill>
                <a:latin typeface="Arial"/>
                <a:ea typeface="Arial"/>
                <a:cs typeface="Arial"/>
                <a:sym typeface="Arial"/>
              </a:defRPr>
            </a:lvl7pPr>
            <a:lvl8pPr indent="0" lvl="7" marL="0" marR="0" rtl="0" algn="r">
              <a:spcBef>
                <a:spcPts val="0"/>
              </a:spcBef>
              <a:buNone/>
              <a:defRPr sz="900">
                <a:solidFill>
                  <a:srgbClr val="777777"/>
                </a:solidFill>
                <a:latin typeface="Arial"/>
                <a:ea typeface="Arial"/>
                <a:cs typeface="Arial"/>
                <a:sym typeface="Arial"/>
              </a:defRPr>
            </a:lvl8pPr>
            <a:lvl9pPr indent="0" lvl="8" marL="0" marR="0" rtl="0" algn="r">
              <a:spcBef>
                <a:spcPts val="0"/>
              </a:spcBef>
              <a:buNone/>
              <a:defRPr sz="900">
                <a:solidFill>
                  <a:srgbClr val="77777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457200" y="304800"/>
            <a:ext cx="6096000" cy="484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36" name="Shape 36"/>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lstStyle>
            <a:lvl1pPr indent="-406400" lvl="0" marL="457200" marR="0" rtl="0" algn="l">
              <a:spcBef>
                <a:spcPts val="0"/>
              </a:spcBef>
              <a:spcAft>
                <a:spcPts val="0"/>
              </a:spcAft>
              <a:buClr>
                <a:schemeClr val="lt1"/>
              </a:buClr>
              <a:buSzPts val="2800"/>
              <a:buFont typeface="Arial"/>
              <a:buChar char="•"/>
              <a:defRPr b="0" i="0" sz="2800" u="none" cap="none" strike="noStrike">
                <a:solidFill>
                  <a:srgbClr val="003366"/>
                </a:solidFill>
                <a:latin typeface="Arial"/>
                <a:ea typeface="Arial"/>
                <a:cs typeface="Arial"/>
                <a:sym typeface="Arial"/>
              </a:defRPr>
            </a:lvl1pPr>
            <a:lvl2pPr indent="-381000" lvl="1" marL="914400" marR="0" rtl="0" algn="l">
              <a:spcBef>
                <a:spcPts val="600"/>
              </a:spcBef>
              <a:spcAft>
                <a:spcPts val="0"/>
              </a:spcAft>
              <a:buClr>
                <a:srgbClr val="003366"/>
              </a:buClr>
              <a:buSzPts val="2400"/>
              <a:buFont typeface="Arial"/>
              <a:buChar char="–"/>
              <a:defRPr b="0" i="0" sz="2400" u="none" cap="none" strike="noStrike">
                <a:solidFill>
                  <a:srgbClr val="777777"/>
                </a:solidFill>
                <a:latin typeface="Arial"/>
                <a:ea typeface="Arial"/>
                <a:cs typeface="Arial"/>
                <a:sym typeface="Arial"/>
              </a:defRPr>
            </a:lvl2pPr>
            <a:lvl3pPr indent="-361950" lvl="2" marL="1371600" marR="0" rtl="0" algn="l">
              <a:spcBef>
                <a:spcPts val="600"/>
              </a:spcBef>
              <a:spcAft>
                <a:spcPts val="0"/>
              </a:spcAft>
              <a:buClr>
                <a:srgbClr val="003366"/>
              </a:buClr>
              <a:buSzPts val="2100"/>
              <a:buFont typeface="Arial"/>
              <a:buChar char="•"/>
              <a:defRPr b="0" i="0" sz="2000" u="none" cap="none" strike="noStrike">
                <a:solidFill>
                  <a:srgbClr val="777777"/>
                </a:solidFill>
                <a:latin typeface="Arial"/>
                <a:ea typeface="Arial"/>
                <a:cs typeface="Arial"/>
                <a:sym typeface="Arial"/>
              </a:defRPr>
            </a:lvl3pPr>
            <a:lvl4pPr indent="-342900" lvl="3" marL="1828800"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lstStyle>
            <a:lvl1pPr indent="-406400" lvl="0" marL="457200" marR="0" rtl="0" algn="l">
              <a:spcBef>
                <a:spcPts val="0"/>
              </a:spcBef>
              <a:spcAft>
                <a:spcPts val="0"/>
              </a:spcAft>
              <a:buClr>
                <a:schemeClr val="lt1"/>
              </a:buClr>
              <a:buSzPts val="2800"/>
              <a:buFont typeface="Arial"/>
              <a:buChar char="•"/>
              <a:defRPr b="0" i="0" sz="2800" u="none" cap="none" strike="noStrike">
                <a:solidFill>
                  <a:srgbClr val="003366"/>
                </a:solidFill>
                <a:latin typeface="Arial"/>
                <a:ea typeface="Arial"/>
                <a:cs typeface="Arial"/>
                <a:sym typeface="Arial"/>
              </a:defRPr>
            </a:lvl1pPr>
            <a:lvl2pPr indent="-381000" lvl="1" marL="914400" marR="0" rtl="0" algn="l">
              <a:spcBef>
                <a:spcPts val="600"/>
              </a:spcBef>
              <a:spcAft>
                <a:spcPts val="0"/>
              </a:spcAft>
              <a:buClr>
                <a:srgbClr val="003366"/>
              </a:buClr>
              <a:buSzPts val="2400"/>
              <a:buFont typeface="Arial"/>
              <a:buChar char="–"/>
              <a:defRPr b="0" i="0" sz="2400" u="none" cap="none" strike="noStrike">
                <a:solidFill>
                  <a:srgbClr val="777777"/>
                </a:solidFill>
                <a:latin typeface="Arial"/>
                <a:ea typeface="Arial"/>
                <a:cs typeface="Arial"/>
                <a:sym typeface="Arial"/>
              </a:defRPr>
            </a:lvl2pPr>
            <a:lvl3pPr indent="-361950" lvl="2" marL="1371600" marR="0" rtl="0" algn="l">
              <a:spcBef>
                <a:spcPts val="600"/>
              </a:spcBef>
              <a:spcAft>
                <a:spcPts val="0"/>
              </a:spcAft>
              <a:buClr>
                <a:srgbClr val="003366"/>
              </a:buClr>
              <a:buSzPts val="2100"/>
              <a:buFont typeface="Arial"/>
              <a:buChar char="•"/>
              <a:defRPr b="0" i="0" sz="2000" u="none" cap="none" strike="noStrike">
                <a:solidFill>
                  <a:srgbClr val="777777"/>
                </a:solidFill>
                <a:latin typeface="Arial"/>
                <a:ea typeface="Arial"/>
                <a:cs typeface="Arial"/>
                <a:sym typeface="Arial"/>
              </a:defRPr>
            </a:lvl3pPr>
            <a:lvl4pPr indent="-342900" lvl="3" marL="1828800"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8458200" y="6478588"/>
            <a:ext cx="685800" cy="3795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900">
                <a:solidFill>
                  <a:srgbClr val="777777"/>
                </a:solidFill>
                <a:latin typeface="Arial"/>
                <a:ea typeface="Arial"/>
                <a:cs typeface="Arial"/>
                <a:sym typeface="Arial"/>
              </a:defRPr>
            </a:lvl1pPr>
            <a:lvl2pPr indent="0" lvl="1" marL="0" marR="0" rtl="0" algn="r">
              <a:spcBef>
                <a:spcPts val="0"/>
              </a:spcBef>
              <a:buNone/>
              <a:defRPr sz="900">
                <a:solidFill>
                  <a:srgbClr val="777777"/>
                </a:solidFill>
                <a:latin typeface="Arial"/>
                <a:ea typeface="Arial"/>
                <a:cs typeface="Arial"/>
                <a:sym typeface="Arial"/>
              </a:defRPr>
            </a:lvl2pPr>
            <a:lvl3pPr indent="0" lvl="2" marL="0" marR="0" rtl="0" algn="r">
              <a:spcBef>
                <a:spcPts val="0"/>
              </a:spcBef>
              <a:buNone/>
              <a:defRPr sz="900">
                <a:solidFill>
                  <a:srgbClr val="777777"/>
                </a:solidFill>
                <a:latin typeface="Arial"/>
                <a:ea typeface="Arial"/>
                <a:cs typeface="Arial"/>
                <a:sym typeface="Arial"/>
              </a:defRPr>
            </a:lvl3pPr>
            <a:lvl4pPr indent="0" lvl="3" marL="0" marR="0" rtl="0" algn="r">
              <a:spcBef>
                <a:spcPts val="0"/>
              </a:spcBef>
              <a:buNone/>
              <a:defRPr sz="900">
                <a:solidFill>
                  <a:srgbClr val="777777"/>
                </a:solidFill>
                <a:latin typeface="Arial"/>
                <a:ea typeface="Arial"/>
                <a:cs typeface="Arial"/>
                <a:sym typeface="Arial"/>
              </a:defRPr>
            </a:lvl4pPr>
            <a:lvl5pPr indent="0" lvl="4" marL="0" marR="0" rtl="0" algn="r">
              <a:spcBef>
                <a:spcPts val="0"/>
              </a:spcBef>
              <a:buNone/>
              <a:defRPr sz="900">
                <a:solidFill>
                  <a:srgbClr val="777777"/>
                </a:solidFill>
                <a:latin typeface="Arial"/>
                <a:ea typeface="Arial"/>
                <a:cs typeface="Arial"/>
                <a:sym typeface="Arial"/>
              </a:defRPr>
            </a:lvl5pPr>
            <a:lvl6pPr indent="0" lvl="5" marL="0" marR="0" rtl="0" algn="r">
              <a:spcBef>
                <a:spcPts val="0"/>
              </a:spcBef>
              <a:buNone/>
              <a:defRPr sz="900">
                <a:solidFill>
                  <a:srgbClr val="777777"/>
                </a:solidFill>
                <a:latin typeface="Arial"/>
                <a:ea typeface="Arial"/>
                <a:cs typeface="Arial"/>
                <a:sym typeface="Arial"/>
              </a:defRPr>
            </a:lvl6pPr>
            <a:lvl7pPr indent="0" lvl="6" marL="0" marR="0" rtl="0" algn="r">
              <a:spcBef>
                <a:spcPts val="0"/>
              </a:spcBef>
              <a:buNone/>
              <a:defRPr sz="900">
                <a:solidFill>
                  <a:srgbClr val="777777"/>
                </a:solidFill>
                <a:latin typeface="Arial"/>
                <a:ea typeface="Arial"/>
                <a:cs typeface="Arial"/>
                <a:sym typeface="Arial"/>
              </a:defRPr>
            </a:lvl7pPr>
            <a:lvl8pPr indent="0" lvl="7" marL="0" marR="0" rtl="0" algn="r">
              <a:spcBef>
                <a:spcPts val="0"/>
              </a:spcBef>
              <a:buNone/>
              <a:defRPr sz="900">
                <a:solidFill>
                  <a:srgbClr val="777777"/>
                </a:solidFill>
                <a:latin typeface="Arial"/>
                <a:ea typeface="Arial"/>
                <a:cs typeface="Arial"/>
                <a:sym typeface="Arial"/>
              </a:defRPr>
            </a:lvl8pPr>
            <a:lvl9pPr indent="0" lvl="8" marL="0" marR="0" rtl="0" algn="r">
              <a:spcBef>
                <a:spcPts val="0"/>
              </a:spcBef>
              <a:buNone/>
              <a:defRPr sz="900">
                <a:solidFill>
                  <a:srgbClr val="77777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woTxTwoObj">
  <p:cSld name="Comparison">
    <p:spTree>
      <p:nvGrpSpPr>
        <p:cNvPr id="39" name="Shape 39"/>
        <p:cNvGrpSpPr/>
        <p:nvPr/>
      </p:nvGrpSpPr>
      <p:grpSpPr>
        <a:xfrm>
          <a:off x="0" y="0"/>
          <a:ext cx="0" cy="0"/>
          <a:chOff x="0" y="0"/>
          <a:chExt cx="0" cy="0"/>
        </a:xfrm>
      </p:grpSpPr>
      <p:sp>
        <p:nvSpPr>
          <p:cNvPr id="40" name="Shape 40"/>
          <p:cNvSpPr/>
          <p:nvPr/>
        </p:nvSpPr>
        <p:spPr>
          <a:xfrm>
            <a:off x="0" y="304800"/>
            <a:ext cx="6705600" cy="484200"/>
          </a:xfrm>
          <a:prstGeom prst="rect">
            <a:avLst/>
          </a:prstGeom>
          <a:gradFill>
            <a:gsLst>
              <a:gs pos="0">
                <a:srgbClr val="003366"/>
              </a:gs>
              <a:gs pos="100000">
                <a:srgbClr val="00182F"/>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1" name="Shape 41"/>
          <p:cNvCxnSpPr/>
          <p:nvPr/>
        </p:nvCxnSpPr>
        <p:spPr>
          <a:xfrm>
            <a:off x="8597900" y="6486525"/>
            <a:ext cx="0" cy="225300"/>
          </a:xfrm>
          <a:prstGeom prst="straightConnector1">
            <a:avLst/>
          </a:prstGeom>
          <a:noFill/>
          <a:ln cap="flat" cmpd="sng" w="9525">
            <a:solidFill>
              <a:srgbClr val="5F5F5F"/>
            </a:solidFill>
            <a:prstDash val="solid"/>
            <a:round/>
            <a:headEnd len="med" w="med" type="none"/>
            <a:tailEnd len="med" w="med" type="none"/>
          </a:ln>
        </p:spPr>
      </p:cxnSp>
      <p:sp>
        <p:nvSpPr>
          <p:cNvPr id="42" name="Shape 42"/>
          <p:cNvSpPr txBox="1"/>
          <p:nvPr/>
        </p:nvSpPr>
        <p:spPr>
          <a:xfrm>
            <a:off x="8613775" y="6418263"/>
            <a:ext cx="5301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rgbClr val="777777"/>
                </a:solidFill>
                <a:latin typeface="Arial"/>
                <a:ea typeface="Arial"/>
                <a:cs typeface="Arial"/>
                <a:sym typeface="Arial"/>
              </a:rPr>
              <a:t>pg</a:t>
            </a:r>
            <a:r>
              <a:rPr lang="en-US" sz="1400">
                <a:solidFill>
                  <a:srgbClr val="777777"/>
                </a:solidFill>
                <a:latin typeface="Arial Narrow"/>
                <a:ea typeface="Arial Narrow"/>
                <a:cs typeface="Arial Narrow"/>
                <a:sym typeface="Arial Narrow"/>
              </a:rPr>
              <a:t>. </a:t>
            </a:r>
            <a:endParaRPr/>
          </a:p>
        </p:txBody>
      </p:sp>
      <p:pic>
        <p:nvPicPr>
          <p:cNvPr descr="bankWest_logo" id="43" name="Shape 43"/>
          <p:cNvPicPr preferRelativeResize="0"/>
          <p:nvPr/>
        </p:nvPicPr>
        <p:blipFill rotWithShape="1">
          <a:blip r:embed="rId2">
            <a:alphaModFix/>
          </a:blip>
          <a:srcRect b="0" l="0" r="0" t="0"/>
          <a:stretch/>
        </p:blipFill>
        <p:spPr>
          <a:xfrm>
            <a:off x="21266" y="6477000"/>
            <a:ext cx="1216818" cy="381000"/>
          </a:xfrm>
          <a:prstGeom prst="rect">
            <a:avLst/>
          </a:prstGeom>
          <a:noFill/>
          <a:ln>
            <a:noFill/>
          </a:ln>
        </p:spPr>
      </p:pic>
      <p:sp>
        <p:nvSpPr>
          <p:cNvPr id="44" name="Shape 44"/>
          <p:cNvSpPr txBox="1"/>
          <p:nvPr>
            <p:ph type="title"/>
          </p:nvPr>
        </p:nvSpPr>
        <p:spPr>
          <a:xfrm>
            <a:off x="457200" y="304800"/>
            <a:ext cx="6096000" cy="484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45" name="Shape 45"/>
          <p:cNvSpPr txBox="1"/>
          <p:nvPr>
            <p:ph idx="1" type="body"/>
          </p:nvPr>
        </p:nvSpPr>
        <p:spPr>
          <a:xfrm>
            <a:off x="457200" y="1535113"/>
            <a:ext cx="4040100" cy="639900"/>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1" i="0" sz="2000" u="none" cap="none" strike="noStrike">
                <a:solidFill>
                  <a:srgbClr val="003366"/>
                </a:solidFill>
                <a:latin typeface="Arial"/>
                <a:ea typeface="Arial"/>
                <a:cs typeface="Arial"/>
                <a:sym typeface="Arial"/>
              </a:defRPr>
            </a:lvl1pPr>
            <a:lvl2pPr indent="-228600" lvl="1" marL="914400" marR="0" rtl="0" algn="l">
              <a:spcBef>
                <a:spcPts val="600"/>
              </a:spcBef>
              <a:spcAft>
                <a:spcPts val="0"/>
              </a:spcAft>
              <a:buClr>
                <a:srgbClr val="003366"/>
              </a:buClr>
              <a:buSzPts val="2000"/>
              <a:buFont typeface="Arial"/>
              <a:buNone/>
              <a:defRPr b="1" i="0" sz="2000" u="none" cap="none" strike="noStrike">
                <a:solidFill>
                  <a:srgbClr val="777777"/>
                </a:solidFill>
                <a:latin typeface="Arial"/>
                <a:ea typeface="Arial"/>
                <a:cs typeface="Arial"/>
                <a:sym typeface="Arial"/>
              </a:defRPr>
            </a:lvl2pPr>
            <a:lvl3pPr indent="-228600" lvl="2" marL="1371600" marR="0" rtl="0" algn="l">
              <a:spcBef>
                <a:spcPts val="600"/>
              </a:spcBef>
              <a:spcAft>
                <a:spcPts val="0"/>
              </a:spcAft>
              <a:buClr>
                <a:srgbClr val="003366"/>
              </a:buClr>
              <a:buSzPts val="1890"/>
              <a:buFont typeface="Arial"/>
              <a:buNone/>
              <a:defRPr b="1" i="0" sz="1800" u="none" cap="none" strike="noStrike">
                <a:solidFill>
                  <a:srgbClr val="777777"/>
                </a:solidFill>
                <a:latin typeface="Arial"/>
                <a:ea typeface="Arial"/>
                <a:cs typeface="Arial"/>
                <a:sym typeface="Arial"/>
              </a:defRPr>
            </a:lvl3pPr>
            <a:lvl4pPr indent="-228600" lvl="3" marL="1828800" marR="0" rtl="0" algn="l">
              <a:spcBef>
                <a:spcPts val="6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Shape 46"/>
          <p:cNvSpPr txBox="1"/>
          <p:nvPr>
            <p:ph idx="2" type="body"/>
          </p:nvPr>
        </p:nvSpPr>
        <p:spPr>
          <a:xfrm>
            <a:off x="304800" y="2174875"/>
            <a:ext cx="4192500" cy="3951300"/>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rgbClr val="003366"/>
                </a:solidFill>
                <a:latin typeface="Arial"/>
                <a:ea typeface="Arial"/>
                <a:cs typeface="Arial"/>
                <a:sym typeface="Arial"/>
              </a:defRPr>
            </a:lvl1pPr>
            <a:lvl2pPr indent="-330200" lvl="1" marL="914400" marR="0" rtl="0" algn="l">
              <a:spcBef>
                <a:spcPts val="600"/>
              </a:spcBef>
              <a:spcAft>
                <a:spcPts val="0"/>
              </a:spcAft>
              <a:buClr>
                <a:srgbClr val="003366"/>
              </a:buClr>
              <a:buSzPts val="1600"/>
              <a:buFont typeface="Arial"/>
              <a:buChar char="–"/>
              <a:defRPr b="0" i="0" sz="1600" u="none" cap="none" strike="noStrike">
                <a:solidFill>
                  <a:srgbClr val="777777"/>
                </a:solidFill>
                <a:latin typeface="Arial"/>
                <a:ea typeface="Arial"/>
                <a:cs typeface="Arial"/>
                <a:sym typeface="Arial"/>
              </a:defRPr>
            </a:lvl2pPr>
            <a:lvl3pPr indent="-321944" lvl="2" marL="1371600" marR="0" rtl="0" algn="l">
              <a:spcBef>
                <a:spcPts val="600"/>
              </a:spcBef>
              <a:spcAft>
                <a:spcPts val="0"/>
              </a:spcAft>
              <a:buClr>
                <a:srgbClr val="003366"/>
              </a:buClr>
              <a:buSzPts val="1470"/>
              <a:buFont typeface="Arial"/>
              <a:buChar char="•"/>
              <a:defRPr b="0" i="0" sz="1400" u="none" cap="none" strike="noStrike">
                <a:solidFill>
                  <a:srgbClr val="777777"/>
                </a:solidFill>
                <a:latin typeface="Arial"/>
                <a:ea typeface="Arial"/>
                <a:cs typeface="Arial"/>
                <a:sym typeface="Arial"/>
              </a:defRPr>
            </a:lvl3pPr>
            <a:lvl4pPr indent="-304800" lvl="3" marL="1828800" marR="0" rtl="0" algn="l">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Shape 47"/>
          <p:cNvSpPr txBox="1"/>
          <p:nvPr>
            <p:ph idx="3" type="body"/>
          </p:nvPr>
        </p:nvSpPr>
        <p:spPr>
          <a:xfrm>
            <a:off x="4645025" y="1535113"/>
            <a:ext cx="4041900" cy="639900"/>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1" i="0" sz="2000" u="none" cap="none" strike="noStrike">
                <a:solidFill>
                  <a:srgbClr val="003366"/>
                </a:solidFill>
                <a:latin typeface="Arial"/>
                <a:ea typeface="Arial"/>
                <a:cs typeface="Arial"/>
                <a:sym typeface="Arial"/>
              </a:defRPr>
            </a:lvl1pPr>
            <a:lvl2pPr indent="-228600" lvl="1" marL="914400" marR="0" rtl="0" algn="l">
              <a:spcBef>
                <a:spcPts val="600"/>
              </a:spcBef>
              <a:spcAft>
                <a:spcPts val="0"/>
              </a:spcAft>
              <a:buClr>
                <a:srgbClr val="003366"/>
              </a:buClr>
              <a:buSzPts val="2000"/>
              <a:buFont typeface="Arial"/>
              <a:buNone/>
              <a:defRPr b="1" i="0" sz="2000" u="none" cap="none" strike="noStrike">
                <a:solidFill>
                  <a:srgbClr val="777777"/>
                </a:solidFill>
                <a:latin typeface="Arial"/>
                <a:ea typeface="Arial"/>
                <a:cs typeface="Arial"/>
                <a:sym typeface="Arial"/>
              </a:defRPr>
            </a:lvl2pPr>
            <a:lvl3pPr indent="-228600" lvl="2" marL="1371600" marR="0" rtl="0" algn="l">
              <a:spcBef>
                <a:spcPts val="600"/>
              </a:spcBef>
              <a:spcAft>
                <a:spcPts val="0"/>
              </a:spcAft>
              <a:buClr>
                <a:srgbClr val="003366"/>
              </a:buClr>
              <a:buSzPts val="1890"/>
              <a:buFont typeface="Arial"/>
              <a:buNone/>
              <a:defRPr b="1" i="0" sz="1800" u="none" cap="none" strike="noStrike">
                <a:solidFill>
                  <a:srgbClr val="777777"/>
                </a:solidFill>
                <a:latin typeface="Arial"/>
                <a:ea typeface="Arial"/>
                <a:cs typeface="Arial"/>
                <a:sym typeface="Arial"/>
              </a:defRPr>
            </a:lvl3pPr>
            <a:lvl4pPr indent="-228600" lvl="3" marL="1828800" marR="0" rtl="0" algn="l">
              <a:spcBef>
                <a:spcPts val="6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Shape 48"/>
          <p:cNvSpPr txBox="1"/>
          <p:nvPr>
            <p:ph idx="4" type="body"/>
          </p:nvPr>
        </p:nvSpPr>
        <p:spPr>
          <a:xfrm>
            <a:off x="4419601" y="2174875"/>
            <a:ext cx="4343400" cy="3951300"/>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rgbClr val="003366"/>
                </a:solidFill>
                <a:latin typeface="Arial"/>
                <a:ea typeface="Arial"/>
                <a:cs typeface="Arial"/>
                <a:sym typeface="Arial"/>
              </a:defRPr>
            </a:lvl1pPr>
            <a:lvl2pPr indent="-330200" lvl="1" marL="914400" marR="0" rtl="0" algn="l">
              <a:spcBef>
                <a:spcPts val="600"/>
              </a:spcBef>
              <a:spcAft>
                <a:spcPts val="0"/>
              </a:spcAft>
              <a:buClr>
                <a:srgbClr val="003366"/>
              </a:buClr>
              <a:buSzPts val="1600"/>
              <a:buFont typeface="Arial"/>
              <a:buChar char="–"/>
              <a:defRPr b="0" i="0" sz="1600" u="none" cap="none" strike="noStrike">
                <a:solidFill>
                  <a:srgbClr val="777777"/>
                </a:solidFill>
                <a:latin typeface="Arial"/>
                <a:ea typeface="Arial"/>
                <a:cs typeface="Arial"/>
                <a:sym typeface="Arial"/>
              </a:defRPr>
            </a:lvl2pPr>
            <a:lvl3pPr indent="-321944" lvl="2" marL="1371600" marR="0" rtl="0" algn="l">
              <a:spcBef>
                <a:spcPts val="600"/>
              </a:spcBef>
              <a:spcAft>
                <a:spcPts val="0"/>
              </a:spcAft>
              <a:buClr>
                <a:srgbClr val="003366"/>
              </a:buClr>
              <a:buSzPts val="1470"/>
              <a:buFont typeface="Arial"/>
              <a:buChar char="•"/>
              <a:defRPr b="0" i="0" sz="1400" u="none" cap="none" strike="noStrike">
                <a:solidFill>
                  <a:srgbClr val="777777"/>
                </a:solidFill>
                <a:latin typeface="Arial"/>
                <a:ea typeface="Arial"/>
                <a:cs typeface="Arial"/>
                <a:sym typeface="Arial"/>
              </a:defRPr>
            </a:lvl3pPr>
            <a:lvl4pPr indent="-304800" lvl="3" marL="1828800" marR="0" rtl="0" algn="l">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458200" y="6478588"/>
            <a:ext cx="685800" cy="3795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900">
                <a:solidFill>
                  <a:srgbClr val="777777"/>
                </a:solidFill>
                <a:latin typeface="Arial"/>
                <a:ea typeface="Arial"/>
                <a:cs typeface="Arial"/>
                <a:sym typeface="Arial"/>
              </a:defRPr>
            </a:lvl1pPr>
            <a:lvl2pPr indent="0" lvl="1" marL="0" marR="0" rtl="0" algn="r">
              <a:spcBef>
                <a:spcPts val="0"/>
              </a:spcBef>
              <a:buNone/>
              <a:defRPr sz="900">
                <a:solidFill>
                  <a:srgbClr val="777777"/>
                </a:solidFill>
                <a:latin typeface="Arial"/>
                <a:ea typeface="Arial"/>
                <a:cs typeface="Arial"/>
                <a:sym typeface="Arial"/>
              </a:defRPr>
            </a:lvl2pPr>
            <a:lvl3pPr indent="0" lvl="2" marL="0" marR="0" rtl="0" algn="r">
              <a:spcBef>
                <a:spcPts val="0"/>
              </a:spcBef>
              <a:buNone/>
              <a:defRPr sz="900">
                <a:solidFill>
                  <a:srgbClr val="777777"/>
                </a:solidFill>
                <a:latin typeface="Arial"/>
                <a:ea typeface="Arial"/>
                <a:cs typeface="Arial"/>
                <a:sym typeface="Arial"/>
              </a:defRPr>
            </a:lvl3pPr>
            <a:lvl4pPr indent="0" lvl="3" marL="0" marR="0" rtl="0" algn="r">
              <a:spcBef>
                <a:spcPts val="0"/>
              </a:spcBef>
              <a:buNone/>
              <a:defRPr sz="900">
                <a:solidFill>
                  <a:srgbClr val="777777"/>
                </a:solidFill>
                <a:latin typeface="Arial"/>
                <a:ea typeface="Arial"/>
                <a:cs typeface="Arial"/>
                <a:sym typeface="Arial"/>
              </a:defRPr>
            </a:lvl4pPr>
            <a:lvl5pPr indent="0" lvl="4" marL="0" marR="0" rtl="0" algn="r">
              <a:spcBef>
                <a:spcPts val="0"/>
              </a:spcBef>
              <a:buNone/>
              <a:defRPr sz="900">
                <a:solidFill>
                  <a:srgbClr val="777777"/>
                </a:solidFill>
                <a:latin typeface="Arial"/>
                <a:ea typeface="Arial"/>
                <a:cs typeface="Arial"/>
                <a:sym typeface="Arial"/>
              </a:defRPr>
            </a:lvl5pPr>
            <a:lvl6pPr indent="0" lvl="5" marL="0" marR="0" rtl="0" algn="r">
              <a:spcBef>
                <a:spcPts val="0"/>
              </a:spcBef>
              <a:buNone/>
              <a:defRPr sz="900">
                <a:solidFill>
                  <a:srgbClr val="777777"/>
                </a:solidFill>
                <a:latin typeface="Arial"/>
                <a:ea typeface="Arial"/>
                <a:cs typeface="Arial"/>
                <a:sym typeface="Arial"/>
              </a:defRPr>
            </a:lvl6pPr>
            <a:lvl7pPr indent="0" lvl="6" marL="0" marR="0" rtl="0" algn="r">
              <a:spcBef>
                <a:spcPts val="0"/>
              </a:spcBef>
              <a:buNone/>
              <a:defRPr sz="900">
                <a:solidFill>
                  <a:srgbClr val="777777"/>
                </a:solidFill>
                <a:latin typeface="Arial"/>
                <a:ea typeface="Arial"/>
                <a:cs typeface="Arial"/>
                <a:sym typeface="Arial"/>
              </a:defRPr>
            </a:lvl7pPr>
            <a:lvl8pPr indent="0" lvl="7" marL="0" marR="0" rtl="0" algn="r">
              <a:spcBef>
                <a:spcPts val="0"/>
              </a:spcBef>
              <a:buNone/>
              <a:defRPr sz="900">
                <a:solidFill>
                  <a:srgbClr val="777777"/>
                </a:solidFill>
                <a:latin typeface="Arial"/>
                <a:ea typeface="Arial"/>
                <a:cs typeface="Arial"/>
                <a:sym typeface="Arial"/>
              </a:defRPr>
            </a:lvl8pPr>
            <a:lvl9pPr indent="0" lvl="8" marL="0" marR="0" rtl="0" algn="r">
              <a:spcBef>
                <a:spcPts val="0"/>
              </a:spcBef>
              <a:buNone/>
              <a:defRPr sz="900">
                <a:solidFill>
                  <a:srgbClr val="77777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Only">
  <p:cSld name="Title Only">
    <p:spTree>
      <p:nvGrpSpPr>
        <p:cNvPr id="50" name="Shape 50"/>
        <p:cNvGrpSpPr/>
        <p:nvPr/>
      </p:nvGrpSpPr>
      <p:grpSpPr>
        <a:xfrm>
          <a:off x="0" y="0"/>
          <a:ext cx="0" cy="0"/>
          <a:chOff x="0" y="0"/>
          <a:chExt cx="0" cy="0"/>
        </a:xfrm>
      </p:grpSpPr>
      <p:sp>
        <p:nvSpPr>
          <p:cNvPr id="51" name="Shape 51"/>
          <p:cNvSpPr/>
          <p:nvPr/>
        </p:nvSpPr>
        <p:spPr>
          <a:xfrm>
            <a:off x="0" y="304800"/>
            <a:ext cx="6705600" cy="484200"/>
          </a:xfrm>
          <a:prstGeom prst="rect">
            <a:avLst/>
          </a:prstGeom>
          <a:gradFill>
            <a:gsLst>
              <a:gs pos="0">
                <a:srgbClr val="003366"/>
              </a:gs>
              <a:gs pos="100000">
                <a:srgbClr val="00182F"/>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2" name="Shape 52"/>
          <p:cNvCxnSpPr/>
          <p:nvPr/>
        </p:nvCxnSpPr>
        <p:spPr>
          <a:xfrm>
            <a:off x="8597900" y="6486525"/>
            <a:ext cx="0" cy="225300"/>
          </a:xfrm>
          <a:prstGeom prst="straightConnector1">
            <a:avLst/>
          </a:prstGeom>
          <a:noFill/>
          <a:ln cap="flat" cmpd="sng" w="9525">
            <a:solidFill>
              <a:srgbClr val="5F5F5F"/>
            </a:solidFill>
            <a:prstDash val="solid"/>
            <a:round/>
            <a:headEnd len="med" w="med" type="none"/>
            <a:tailEnd len="med" w="med" type="none"/>
          </a:ln>
        </p:spPr>
      </p:cxnSp>
      <p:sp>
        <p:nvSpPr>
          <p:cNvPr id="53" name="Shape 53"/>
          <p:cNvSpPr txBox="1"/>
          <p:nvPr/>
        </p:nvSpPr>
        <p:spPr>
          <a:xfrm>
            <a:off x="8613775" y="6418263"/>
            <a:ext cx="5301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rgbClr val="777777"/>
                </a:solidFill>
                <a:latin typeface="Arial"/>
                <a:ea typeface="Arial"/>
                <a:cs typeface="Arial"/>
                <a:sym typeface="Arial"/>
              </a:rPr>
              <a:t>pg</a:t>
            </a:r>
            <a:r>
              <a:rPr lang="en-US" sz="1400">
                <a:solidFill>
                  <a:srgbClr val="777777"/>
                </a:solidFill>
                <a:latin typeface="Arial Narrow"/>
                <a:ea typeface="Arial Narrow"/>
                <a:cs typeface="Arial Narrow"/>
                <a:sym typeface="Arial Narrow"/>
              </a:rPr>
              <a:t>. </a:t>
            </a:r>
            <a:endParaRPr/>
          </a:p>
        </p:txBody>
      </p:sp>
      <p:pic>
        <p:nvPicPr>
          <p:cNvPr descr="bankWest_logo" id="54" name="Shape 54"/>
          <p:cNvPicPr preferRelativeResize="0"/>
          <p:nvPr/>
        </p:nvPicPr>
        <p:blipFill rotWithShape="1">
          <a:blip r:embed="rId2">
            <a:alphaModFix/>
          </a:blip>
          <a:srcRect b="0" l="0" r="0" t="0"/>
          <a:stretch/>
        </p:blipFill>
        <p:spPr>
          <a:xfrm>
            <a:off x="21266" y="6477000"/>
            <a:ext cx="1216818" cy="381000"/>
          </a:xfrm>
          <a:prstGeom prst="rect">
            <a:avLst/>
          </a:prstGeom>
          <a:noFill/>
          <a:ln>
            <a:noFill/>
          </a:ln>
        </p:spPr>
      </p:pic>
      <p:sp>
        <p:nvSpPr>
          <p:cNvPr id="55" name="Shape 55"/>
          <p:cNvSpPr txBox="1"/>
          <p:nvPr>
            <p:ph type="title"/>
          </p:nvPr>
        </p:nvSpPr>
        <p:spPr>
          <a:xfrm>
            <a:off x="457200" y="304800"/>
            <a:ext cx="6096000" cy="484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6" name="Shape 56"/>
          <p:cNvSpPr txBox="1"/>
          <p:nvPr>
            <p:ph idx="12" type="sldNum"/>
          </p:nvPr>
        </p:nvSpPr>
        <p:spPr>
          <a:xfrm>
            <a:off x="8458200" y="6478588"/>
            <a:ext cx="685800" cy="3795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900">
                <a:solidFill>
                  <a:srgbClr val="777777"/>
                </a:solidFill>
                <a:latin typeface="Arial"/>
                <a:ea typeface="Arial"/>
                <a:cs typeface="Arial"/>
                <a:sym typeface="Arial"/>
              </a:defRPr>
            </a:lvl1pPr>
            <a:lvl2pPr indent="0" lvl="1" marL="0" marR="0" rtl="0" algn="r">
              <a:spcBef>
                <a:spcPts val="0"/>
              </a:spcBef>
              <a:buNone/>
              <a:defRPr sz="900">
                <a:solidFill>
                  <a:srgbClr val="777777"/>
                </a:solidFill>
                <a:latin typeface="Arial"/>
                <a:ea typeface="Arial"/>
                <a:cs typeface="Arial"/>
                <a:sym typeface="Arial"/>
              </a:defRPr>
            </a:lvl2pPr>
            <a:lvl3pPr indent="0" lvl="2" marL="0" marR="0" rtl="0" algn="r">
              <a:spcBef>
                <a:spcPts val="0"/>
              </a:spcBef>
              <a:buNone/>
              <a:defRPr sz="900">
                <a:solidFill>
                  <a:srgbClr val="777777"/>
                </a:solidFill>
                <a:latin typeface="Arial"/>
                <a:ea typeface="Arial"/>
                <a:cs typeface="Arial"/>
                <a:sym typeface="Arial"/>
              </a:defRPr>
            </a:lvl3pPr>
            <a:lvl4pPr indent="0" lvl="3" marL="0" marR="0" rtl="0" algn="r">
              <a:spcBef>
                <a:spcPts val="0"/>
              </a:spcBef>
              <a:buNone/>
              <a:defRPr sz="900">
                <a:solidFill>
                  <a:srgbClr val="777777"/>
                </a:solidFill>
                <a:latin typeface="Arial"/>
                <a:ea typeface="Arial"/>
                <a:cs typeface="Arial"/>
                <a:sym typeface="Arial"/>
              </a:defRPr>
            </a:lvl4pPr>
            <a:lvl5pPr indent="0" lvl="4" marL="0" marR="0" rtl="0" algn="r">
              <a:spcBef>
                <a:spcPts val="0"/>
              </a:spcBef>
              <a:buNone/>
              <a:defRPr sz="900">
                <a:solidFill>
                  <a:srgbClr val="777777"/>
                </a:solidFill>
                <a:latin typeface="Arial"/>
                <a:ea typeface="Arial"/>
                <a:cs typeface="Arial"/>
                <a:sym typeface="Arial"/>
              </a:defRPr>
            </a:lvl5pPr>
            <a:lvl6pPr indent="0" lvl="5" marL="0" marR="0" rtl="0" algn="r">
              <a:spcBef>
                <a:spcPts val="0"/>
              </a:spcBef>
              <a:buNone/>
              <a:defRPr sz="900">
                <a:solidFill>
                  <a:srgbClr val="777777"/>
                </a:solidFill>
                <a:latin typeface="Arial"/>
                <a:ea typeface="Arial"/>
                <a:cs typeface="Arial"/>
                <a:sym typeface="Arial"/>
              </a:defRPr>
            </a:lvl6pPr>
            <a:lvl7pPr indent="0" lvl="6" marL="0" marR="0" rtl="0" algn="r">
              <a:spcBef>
                <a:spcPts val="0"/>
              </a:spcBef>
              <a:buNone/>
              <a:defRPr sz="900">
                <a:solidFill>
                  <a:srgbClr val="777777"/>
                </a:solidFill>
                <a:latin typeface="Arial"/>
                <a:ea typeface="Arial"/>
                <a:cs typeface="Arial"/>
                <a:sym typeface="Arial"/>
              </a:defRPr>
            </a:lvl7pPr>
            <a:lvl8pPr indent="0" lvl="7" marL="0" marR="0" rtl="0" algn="r">
              <a:spcBef>
                <a:spcPts val="0"/>
              </a:spcBef>
              <a:buNone/>
              <a:defRPr sz="900">
                <a:solidFill>
                  <a:srgbClr val="777777"/>
                </a:solidFill>
                <a:latin typeface="Arial"/>
                <a:ea typeface="Arial"/>
                <a:cs typeface="Arial"/>
                <a:sym typeface="Arial"/>
              </a:defRPr>
            </a:lvl8pPr>
            <a:lvl9pPr indent="0" lvl="8" marL="0" marR="0" rtl="0" algn="r">
              <a:spcBef>
                <a:spcPts val="0"/>
              </a:spcBef>
              <a:buNone/>
              <a:defRPr sz="900">
                <a:solidFill>
                  <a:srgbClr val="77777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idx="1" type="body"/>
          </p:nvPr>
        </p:nvSpPr>
        <p:spPr>
          <a:xfrm>
            <a:off x="457200" y="1143000"/>
            <a:ext cx="8229600" cy="4983300"/>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chemeClr val="lt1"/>
              </a:buClr>
              <a:buSzPts val="1600"/>
              <a:buFont typeface="Arial"/>
              <a:buChar char="•"/>
              <a:defRPr b="0" i="0" sz="1600" u="none" cap="none" strike="noStrike">
                <a:solidFill>
                  <a:srgbClr val="003366"/>
                </a:solidFill>
                <a:latin typeface="Arial"/>
                <a:ea typeface="Arial"/>
                <a:cs typeface="Arial"/>
                <a:sym typeface="Arial"/>
              </a:defRPr>
            </a:lvl1pPr>
            <a:lvl2pPr indent="-317500" lvl="1" marL="914400" marR="0" rtl="0" algn="l">
              <a:spcBef>
                <a:spcPts val="600"/>
              </a:spcBef>
              <a:spcAft>
                <a:spcPts val="0"/>
              </a:spcAft>
              <a:buClr>
                <a:srgbClr val="003366"/>
              </a:buClr>
              <a:buSzPts val="1400"/>
              <a:buFont typeface="Arial"/>
              <a:buChar char="–"/>
              <a:defRPr b="0" i="0" sz="1400" u="none" cap="none" strike="noStrike">
                <a:solidFill>
                  <a:srgbClr val="777777"/>
                </a:solidFill>
                <a:latin typeface="Arial"/>
                <a:ea typeface="Arial"/>
                <a:cs typeface="Arial"/>
                <a:sym typeface="Arial"/>
              </a:defRPr>
            </a:lvl2pPr>
            <a:lvl3pPr indent="-308610" lvl="2" marL="1371600" marR="0" rtl="0" algn="l">
              <a:spcBef>
                <a:spcPts val="600"/>
              </a:spcBef>
              <a:spcAft>
                <a:spcPts val="0"/>
              </a:spcAft>
              <a:buClr>
                <a:srgbClr val="003366"/>
              </a:buClr>
              <a:buSzPts val="1260"/>
              <a:buFont typeface="Arial"/>
              <a:buChar char="•"/>
              <a:defRPr b="0" i="0" sz="1200" u="none" cap="none" strike="noStrike">
                <a:solidFill>
                  <a:srgbClr val="777777"/>
                </a:solidFill>
                <a:latin typeface="Arial"/>
                <a:ea typeface="Arial"/>
                <a:cs typeface="Arial"/>
                <a:sym typeface="Arial"/>
              </a:defRPr>
            </a:lvl3pPr>
            <a:lvl4pPr indent="-304800" lvl="3" marL="1828800" marR="0" rtl="0" algn="l">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 name="Shape 11"/>
          <p:cNvSpPr/>
          <p:nvPr/>
        </p:nvSpPr>
        <p:spPr>
          <a:xfrm>
            <a:off x="0" y="304800"/>
            <a:ext cx="6705600" cy="484200"/>
          </a:xfrm>
          <a:prstGeom prst="rect">
            <a:avLst/>
          </a:prstGeom>
          <a:gradFill>
            <a:gsLst>
              <a:gs pos="0">
                <a:srgbClr val="003366"/>
              </a:gs>
              <a:gs pos="100000">
                <a:srgbClr val="00182F"/>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2" name="Shape 12"/>
          <p:cNvSpPr txBox="1"/>
          <p:nvPr>
            <p:ph type="title"/>
          </p:nvPr>
        </p:nvSpPr>
        <p:spPr>
          <a:xfrm>
            <a:off x="457200" y="304800"/>
            <a:ext cx="6096000" cy="484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cxnSp>
        <p:nvCxnSpPr>
          <p:cNvPr id="13" name="Shape 13"/>
          <p:cNvCxnSpPr/>
          <p:nvPr/>
        </p:nvCxnSpPr>
        <p:spPr>
          <a:xfrm>
            <a:off x="8597900" y="6486525"/>
            <a:ext cx="0" cy="225300"/>
          </a:xfrm>
          <a:prstGeom prst="straightConnector1">
            <a:avLst/>
          </a:prstGeom>
          <a:noFill/>
          <a:ln cap="flat" cmpd="sng" w="9525">
            <a:solidFill>
              <a:srgbClr val="5F5F5F"/>
            </a:solidFill>
            <a:prstDash val="solid"/>
            <a:round/>
            <a:headEnd len="med" w="med" type="none"/>
            <a:tailEnd len="med" w="med" type="none"/>
          </a:ln>
        </p:spPr>
      </p:cxnSp>
      <p:sp>
        <p:nvSpPr>
          <p:cNvPr id="14" name="Shape 14"/>
          <p:cNvSpPr txBox="1"/>
          <p:nvPr/>
        </p:nvSpPr>
        <p:spPr>
          <a:xfrm>
            <a:off x="8613775" y="6418263"/>
            <a:ext cx="5301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800" u="none" cap="none" strike="noStrike">
                <a:solidFill>
                  <a:srgbClr val="777777"/>
                </a:solidFill>
                <a:latin typeface="Arial"/>
                <a:ea typeface="Arial"/>
                <a:cs typeface="Arial"/>
                <a:sym typeface="Arial"/>
              </a:rPr>
              <a:t>pg</a:t>
            </a:r>
            <a:r>
              <a:rPr b="0" i="0" lang="en-US" sz="1400" u="none" cap="none" strike="noStrike">
                <a:solidFill>
                  <a:srgbClr val="777777"/>
                </a:solidFill>
                <a:latin typeface="Arial Narrow"/>
                <a:ea typeface="Arial Narrow"/>
                <a:cs typeface="Arial Narrow"/>
                <a:sym typeface="Arial Narrow"/>
              </a:rPr>
              <a:t>. </a:t>
            </a:r>
            <a:endParaRPr/>
          </a:p>
        </p:txBody>
      </p:sp>
      <p:sp>
        <p:nvSpPr>
          <p:cNvPr id="15" name="Shape 15"/>
          <p:cNvSpPr txBox="1"/>
          <p:nvPr>
            <p:ph idx="12" type="sldNum"/>
          </p:nvPr>
        </p:nvSpPr>
        <p:spPr>
          <a:xfrm>
            <a:off x="8458200" y="6478588"/>
            <a:ext cx="685800" cy="3795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777777"/>
                </a:solidFill>
                <a:latin typeface="Arial"/>
                <a:ea typeface="Arial"/>
                <a:cs typeface="Arial"/>
                <a:sym typeface="Arial"/>
              </a:defRPr>
            </a:lvl1pPr>
            <a:lvl2pPr indent="0" lvl="1" marL="0" marR="0" rtl="0" algn="r">
              <a:spcBef>
                <a:spcPts val="0"/>
              </a:spcBef>
              <a:spcAft>
                <a:spcPts val="0"/>
              </a:spcAft>
              <a:buNone/>
              <a:defRPr b="0" i="0" sz="900" u="none" cap="none" strike="noStrike">
                <a:solidFill>
                  <a:srgbClr val="777777"/>
                </a:solidFill>
                <a:latin typeface="Arial"/>
                <a:ea typeface="Arial"/>
                <a:cs typeface="Arial"/>
                <a:sym typeface="Arial"/>
              </a:defRPr>
            </a:lvl2pPr>
            <a:lvl3pPr indent="0" lvl="2" marL="0" marR="0" rtl="0" algn="r">
              <a:spcBef>
                <a:spcPts val="0"/>
              </a:spcBef>
              <a:spcAft>
                <a:spcPts val="0"/>
              </a:spcAft>
              <a:buNone/>
              <a:defRPr b="0" i="0" sz="900" u="none" cap="none" strike="noStrike">
                <a:solidFill>
                  <a:srgbClr val="777777"/>
                </a:solidFill>
                <a:latin typeface="Arial"/>
                <a:ea typeface="Arial"/>
                <a:cs typeface="Arial"/>
                <a:sym typeface="Arial"/>
              </a:defRPr>
            </a:lvl3pPr>
            <a:lvl4pPr indent="0" lvl="3" marL="0" marR="0" rtl="0" algn="r">
              <a:spcBef>
                <a:spcPts val="0"/>
              </a:spcBef>
              <a:spcAft>
                <a:spcPts val="0"/>
              </a:spcAft>
              <a:buNone/>
              <a:defRPr b="0" i="0" sz="900" u="none" cap="none" strike="noStrike">
                <a:solidFill>
                  <a:srgbClr val="777777"/>
                </a:solidFill>
                <a:latin typeface="Arial"/>
                <a:ea typeface="Arial"/>
                <a:cs typeface="Arial"/>
                <a:sym typeface="Arial"/>
              </a:defRPr>
            </a:lvl4pPr>
            <a:lvl5pPr indent="0" lvl="4" marL="0" marR="0" rtl="0" algn="r">
              <a:spcBef>
                <a:spcPts val="0"/>
              </a:spcBef>
              <a:spcAft>
                <a:spcPts val="0"/>
              </a:spcAft>
              <a:buNone/>
              <a:defRPr b="0" i="0" sz="900" u="none" cap="none" strike="noStrike">
                <a:solidFill>
                  <a:srgbClr val="777777"/>
                </a:solidFill>
                <a:latin typeface="Arial"/>
                <a:ea typeface="Arial"/>
                <a:cs typeface="Arial"/>
                <a:sym typeface="Arial"/>
              </a:defRPr>
            </a:lvl5pPr>
            <a:lvl6pPr indent="0" lvl="5" marL="0" marR="0" rtl="0" algn="r">
              <a:spcBef>
                <a:spcPts val="0"/>
              </a:spcBef>
              <a:spcAft>
                <a:spcPts val="0"/>
              </a:spcAft>
              <a:buNone/>
              <a:defRPr b="0" i="0" sz="900" u="none" cap="none" strike="noStrike">
                <a:solidFill>
                  <a:srgbClr val="777777"/>
                </a:solidFill>
                <a:latin typeface="Arial"/>
                <a:ea typeface="Arial"/>
                <a:cs typeface="Arial"/>
                <a:sym typeface="Arial"/>
              </a:defRPr>
            </a:lvl6pPr>
            <a:lvl7pPr indent="0" lvl="6" marL="0" marR="0" rtl="0" algn="r">
              <a:spcBef>
                <a:spcPts val="0"/>
              </a:spcBef>
              <a:spcAft>
                <a:spcPts val="0"/>
              </a:spcAft>
              <a:buNone/>
              <a:defRPr b="0" i="0" sz="900" u="none" cap="none" strike="noStrike">
                <a:solidFill>
                  <a:srgbClr val="777777"/>
                </a:solidFill>
                <a:latin typeface="Arial"/>
                <a:ea typeface="Arial"/>
                <a:cs typeface="Arial"/>
                <a:sym typeface="Arial"/>
              </a:defRPr>
            </a:lvl7pPr>
            <a:lvl8pPr indent="0" lvl="7" marL="0" marR="0" rtl="0" algn="r">
              <a:spcBef>
                <a:spcPts val="0"/>
              </a:spcBef>
              <a:spcAft>
                <a:spcPts val="0"/>
              </a:spcAft>
              <a:buNone/>
              <a:defRPr b="0" i="0" sz="900" u="none" cap="none" strike="noStrike">
                <a:solidFill>
                  <a:srgbClr val="777777"/>
                </a:solidFill>
                <a:latin typeface="Arial"/>
                <a:ea typeface="Arial"/>
                <a:cs typeface="Arial"/>
                <a:sym typeface="Arial"/>
              </a:defRPr>
            </a:lvl8pPr>
            <a:lvl9pPr indent="0" lvl="8" marL="0" marR="0" rtl="0" algn="r">
              <a:spcBef>
                <a:spcPts val="0"/>
              </a:spcBef>
              <a:spcAft>
                <a:spcPts val="0"/>
              </a:spcAft>
              <a:buNone/>
              <a:defRPr b="0" i="0" sz="900" u="none" cap="none" strike="noStrike">
                <a:solidFill>
                  <a:srgbClr val="77777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pic>
        <p:nvPicPr>
          <p:cNvPr descr="bankWest_logo" id="16" name="Shape 16"/>
          <p:cNvPicPr preferRelativeResize="0"/>
          <p:nvPr/>
        </p:nvPicPr>
        <p:blipFill rotWithShape="1">
          <a:blip r:embed="rId1">
            <a:alphaModFix/>
          </a:blip>
          <a:srcRect b="0" l="0" r="0" t="0"/>
          <a:stretch/>
        </p:blipFill>
        <p:spPr>
          <a:xfrm>
            <a:off x="21266" y="6477000"/>
            <a:ext cx="1216818" cy="381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consumerfinance.gov/data-research/consumer-complai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0" y="304800"/>
            <a:ext cx="6683400" cy="484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t>Consumer Financial Protection Bureau(CFPB)</a:t>
            </a:r>
            <a:endParaRPr b="0" i="0" sz="2400" u="none" cap="none" strike="noStrike">
              <a:solidFill>
                <a:schemeClr val="lt1"/>
              </a:solidFill>
              <a:latin typeface="Arial"/>
              <a:ea typeface="Arial"/>
              <a:cs typeface="Arial"/>
              <a:sym typeface="Arial"/>
            </a:endParaRPr>
          </a:p>
        </p:txBody>
      </p:sp>
      <p:sp>
        <p:nvSpPr>
          <p:cNvPr id="62" name="Shape 62"/>
          <p:cNvSpPr txBox="1"/>
          <p:nvPr>
            <p:ph idx="1" type="body"/>
          </p:nvPr>
        </p:nvSpPr>
        <p:spPr>
          <a:xfrm>
            <a:off x="447300" y="2140650"/>
            <a:ext cx="7104300" cy="3726300"/>
          </a:xfrm>
          <a:prstGeom prst="rect">
            <a:avLst/>
          </a:prstGeom>
          <a:noFill/>
          <a:ln>
            <a:noFill/>
          </a:ln>
        </p:spPr>
        <p:txBody>
          <a:bodyPr anchorCtr="0" anchor="t" bIns="45700" lIns="91425" spcFirstLastPara="1" rIns="91425" wrap="square" tIns="45700">
            <a:noAutofit/>
          </a:bodyPr>
          <a:lstStyle/>
          <a:p>
            <a:pPr indent="0" lvl="0" marL="0" marR="0" rtl="0" algn="l">
              <a:spcBef>
                <a:spcPts val="600"/>
              </a:spcBef>
              <a:spcAft>
                <a:spcPts val="0"/>
              </a:spcAft>
              <a:buClr>
                <a:schemeClr val="dk1"/>
              </a:buClr>
              <a:buSzPts val="1100"/>
              <a:buFont typeface="Arial"/>
              <a:buNone/>
            </a:pPr>
            <a:r>
              <a:rPr lang="en-US" sz="1800">
                <a:solidFill>
                  <a:schemeClr val="dk1"/>
                </a:solidFill>
              </a:rPr>
              <a:t>The Consumer Financial Protection Bureau was established in USA for enabling the USA consumers to report customer support and complaint related information regarding their financial issues with the US government. </a:t>
            </a:r>
            <a:endParaRPr sz="1800">
              <a:solidFill>
                <a:schemeClr val="dk1"/>
              </a:solidFill>
            </a:endParaRPr>
          </a:p>
          <a:p>
            <a:pPr indent="0" lvl="0" marL="0" marR="0" rtl="0" algn="l">
              <a:spcBef>
                <a:spcPts val="600"/>
              </a:spcBef>
              <a:spcAft>
                <a:spcPts val="0"/>
              </a:spcAft>
              <a:buClr>
                <a:schemeClr val="dk1"/>
              </a:buClr>
              <a:buSzPts val="1100"/>
              <a:buFont typeface="Arial"/>
              <a:buNone/>
            </a:pPr>
            <a:r>
              <a:rPr lang="en-US" sz="1800">
                <a:solidFill>
                  <a:schemeClr val="dk1"/>
                </a:solidFill>
              </a:rPr>
              <a:t>As mandated under the Dodd-Frank Act, the CFPB began accepting consumer complaints in July 2011. Starting with credit card complaints, the complaint process has expanded to include mortgages, consumer loans, bank products and services, private student loans, credit reporting problems, and more recently, money transfers and debt collection services. </a:t>
            </a:r>
            <a:endParaRPr sz="1800">
              <a:solidFill>
                <a:schemeClr val="dk1"/>
              </a:solidFill>
            </a:endParaRPr>
          </a:p>
          <a:p>
            <a:pPr indent="0" lvl="0" marL="0" marR="0" rtl="0" algn="l">
              <a:spcBef>
                <a:spcPts val="600"/>
              </a:spcBef>
              <a:spcAft>
                <a:spcPts val="0"/>
              </a:spcAft>
              <a:buClr>
                <a:schemeClr val="lt1"/>
              </a:buClr>
              <a:buSzPts val="1800"/>
              <a:buFont typeface="Arial"/>
              <a:buNone/>
            </a:pPr>
            <a:r>
              <a:t/>
            </a:r>
            <a:endParaRPr sz="1800">
              <a:solidFill>
                <a:schemeClr val="dk1"/>
              </a:solidFill>
            </a:endParaRPr>
          </a:p>
        </p:txBody>
      </p:sp>
      <p:sp>
        <p:nvSpPr>
          <p:cNvPr id="63" name="Shape 63"/>
          <p:cNvSpPr txBox="1"/>
          <p:nvPr/>
        </p:nvSpPr>
        <p:spPr>
          <a:xfrm>
            <a:off x="447300" y="1437025"/>
            <a:ext cx="3546600" cy="48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sz="2400"/>
              <a:t>Project Background:</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0" y="304800"/>
            <a:ext cx="6096000" cy="4841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t>Natural Language Processing(NLP):</a:t>
            </a:r>
            <a:endParaRPr/>
          </a:p>
        </p:txBody>
      </p:sp>
      <p:sp>
        <p:nvSpPr>
          <p:cNvPr id="131" name="Shape 131"/>
          <p:cNvSpPr txBox="1"/>
          <p:nvPr>
            <p:ph idx="12" type="sldNum"/>
          </p:nvPr>
        </p:nvSpPr>
        <p:spPr>
          <a:xfrm>
            <a:off x="8458200" y="6478588"/>
            <a:ext cx="685800" cy="3794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777777"/>
                </a:solidFill>
                <a:latin typeface="Arial"/>
                <a:ea typeface="Arial"/>
                <a:cs typeface="Arial"/>
                <a:sym typeface="Arial"/>
              </a:rPr>
              <a:t>‹#›</a:t>
            </a:fld>
            <a:endParaRPr sz="900">
              <a:solidFill>
                <a:srgbClr val="777777"/>
              </a:solidFill>
              <a:latin typeface="Arial"/>
              <a:ea typeface="Arial"/>
              <a:cs typeface="Arial"/>
              <a:sym typeface="Arial"/>
            </a:endParaRPr>
          </a:p>
        </p:txBody>
      </p:sp>
      <p:sp>
        <p:nvSpPr>
          <p:cNvPr id="132" name="Shape 132"/>
          <p:cNvSpPr txBox="1"/>
          <p:nvPr/>
        </p:nvSpPr>
        <p:spPr>
          <a:xfrm>
            <a:off x="254025" y="889025"/>
            <a:ext cx="8519400" cy="5480700"/>
          </a:xfrm>
          <a:prstGeom prst="rect">
            <a:avLst/>
          </a:prstGeom>
          <a:noFill/>
          <a:ln>
            <a:noFill/>
          </a:ln>
        </p:spPr>
        <p:txBody>
          <a:bodyPr anchorCtr="0" anchor="ctr" bIns="91425" lIns="91425" spcFirstLastPara="1" rIns="91425" wrap="square" tIns="91425">
            <a:noAutofit/>
          </a:bodyPr>
          <a:lstStyle/>
          <a:p>
            <a:pPr indent="0" lvl="0" marL="0" rtl="0">
              <a:spcBef>
                <a:spcPts val="1000"/>
              </a:spcBef>
              <a:spcAft>
                <a:spcPts val="0"/>
              </a:spcAft>
              <a:buNone/>
            </a:pPr>
            <a:r>
              <a:rPr lang="en-US">
                <a:solidFill>
                  <a:schemeClr val="dk1"/>
                </a:solidFill>
                <a:highlight>
                  <a:srgbClr val="FFFFFF"/>
                </a:highlight>
              </a:rPr>
              <a:t>As CFPB data is  unstructured text  I am using  NLP libraries to convert unstructured text into meaningful numeric data.</a:t>
            </a:r>
            <a:endParaRPr>
              <a:solidFill>
                <a:schemeClr val="dk1"/>
              </a:solidFill>
              <a:highlight>
                <a:srgbClr val="FFFFFF"/>
              </a:highlight>
            </a:endParaRPr>
          </a:p>
          <a:p>
            <a:pPr indent="0" lvl="0" marL="0" rtl="0">
              <a:spcBef>
                <a:spcPts val="1000"/>
              </a:spcBef>
              <a:spcAft>
                <a:spcPts val="0"/>
              </a:spcAft>
              <a:buNone/>
            </a:pPr>
            <a:r>
              <a:rPr lang="en-US">
                <a:solidFill>
                  <a:schemeClr val="dk1"/>
                </a:solidFill>
                <a:highlight>
                  <a:srgbClr val="FFFFFF"/>
                </a:highlight>
              </a:rPr>
              <a:t>Using NLP I want to predict below:</a:t>
            </a:r>
            <a:endParaRPr>
              <a:solidFill>
                <a:schemeClr val="dk1"/>
              </a:solidFill>
              <a:highlight>
                <a:srgbClr val="FFFFFF"/>
              </a:highlight>
            </a:endParaRPr>
          </a:p>
          <a:p>
            <a:pPr indent="-317500" lvl="0" marL="914400" rtl="0">
              <a:spcBef>
                <a:spcPts val="1000"/>
              </a:spcBef>
              <a:spcAft>
                <a:spcPts val="0"/>
              </a:spcAft>
              <a:buClr>
                <a:schemeClr val="dk1"/>
              </a:buClr>
              <a:buSzPts val="1400"/>
              <a:buChar char="➢"/>
            </a:pPr>
            <a:r>
              <a:rPr lang="en-US">
                <a:solidFill>
                  <a:schemeClr val="dk1"/>
                </a:solidFill>
                <a:highlight>
                  <a:srgbClr val="FFFFFF"/>
                </a:highlight>
              </a:rPr>
              <a:t>Company_response_to_consumer</a:t>
            </a:r>
            <a:endParaRPr>
              <a:solidFill>
                <a:schemeClr val="dk1"/>
              </a:solidFill>
              <a:highlight>
                <a:srgbClr val="FFFFFF"/>
              </a:highlight>
            </a:endParaRPr>
          </a:p>
          <a:p>
            <a:pPr indent="-317500" lvl="0" marL="914400" rtl="0">
              <a:spcBef>
                <a:spcPts val="0"/>
              </a:spcBef>
              <a:spcAft>
                <a:spcPts val="0"/>
              </a:spcAft>
              <a:buClr>
                <a:schemeClr val="dk1"/>
              </a:buClr>
              <a:buSzPts val="1400"/>
              <a:buChar char="➢"/>
            </a:pPr>
            <a:r>
              <a:rPr lang="en-US">
                <a:solidFill>
                  <a:schemeClr val="dk1"/>
                </a:solidFill>
                <a:highlight>
                  <a:srgbClr val="FFFFFF"/>
                </a:highlight>
              </a:rPr>
              <a:t>Timely_response</a:t>
            </a:r>
            <a:endParaRPr>
              <a:solidFill>
                <a:schemeClr val="dk1"/>
              </a:solidFill>
              <a:highlight>
                <a:srgbClr val="FFFFFF"/>
              </a:highlight>
            </a:endParaRPr>
          </a:p>
          <a:p>
            <a:pPr indent="-317500" lvl="0" marL="914400" rtl="0">
              <a:spcBef>
                <a:spcPts val="0"/>
              </a:spcBef>
              <a:spcAft>
                <a:spcPts val="0"/>
              </a:spcAft>
              <a:buClr>
                <a:schemeClr val="dk1"/>
              </a:buClr>
              <a:buSzPts val="1400"/>
              <a:buChar char="➢"/>
            </a:pPr>
            <a:r>
              <a:rPr lang="en-US">
                <a:solidFill>
                  <a:schemeClr val="dk1"/>
                </a:solidFill>
                <a:highlight>
                  <a:srgbClr val="FFFFFF"/>
                </a:highlight>
              </a:rPr>
              <a:t>Consumer_disputed</a:t>
            </a:r>
            <a:endParaRPr>
              <a:solidFill>
                <a:schemeClr val="dk1"/>
              </a:solidFill>
              <a:highlight>
                <a:srgbClr val="FFFFFF"/>
              </a:highlight>
            </a:endParaRPr>
          </a:p>
          <a:p>
            <a:pPr indent="0" lvl="0" marL="0" rtl="0">
              <a:spcBef>
                <a:spcPts val="1000"/>
              </a:spcBef>
              <a:spcAft>
                <a:spcPts val="0"/>
              </a:spcAft>
              <a:buNone/>
            </a:pPr>
            <a:r>
              <a:rPr b="1" lang="en-US">
                <a:solidFill>
                  <a:schemeClr val="dk1"/>
                </a:solidFill>
                <a:highlight>
                  <a:srgbClr val="FFFFFF"/>
                </a:highlight>
              </a:rPr>
              <a:t>Mapping the text to numeric:</a:t>
            </a:r>
            <a:endParaRPr b="1">
              <a:solidFill>
                <a:schemeClr val="dk1"/>
              </a:solidFill>
              <a:highlight>
                <a:srgbClr val="FFFFFF"/>
              </a:highlight>
            </a:endParaRPr>
          </a:p>
          <a:p>
            <a:pPr indent="0" lvl="0" marL="457200" rtl="0">
              <a:spcBef>
                <a:spcPts val="1000"/>
              </a:spcBef>
              <a:spcAft>
                <a:spcPts val="0"/>
              </a:spcAft>
              <a:buNone/>
            </a:pPr>
            <a:r>
              <a:rPr lang="en-US" sz="1200">
                <a:solidFill>
                  <a:srgbClr val="0000FF"/>
                </a:solidFill>
                <a:highlight>
                  <a:srgbClr val="FFFFFF"/>
                </a:highlight>
              </a:rPr>
              <a:t>BOW_complains['Timely_response_num'] =BOW_complains.Timely_response.map({'No':0, 'Yes':1})</a:t>
            </a:r>
            <a:endParaRPr sz="1200">
              <a:solidFill>
                <a:srgbClr val="0000FF"/>
              </a:solidFill>
              <a:highlight>
                <a:srgbClr val="FFFFFF"/>
              </a:highlight>
            </a:endParaRPr>
          </a:p>
          <a:p>
            <a:pPr indent="0" lvl="0" marL="457200" rtl="0">
              <a:spcBef>
                <a:spcPts val="1000"/>
              </a:spcBef>
              <a:spcAft>
                <a:spcPts val="0"/>
              </a:spcAft>
              <a:buNone/>
            </a:pPr>
            <a:r>
              <a:rPr lang="en-US" sz="1200">
                <a:solidFill>
                  <a:srgbClr val="0000FF"/>
                </a:solidFill>
                <a:highlight>
                  <a:srgbClr val="FFFFFF"/>
                </a:highlight>
              </a:rPr>
              <a:t>BOW_complains['Consumer_disputed_num'] =BOW_complains.Consumer_disputed.map({'No':0, 'Yes':1})</a:t>
            </a:r>
            <a:endParaRPr sz="1200">
              <a:solidFill>
                <a:srgbClr val="0000FF"/>
              </a:solidFill>
              <a:highlight>
                <a:srgbClr val="FFFFFF"/>
              </a:highlight>
            </a:endParaRPr>
          </a:p>
          <a:p>
            <a:pPr indent="0" lvl="0" marL="457200" rtl="0">
              <a:spcBef>
                <a:spcPts val="1000"/>
              </a:spcBef>
              <a:spcAft>
                <a:spcPts val="0"/>
              </a:spcAft>
              <a:buNone/>
            </a:pPr>
            <a:r>
              <a:rPr lang="en-US" sz="1200">
                <a:solidFill>
                  <a:srgbClr val="0000FF"/>
                </a:solidFill>
                <a:highlight>
                  <a:srgbClr val="FFFFFF"/>
                </a:highlight>
              </a:rPr>
              <a:t>BOW_complains['Company_response_to_consumer_num'] =BOW_complains.Company_response_to_consumer.map({'Closed with explanation':0, 'Closed with monetary relief':1,'Closed with non-monetary relief':2, 'Closed without relief':3,'In progress':4, 'Closed':5,'Untimely response':6})</a:t>
            </a:r>
            <a:endParaRPr sz="1200">
              <a:solidFill>
                <a:srgbClr val="0000FF"/>
              </a:solidFill>
              <a:highlight>
                <a:srgbClr val="FFFFFF"/>
              </a:highlight>
            </a:endParaRPr>
          </a:p>
          <a:p>
            <a:pPr indent="0" lvl="0" marL="0" rtl="0">
              <a:spcBef>
                <a:spcPts val="1000"/>
              </a:spcBef>
              <a:spcAft>
                <a:spcPts val="0"/>
              </a:spcAft>
              <a:buClr>
                <a:schemeClr val="dk1"/>
              </a:buClr>
              <a:buSzPts val="1100"/>
              <a:buFont typeface="Arial"/>
              <a:buNone/>
            </a:pPr>
            <a:r>
              <a:rPr b="1" lang="en-US">
                <a:solidFill>
                  <a:schemeClr val="dk1"/>
                </a:solidFill>
                <a:highlight>
                  <a:srgbClr val="FFFFFF"/>
                </a:highlight>
              </a:rPr>
              <a:t># Define X and y</a:t>
            </a:r>
            <a:endParaRPr sz="1200">
              <a:solidFill>
                <a:srgbClr val="0000FF"/>
              </a:solidFill>
              <a:highlight>
                <a:srgbClr val="FFFFFF"/>
              </a:highlight>
            </a:endParaRPr>
          </a:p>
          <a:p>
            <a:pPr indent="0" lvl="0" marL="457200" rtl="0">
              <a:spcBef>
                <a:spcPts val="1000"/>
              </a:spcBef>
              <a:spcAft>
                <a:spcPts val="0"/>
              </a:spcAft>
              <a:buClr>
                <a:schemeClr val="dk1"/>
              </a:buClr>
              <a:buSzPts val="1100"/>
              <a:buFont typeface="Arial"/>
              <a:buNone/>
            </a:pPr>
            <a:r>
              <a:rPr lang="en-US" sz="1200">
                <a:solidFill>
                  <a:srgbClr val="0000FF"/>
                </a:solidFill>
                <a:highlight>
                  <a:srgbClr val="FFFFFF"/>
                </a:highlight>
              </a:rPr>
              <a:t>X = BOW_complains.Issue</a:t>
            </a:r>
            <a:endParaRPr sz="1200">
              <a:solidFill>
                <a:srgbClr val="0000FF"/>
              </a:solidFill>
              <a:highlight>
                <a:srgbClr val="FFFFFF"/>
              </a:highlight>
            </a:endParaRPr>
          </a:p>
          <a:p>
            <a:pPr indent="0" lvl="0" marL="457200" rtl="0">
              <a:spcBef>
                <a:spcPts val="1000"/>
              </a:spcBef>
              <a:spcAft>
                <a:spcPts val="0"/>
              </a:spcAft>
              <a:buClr>
                <a:schemeClr val="dk1"/>
              </a:buClr>
              <a:buSzPts val="1100"/>
              <a:buFont typeface="Arial"/>
              <a:buNone/>
            </a:pPr>
            <a:r>
              <a:rPr lang="en-US" sz="1200">
                <a:solidFill>
                  <a:srgbClr val="0000FF"/>
                </a:solidFill>
                <a:highlight>
                  <a:srgbClr val="FFFFFF"/>
                </a:highlight>
              </a:rPr>
              <a:t>y = BOW_complains.Timely_response_num</a:t>
            </a:r>
            <a:endParaRPr sz="1200">
              <a:solidFill>
                <a:srgbClr val="0000FF"/>
              </a:solidFill>
              <a:highlight>
                <a:srgbClr val="FFFFFF"/>
              </a:highlight>
            </a:endParaRPr>
          </a:p>
          <a:p>
            <a:pPr indent="0" lvl="0" marL="0" rtl="0">
              <a:spcBef>
                <a:spcPts val="1000"/>
              </a:spcBef>
              <a:spcAft>
                <a:spcPts val="0"/>
              </a:spcAft>
              <a:buClr>
                <a:schemeClr val="dk1"/>
              </a:buClr>
              <a:buSzPts val="1100"/>
              <a:buFont typeface="Arial"/>
              <a:buNone/>
            </a:pPr>
            <a:r>
              <a:rPr b="1" lang="en-US">
                <a:solidFill>
                  <a:schemeClr val="dk1"/>
                </a:solidFill>
                <a:highlight>
                  <a:srgbClr val="FFFFFF"/>
                </a:highlight>
              </a:rPr>
              <a:t># Split the new DataFrame into training and testing sets</a:t>
            </a:r>
            <a:endParaRPr sz="1200">
              <a:solidFill>
                <a:srgbClr val="0000FF"/>
              </a:solidFill>
              <a:highlight>
                <a:srgbClr val="FFFFFF"/>
              </a:highlight>
            </a:endParaRPr>
          </a:p>
          <a:p>
            <a:pPr indent="0" lvl="0" marL="457200" rtl="0">
              <a:spcBef>
                <a:spcPts val="1000"/>
              </a:spcBef>
              <a:spcAft>
                <a:spcPts val="0"/>
              </a:spcAft>
              <a:buClr>
                <a:schemeClr val="dk1"/>
              </a:buClr>
              <a:buSzPts val="1100"/>
              <a:buFont typeface="Arial"/>
              <a:buNone/>
            </a:pPr>
            <a:r>
              <a:rPr lang="en-US" sz="1200">
                <a:solidFill>
                  <a:srgbClr val="0000FF"/>
                </a:solidFill>
                <a:highlight>
                  <a:srgbClr val="FFFFFF"/>
                </a:highlight>
              </a:rPr>
              <a:t>X_train, X_test, y_train, y_test = train_test_split(X, y, random_state=1)</a:t>
            </a:r>
            <a:endParaRPr sz="1200">
              <a:solidFill>
                <a:srgbClr val="0000FF"/>
              </a:solidFill>
              <a:highlight>
                <a:srgbClr val="FFFFFF"/>
              </a:highlight>
            </a:endParaRPr>
          </a:p>
          <a:p>
            <a:pPr indent="0" lvl="0" marL="457200" rtl="0">
              <a:spcBef>
                <a:spcPts val="1000"/>
              </a:spcBef>
              <a:spcAft>
                <a:spcPts val="0"/>
              </a:spcAft>
              <a:buNone/>
            </a:pPr>
            <a:r>
              <a:t/>
            </a:r>
            <a:endParaRPr sz="1200">
              <a:solidFill>
                <a:srgbClr val="0000FF"/>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2" type="sldNum"/>
          </p:nvPr>
        </p:nvSpPr>
        <p:spPr>
          <a:xfrm>
            <a:off x="8458200" y="6478588"/>
            <a:ext cx="685800" cy="3794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777777"/>
                </a:solidFill>
                <a:latin typeface="Arial"/>
                <a:ea typeface="Arial"/>
                <a:cs typeface="Arial"/>
                <a:sym typeface="Arial"/>
              </a:rPr>
              <a:t>‹#›</a:t>
            </a:fld>
            <a:endParaRPr sz="900">
              <a:solidFill>
                <a:srgbClr val="777777"/>
              </a:solidFill>
              <a:latin typeface="Arial"/>
              <a:ea typeface="Arial"/>
              <a:cs typeface="Arial"/>
              <a:sym typeface="Arial"/>
            </a:endParaRPr>
          </a:p>
        </p:txBody>
      </p:sp>
      <p:sp>
        <p:nvSpPr>
          <p:cNvPr id="138" name="Shape 138"/>
          <p:cNvSpPr txBox="1"/>
          <p:nvPr/>
        </p:nvSpPr>
        <p:spPr>
          <a:xfrm>
            <a:off x="0" y="275150"/>
            <a:ext cx="6699300" cy="55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1800">
                <a:solidFill>
                  <a:schemeClr val="lt1"/>
                </a:solidFill>
              </a:rPr>
              <a:t>Text processing using Naive Bayes to predict Timely_response</a:t>
            </a:r>
            <a:endParaRPr sz="1800"/>
          </a:p>
        </p:txBody>
      </p:sp>
      <p:pic>
        <p:nvPicPr>
          <p:cNvPr id="139" name="Shape 139"/>
          <p:cNvPicPr preferRelativeResize="0"/>
          <p:nvPr/>
        </p:nvPicPr>
        <p:blipFill>
          <a:blip r:embed="rId3">
            <a:alphaModFix/>
          </a:blip>
          <a:stretch>
            <a:fillRect/>
          </a:stretch>
        </p:blipFill>
        <p:spPr>
          <a:xfrm>
            <a:off x="60950" y="825350"/>
            <a:ext cx="6699300" cy="5929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idx="12" type="sldNum"/>
          </p:nvPr>
        </p:nvSpPr>
        <p:spPr>
          <a:xfrm>
            <a:off x="8458200" y="6478588"/>
            <a:ext cx="685800" cy="3795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777777"/>
                </a:solidFill>
                <a:latin typeface="Arial"/>
                <a:ea typeface="Arial"/>
                <a:cs typeface="Arial"/>
                <a:sym typeface="Arial"/>
              </a:rPr>
              <a:t>‹#›</a:t>
            </a:fld>
            <a:endParaRPr sz="900">
              <a:solidFill>
                <a:srgbClr val="777777"/>
              </a:solidFill>
              <a:latin typeface="Arial"/>
              <a:ea typeface="Arial"/>
              <a:cs typeface="Arial"/>
              <a:sym typeface="Arial"/>
            </a:endParaRPr>
          </a:p>
        </p:txBody>
      </p:sp>
      <p:sp>
        <p:nvSpPr>
          <p:cNvPr id="145" name="Shape 145"/>
          <p:cNvSpPr txBox="1"/>
          <p:nvPr/>
        </p:nvSpPr>
        <p:spPr>
          <a:xfrm>
            <a:off x="0" y="275150"/>
            <a:ext cx="6699300" cy="55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1800">
                <a:solidFill>
                  <a:schemeClr val="lt1"/>
                </a:solidFill>
              </a:rPr>
              <a:t>Text processing using Naive Bayes to predict Type of Product</a:t>
            </a:r>
            <a:endParaRPr sz="1800"/>
          </a:p>
        </p:txBody>
      </p:sp>
      <p:pic>
        <p:nvPicPr>
          <p:cNvPr id="146" name="Shape 146"/>
          <p:cNvPicPr preferRelativeResize="0"/>
          <p:nvPr/>
        </p:nvPicPr>
        <p:blipFill>
          <a:blip r:embed="rId3">
            <a:alphaModFix/>
          </a:blip>
          <a:stretch>
            <a:fillRect/>
          </a:stretch>
        </p:blipFill>
        <p:spPr>
          <a:xfrm>
            <a:off x="49525" y="825350"/>
            <a:ext cx="6649775" cy="5964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4636" y="304800"/>
            <a:ext cx="6096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t>Testing the model by passing random test</a:t>
            </a:r>
            <a:endParaRPr sz="2400"/>
          </a:p>
        </p:txBody>
      </p:sp>
      <p:pic>
        <p:nvPicPr>
          <p:cNvPr id="152" name="Shape 152"/>
          <p:cNvPicPr preferRelativeResize="0"/>
          <p:nvPr/>
        </p:nvPicPr>
        <p:blipFill>
          <a:blip r:embed="rId3">
            <a:alphaModFix/>
          </a:blip>
          <a:stretch>
            <a:fillRect/>
          </a:stretch>
        </p:blipFill>
        <p:spPr>
          <a:xfrm>
            <a:off x="243825" y="1757125"/>
            <a:ext cx="7905750" cy="581025"/>
          </a:xfrm>
          <a:prstGeom prst="rect">
            <a:avLst/>
          </a:prstGeom>
          <a:noFill/>
          <a:ln>
            <a:noFill/>
          </a:ln>
        </p:spPr>
      </p:pic>
      <p:sp>
        <p:nvSpPr>
          <p:cNvPr id="153" name="Shape 153"/>
          <p:cNvSpPr txBox="1"/>
          <p:nvPr/>
        </p:nvSpPr>
        <p:spPr>
          <a:xfrm>
            <a:off x="297175" y="4309100"/>
            <a:ext cx="8103900" cy="197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100"/>
              <a:buFont typeface="Arial"/>
              <a:buNone/>
            </a:pPr>
            <a:r>
              <a:t/>
            </a:r>
            <a:endParaRPr sz="1100">
              <a:solidFill>
                <a:srgbClr val="0000FF"/>
              </a:solidFill>
            </a:endParaRPr>
          </a:p>
          <a:p>
            <a:pPr indent="0" lvl="0" marL="0" marR="0" rtl="0" algn="l">
              <a:lnSpc>
                <a:spcPct val="100000"/>
              </a:lnSpc>
              <a:spcBef>
                <a:spcPts val="600"/>
              </a:spcBef>
              <a:spcAft>
                <a:spcPts val="0"/>
              </a:spcAft>
              <a:buClr>
                <a:srgbClr val="000000"/>
              </a:buClr>
              <a:buSzPts val="1100"/>
              <a:buFont typeface="Arial"/>
              <a:buNone/>
            </a:pPr>
            <a:r>
              <a:rPr b="1" lang="en-US" sz="1800">
                <a:solidFill>
                  <a:schemeClr val="dk1"/>
                </a:solidFill>
              </a:rPr>
              <a:t>Next steps:</a:t>
            </a:r>
            <a:endParaRPr b="1" sz="1800">
              <a:solidFill>
                <a:srgbClr val="0000FF"/>
              </a:solidFill>
            </a:endParaRPr>
          </a:p>
          <a:p>
            <a:pPr indent="0" lvl="0" marL="0" rtl="0">
              <a:spcBef>
                <a:spcPts val="600"/>
              </a:spcBef>
              <a:spcAft>
                <a:spcPts val="0"/>
              </a:spcAft>
              <a:buNone/>
            </a:pPr>
            <a:r>
              <a:rPr lang="en-US">
                <a:solidFill>
                  <a:schemeClr val="dk1"/>
                </a:solidFill>
              </a:rPr>
              <a:t>Same way we can predict </a:t>
            </a:r>
            <a:r>
              <a:rPr b="1" lang="en-US">
                <a:solidFill>
                  <a:schemeClr val="dk1"/>
                </a:solidFill>
              </a:rPr>
              <a:t>Consumer_disputed</a:t>
            </a:r>
            <a:r>
              <a:rPr lang="en-US">
                <a:solidFill>
                  <a:schemeClr val="dk1"/>
                </a:solidFill>
              </a:rPr>
              <a:t> and </a:t>
            </a:r>
            <a:r>
              <a:rPr b="1" lang="en-US">
                <a:solidFill>
                  <a:schemeClr val="dk1"/>
                </a:solidFill>
              </a:rPr>
              <a:t>Company_response_to_consumer </a:t>
            </a:r>
            <a:r>
              <a:rPr lang="en-US">
                <a:solidFill>
                  <a:schemeClr val="dk1"/>
                </a:solidFill>
              </a:rPr>
              <a:t>and use this information to enhance financial consumer services and also improve the response quality of automated consumer support systems.</a:t>
            </a:r>
            <a:endParaRPr>
              <a:solidFill>
                <a:schemeClr val="dk1"/>
              </a:solidFill>
            </a:endParaRPr>
          </a:p>
          <a:p>
            <a:pPr indent="0" lvl="0" marL="0" rtl="0">
              <a:spcBef>
                <a:spcPts val="600"/>
              </a:spcBef>
              <a:spcAft>
                <a:spcPts val="0"/>
              </a:spcAft>
              <a:buNone/>
            </a:pPr>
            <a:r>
              <a:t/>
            </a:r>
            <a:endParaRPr>
              <a:solidFill>
                <a:schemeClr val="dk1"/>
              </a:solidFill>
            </a:endParaRPr>
          </a:p>
        </p:txBody>
      </p:sp>
      <p:sp>
        <p:nvSpPr>
          <p:cNvPr id="154" name="Shape 154"/>
          <p:cNvSpPr txBox="1"/>
          <p:nvPr/>
        </p:nvSpPr>
        <p:spPr>
          <a:xfrm>
            <a:off x="243825" y="1009650"/>
            <a:ext cx="8103900" cy="581100"/>
          </a:xfrm>
          <a:prstGeom prst="rect">
            <a:avLst/>
          </a:prstGeom>
          <a:noFill/>
          <a:ln>
            <a:noFill/>
          </a:ln>
        </p:spPr>
        <p:txBody>
          <a:bodyPr anchorCtr="0" anchor="ctr" bIns="91425" lIns="91425" spcFirstLastPara="1" rIns="91425" wrap="square" tIns="91425">
            <a:noAutofit/>
          </a:bodyPr>
          <a:lstStyle/>
          <a:p>
            <a:pPr indent="0" lvl="0" marL="0" rtl="0">
              <a:spcBef>
                <a:spcPts val="600"/>
              </a:spcBef>
              <a:spcAft>
                <a:spcPts val="0"/>
              </a:spcAft>
              <a:buNone/>
            </a:pPr>
            <a:r>
              <a:rPr lang="en-US">
                <a:solidFill>
                  <a:schemeClr val="dk1"/>
                </a:solidFill>
              </a:rPr>
              <a:t>Predict the accuracy for Timely response for random Issue:</a:t>
            </a:r>
            <a:endParaRPr>
              <a:solidFill>
                <a:schemeClr val="dk1"/>
              </a:solidFill>
            </a:endParaRPr>
          </a:p>
        </p:txBody>
      </p:sp>
      <p:pic>
        <p:nvPicPr>
          <p:cNvPr id="155" name="Shape 155"/>
          <p:cNvPicPr preferRelativeResize="0"/>
          <p:nvPr/>
        </p:nvPicPr>
        <p:blipFill>
          <a:blip r:embed="rId4">
            <a:alphaModFix/>
          </a:blip>
          <a:stretch>
            <a:fillRect/>
          </a:stretch>
        </p:blipFill>
        <p:spPr>
          <a:xfrm>
            <a:off x="34625" y="3401300"/>
            <a:ext cx="9040800" cy="907800"/>
          </a:xfrm>
          <a:prstGeom prst="rect">
            <a:avLst/>
          </a:prstGeom>
          <a:noFill/>
          <a:ln>
            <a:noFill/>
          </a:ln>
        </p:spPr>
      </p:pic>
      <p:sp>
        <p:nvSpPr>
          <p:cNvPr id="156" name="Shape 156"/>
          <p:cNvSpPr txBox="1"/>
          <p:nvPr/>
        </p:nvSpPr>
        <p:spPr>
          <a:xfrm>
            <a:off x="297175" y="2489575"/>
            <a:ext cx="8103900" cy="581100"/>
          </a:xfrm>
          <a:prstGeom prst="rect">
            <a:avLst/>
          </a:prstGeom>
          <a:noFill/>
          <a:ln>
            <a:noFill/>
          </a:ln>
        </p:spPr>
        <p:txBody>
          <a:bodyPr anchorCtr="0" anchor="ctr" bIns="91425" lIns="91425" spcFirstLastPara="1" rIns="91425" wrap="square" tIns="91425">
            <a:noAutofit/>
          </a:bodyPr>
          <a:lstStyle/>
          <a:p>
            <a:pPr indent="0" lvl="0" marL="0" rtl="0">
              <a:spcBef>
                <a:spcPts val="600"/>
              </a:spcBef>
              <a:spcAft>
                <a:spcPts val="0"/>
              </a:spcAft>
              <a:buNone/>
            </a:pPr>
            <a:r>
              <a:rPr lang="en-US">
                <a:solidFill>
                  <a:schemeClr val="dk1"/>
                </a:solidFill>
              </a:rPr>
              <a:t>Predict the accuracy for Type of Product for random Issue: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1" y="316225"/>
            <a:ext cx="6096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t>Testing the model by passing random test</a:t>
            </a:r>
            <a:endParaRPr sz="2400"/>
          </a:p>
        </p:txBody>
      </p:sp>
      <p:pic>
        <p:nvPicPr>
          <p:cNvPr id="162" name="Shape 162"/>
          <p:cNvPicPr preferRelativeResize="0"/>
          <p:nvPr/>
        </p:nvPicPr>
        <p:blipFill>
          <a:blip r:embed="rId3">
            <a:alphaModFix/>
          </a:blip>
          <a:stretch>
            <a:fillRect/>
          </a:stretch>
        </p:blipFill>
        <p:spPr>
          <a:xfrm>
            <a:off x="0" y="0"/>
            <a:ext cx="946548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0" y="304800"/>
            <a:ext cx="6096000" cy="4841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t>Why are we analyzing this Data??</a:t>
            </a:r>
            <a:endParaRPr b="0" i="0" sz="2400" u="none" cap="none" strike="noStrike">
              <a:solidFill>
                <a:schemeClr val="lt1"/>
              </a:solidFill>
              <a:latin typeface="Arial"/>
              <a:ea typeface="Arial"/>
              <a:cs typeface="Arial"/>
              <a:sym typeface="Arial"/>
            </a:endParaRPr>
          </a:p>
        </p:txBody>
      </p:sp>
      <p:sp>
        <p:nvSpPr>
          <p:cNvPr id="69" name="Shape 69"/>
          <p:cNvSpPr txBox="1"/>
          <p:nvPr>
            <p:ph idx="12" type="sldNum"/>
          </p:nvPr>
        </p:nvSpPr>
        <p:spPr>
          <a:xfrm>
            <a:off x="8458200" y="6478588"/>
            <a:ext cx="685800" cy="3794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777777"/>
                </a:solidFill>
                <a:latin typeface="Arial"/>
                <a:ea typeface="Arial"/>
                <a:cs typeface="Arial"/>
                <a:sym typeface="Arial"/>
              </a:rPr>
              <a:t>‹#›</a:t>
            </a:fld>
            <a:endParaRPr sz="900">
              <a:solidFill>
                <a:srgbClr val="777777"/>
              </a:solidFill>
              <a:latin typeface="Arial"/>
              <a:ea typeface="Arial"/>
              <a:cs typeface="Arial"/>
              <a:sym typeface="Arial"/>
            </a:endParaRPr>
          </a:p>
        </p:txBody>
      </p:sp>
      <p:sp>
        <p:nvSpPr>
          <p:cNvPr id="70" name="Shape 70"/>
          <p:cNvSpPr txBox="1"/>
          <p:nvPr>
            <p:ph idx="1" type="body"/>
          </p:nvPr>
        </p:nvSpPr>
        <p:spPr>
          <a:xfrm>
            <a:off x="337850" y="1468275"/>
            <a:ext cx="7104300" cy="4106700"/>
          </a:xfrm>
          <a:prstGeom prst="rect">
            <a:avLst/>
          </a:prstGeom>
          <a:noFill/>
          <a:ln>
            <a:noFill/>
          </a:ln>
        </p:spPr>
        <p:txBody>
          <a:bodyPr anchorCtr="0" anchor="t" bIns="45700" lIns="91425" spcFirstLastPara="1" rIns="91425" wrap="square" tIns="45700">
            <a:noAutofit/>
          </a:bodyPr>
          <a:lstStyle/>
          <a:p>
            <a:pPr indent="0" lvl="0" marL="0" marR="0" rtl="0" algn="l">
              <a:spcBef>
                <a:spcPts val="600"/>
              </a:spcBef>
              <a:spcAft>
                <a:spcPts val="0"/>
              </a:spcAft>
              <a:buClr>
                <a:schemeClr val="dk1"/>
              </a:buClr>
              <a:buSzPts val="1100"/>
              <a:buFont typeface="Arial"/>
              <a:buNone/>
            </a:pPr>
            <a:r>
              <a:rPr lang="en-US" sz="1800">
                <a:solidFill>
                  <a:schemeClr val="dk1"/>
                </a:solidFill>
              </a:rPr>
              <a:t>The complaint data is freely available for analysis and tracking of how efficiently and effectively the financial institutes handle the complaints lodged against them. </a:t>
            </a:r>
            <a:endParaRPr sz="1800">
              <a:solidFill>
                <a:schemeClr val="dk1"/>
              </a:solidFill>
            </a:endParaRPr>
          </a:p>
          <a:p>
            <a:pPr indent="0" lvl="0" marL="0" marR="0" rtl="0" algn="l">
              <a:spcBef>
                <a:spcPts val="600"/>
              </a:spcBef>
              <a:spcAft>
                <a:spcPts val="0"/>
              </a:spcAft>
              <a:buClr>
                <a:schemeClr val="dk1"/>
              </a:buClr>
              <a:buSzPts val="1100"/>
              <a:buFont typeface="Arial"/>
              <a:buNone/>
            </a:pPr>
            <a:r>
              <a:rPr lang="en-US" sz="1800">
                <a:solidFill>
                  <a:schemeClr val="dk1"/>
                </a:solidFill>
              </a:rPr>
              <a:t>Each complaint consists of attributes that can uniquely describe and identify it. </a:t>
            </a:r>
            <a:endParaRPr sz="1800">
              <a:solidFill>
                <a:schemeClr val="dk1"/>
              </a:solidFill>
            </a:endParaRPr>
          </a:p>
          <a:p>
            <a:pPr indent="0" lvl="0" marL="0" marR="0" rtl="0" algn="l">
              <a:spcBef>
                <a:spcPts val="600"/>
              </a:spcBef>
              <a:spcAft>
                <a:spcPts val="0"/>
              </a:spcAft>
              <a:buClr>
                <a:schemeClr val="dk1"/>
              </a:buClr>
              <a:buSzPts val="1100"/>
              <a:buFont typeface="Arial"/>
              <a:buNone/>
            </a:pPr>
            <a:r>
              <a:rPr lang="en-US" sz="1800">
                <a:solidFill>
                  <a:schemeClr val="dk1"/>
                </a:solidFill>
              </a:rPr>
              <a:t>The Consumer Financial Protection Bureau information can be used in prescriptive analysis to enhance financial consumer services and also improve the response quality of automated consumer support systems.</a:t>
            </a:r>
            <a:endParaRPr sz="1800">
              <a:solidFill>
                <a:schemeClr val="dk1"/>
              </a:solidFill>
            </a:endParaRPr>
          </a:p>
          <a:p>
            <a:pPr indent="0" lvl="0" marL="457200" rtl="0">
              <a:spcBef>
                <a:spcPts val="0"/>
              </a:spcBef>
              <a:spcAft>
                <a:spcPts val="0"/>
              </a:spcAft>
              <a:buClr>
                <a:schemeClr val="dk1"/>
              </a:buClr>
              <a:buSzPts val="1100"/>
              <a:buFont typeface="Arial"/>
              <a:buNone/>
            </a:pPr>
            <a:r>
              <a:t/>
            </a:r>
            <a:endParaRPr sz="1100">
              <a:solidFill>
                <a:srgbClr val="101820"/>
              </a:solidFill>
              <a:latin typeface="Calibri"/>
              <a:ea typeface="Calibri"/>
              <a:cs typeface="Calibri"/>
              <a:sym typeface="Calibri"/>
            </a:endParaRPr>
          </a:p>
          <a:p>
            <a:pPr indent="0" lvl="0" marL="0" rtl="0">
              <a:spcBef>
                <a:spcPts val="1400"/>
              </a:spcBef>
              <a:spcAft>
                <a:spcPts val="1400"/>
              </a:spcAft>
              <a:buClr>
                <a:schemeClr val="dk1"/>
              </a:buClr>
              <a:buSzPts val="1100"/>
              <a:buFont typeface="Arial"/>
              <a:buNone/>
            </a:pPr>
            <a:r>
              <a:rPr lang="en-US" sz="1800">
                <a:solidFill>
                  <a:srgbClr val="101820"/>
                </a:solidFill>
              </a:rPr>
              <a:t>Complaints are published in the below link </a:t>
            </a:r>
            <a:r>
              <a:rPr lang="en-US" sz="1200" u="sng">
                <a:solidFill>
                  <a:srgbClr val="0000FF"/>
                </a:solidFill>
                <a:latin typeface="Calibri"/>
                <a:ea typeface="Calibri"/>
                <a:cs typeface="Calibri"/>
                <a:sym typeface="Calibri"/>
                <a:hlinkClick r:id="rId3"/>
              </a:rPr>
              <a:t>https://www.consumerfinance.gov/data-research/consumer-complaints/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4636" y="304800"/>
            <a:ext cx="6096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t>Load CFPB data and analyze:</a:t>
            </a:r>
            <a:endParaRPr sz="2400"/>
          </a:p>
        </p:txBody>
      </p:sp>
      <p:sp>
        <p:nvSpPr>
          <p:cNvPr id="76" name="Shape 76"/>
          <p:cNvSpPr txBox="1"/>
          <p:nvPr/>
        </p:nvSpPr>
        <p:spPr>
          <a:xfrm>
            <a:off x="2225200" y="1632425"/>
            <a:ext cx="3000000" cy="3000000"/>
          </a:xfrm>
          <a:prstGeom prst="rect">
            <a:avLst/>
          </a:prstGeom>
          <a:noFill/>
          <a:ln>
            <a:noFill/>
          </a:ln>
        </p:spPr>
        <p:txBody>
          <a:bodyPr anchorCtr="0" anchor="ctr" bIns="91425" lIns="91425" spcFirstLastPara="1" rIns="91425" wrap="square" tIns="91425">
            <a:noAutofit/>
          </a:bodyPr>
          <a:lstStyle/>
          <a:p>
            <a:pPr indent="0" lvl="0" marL="457200" rtl="0">
              <a:spcBef>
                <a:spcPts val="0"/>
              </a:spcBef>
              <a:spcAft>
                <a:spcPts val="1400"/>
              </a:spcAft>
              <a:buNone/>
            </a:pPr>
            <a:r>
              <a:t/>
            </a:r>
            <a:endParaRPr sz="1200">
              <a:solidFill>
                <a:schemeClr val="dk1"/>
              </a:solidFill>
              <a:latin typeface="Calibri"/>
              <a:ea typeface="Calibri"/>
              <a:cs typeface="Calibri"/>
              <a:sym typeface="Calibri"/>
            </a:endParaRPr>
          </a:p>
        </p:txBody>
      </p:sp>
      <p:sp>
        <p:nvSpPr>
          <p:cNvPr id="77" name="Shape 77"/>
          <p:cNvSpPr txBox="1"/>
          <p:nvPr/>
        </p:nvSpPr>
        <p:spPr>
          <a:xfrm>
            <a:off x="534000" y="971225"/>
            <a:ext cx="5451900" cy="5421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US" sz="1200">
                <a:solidFill>
                  <a:schemeClr val="dk1"/>
                </a:solidFill>
              </a:rPr>
              <a:t>Load the CFPB data:</a:t>
            </a:r>
            <a:endParaRPr b="1" sz="1200">
              <a:solidFill>
                <a:schemeClr val="dk1"/>
              </a:solidFill>
            </a:endParaRPr>
          </a:p>
          <a:p>
            <a:pPr indent="0" lvl="0" marL="457200" rtl="0">
              <a:spcBef>
                <a:spcPts val="0"/>
              </a:spcBef>
              <a:spcAft>
                <a:spcPts val="0"/>
              </a:spcAft>
              <a:buNone/>
            </a:pPr>
            <a:r>
              <a:rPr lang="en-US" sz="1200">
                <a:solidFill>
                  <a:schemeClr val="dk1"/>
                </a:solidFill>
              </a:rPr>
              <a:t>complains_data = pd.</a:t>
            </a:r>
            <a:r>
              <a:rPr lang="en-US" sz="1200">
                <a:solidFill>
                  <a:srgbClr val="0000FF"/>
                </a:solidFill>
              </a:rPr>
              <a:t>read_csv(</a:t>
            </a:r>
            <a:r>
              <a:rPr lang="en-US" sz="1200">
                <a:solidFill>
                  <a:schemeClr val="dk1"/>
                </a:solidFill>
              </a:rPr>
              <a:t>'Consumer_Complaints.csv')</a:t>
            </a:r>
            <a:endParaRPr sz="1200">
              <a:solidFill>
                <a:schemeClr val="dk1"/>
              </a:solidFill>
            </a:endParaRPr>
          </a:p>
          <a:p>
            <a:pPr indent="0" lvl="0" marL="457200" rtl="0">
              <a:spcBef>
                <a:spcPts val="0"/>
              </a:spcBef>
              <a:spcAft>
                <a:spcPts val="0"/>
              </a:spcAft>
              <a:buNone/>
            </a:pPr>
            <a:r>
              <a:t/>
            </a:r>
            <a:endParaRPr sz="1200">
              <a:solidFill>
                <a:schemeClr val="dk1"/>
              </a:solidFill>
            </a:endParaRPr>
          </a:p>
          <a:p>
            <a:pPr indent="0" lvl="0" marL="0" rtl="0">
              <a:spcBef>
                <a:spcPts val="0"/>
              </a:spcBef>
              <a:spcAft>
                <a:spcPts val="0"/>
              </a:spcAft>
              <a:buNone/>
            </a:pPr>
            <a:r>
              <a:rPr b="1" lang="en-US" sz="1200">
                <a:solidFill>
                  <a:schemeClr val="dk1"/>
                </a:solidFill>
              </a:rPr>
              <a:t>Total records and columns in CFPB database:</a:t>
            </a:r>
            <a:endParaRPr b="1" sz="1200">
              <a:solidFill>
                <a:schemeClr val="dk1"/>
              </a:solidFill>
            </a:endParaRPr>
          </a:p>
          <a:p>
            <a:pPr indent="0" lvl="0" marL="457200" rtl="0">
              <a:spcBef>
                <a:spcPts val="0"/>
              </a:spcBef>
              <a:spcAft>
                <a:spcPts val="0"/>
              </a:spcAft>
              <a:buNone/>
            </a:pPr>
            <a:r>
              <a:rPr lang="en-US" sz="1200">
                <a:solidFill>
                  <a:schemeClr val="dk1"/>
                </a:solidFill>
              </a:rPr>
              <a:t>complains_data.</a:t>
            </a:r>
            <a:r>
              <a:rPr lang="en-US" sz="1200">
                <a:solidFill>
                  <a:srgbClr val="0000FF"/>
                </a:solidFill>
              </a:rPr>
              <a:t>shape</a:t>
            </a:r>
            <a:endParaRPr sz="1200">
              <a:solidFill>
                <a:srgbClr val="0000FF"/>
              </a:solidFill>
            </a:endParaRPr>
          </a:p>
          <a:p>
            <a:pPr indent="0" lvl="0" marL="457200" rtl="0">
              <a:spcBef>
                <a:spcPts val="0"/>
              </a:spcBef>
              <a:spcAft>
                <a:spcPts val="0"/>
              </a:spcAft>
              <a:buNone/>
            </a:pPr>
            <a:r>
              <a:rPr lang="en-US" sz="1200">
                <a:solidFill>
                  <a:schemeClr val="dk1"/>
                </a:solidFill>
              </a:rPr>
              <a:t>(943473, 18)</a:t>
            </a:r>
            <a:endParaRPr sz="1200">
              <a:solidFill>
                <a:schemeClr val="dk1"/>
              </a:solidFill>
            </a:endParaRPr>
          </a:p>
          <a:p>
            <a:pPr indent="0" lvl="0" marL="457200" rtl="0">
              <a:spcBef>
                <a:spcPts val="0"/>
              </a:spcBef>
              <a:spcAft>
                <a:spcPts val="0"/>
              </a:spcAft>
              <a:buNone/>
            </a:pPr>
            <a:r>
              <a:t/>
            </a:r>
            <a:endParaRPr sz="1200">
              <a:solidFill>
                <a:schemeClr val="dk1"/>
              </a:solidFill>
            </a:endParaRPr>
          </a:p>
          <a:p>
            <a:pPr indent="0" lvl="0" marL="0" rtl="0">
              <a:spcBef>
                <a:spcPts val="0"/>
              </a:spcBef>
              <a:spcAft>
                <a:spcPts val="0"/>
              </a:spcAft>
              <a:buNone/>
            </a:pPr>
            <a:r>
              <a:rPr b="1" lang="en-US" sz="1200">
                <a:solidFill>
                  <a:schemeClr val="dk1"/>
                </a:solidFill>
              </a:rPr>
              <a:t>Data types:</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Date received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Product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Sub-product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Issue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Sub-issue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Consumer complaint narrative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Company public response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Company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State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ZIP code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Tags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Consumer consent provided?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Submitted via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Date sent to company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Company response to consumer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Timely response?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Consumer disputed?              object</a:t>
            </a:r>
            <a:endParaRPr sz="1200">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US" sz="1200">
                <a:solidFill>
                  <a:schemeClr val="dk1"/>
                </a:solidFill>
              </a:rPr>
              <a:t>Complaint ID                     int64</a:t>
            </a:r>
            <a:endParaRPr sz="1200">
              <a:solidFill>
                <a:schemeClr val="dk1"/>
              </a:solidFill>
            </a:endParaRPr>
          </a:p>
          <a:p>
            <a:pPr indent="0" lvl="0" marL="457200" marR="0" rtl="0" algn="l">
              <a:lnSpc>
                <a:spcPct val="100000"/>
              </a:lnSpc>
              <a:spcBef>
                <a:spcPts val="0"/>
              </a:spcBef>
              <a:spcAft>
                <a:spcPts val="0"/>
              </a:spcAft>
              <a:buNone/>
            </a:pPr>
            <a:r>
              <a:rPr lang="en-US" sz="1200">
                <a:solidFill>
                  <a:schemeClr val="dk1"/>
                </a:solidFill>
              </a:rPr>
              <a:t>dtype: object</a:t>
            </a:r>
            <a:endParaRPr b="1" sz="1100">
              <a:solidFill>
                <a:schemeClr val="dk1"/>
              </a:solidFill>
            </a:endParaRPr>
          </a:p>
          <a:p>
            <a:pPr indent="0" lvl="0" marL="0" rtl="0">
              <a:spcBef>
                <a:spcPts val="0"/>
              </a:spcBef>
              <a:spcAft>
                <a:spcPts val="0"/>
              </a:spcAft>
              <a:buNone/>
            </a:pPr>
            <a:r>
              <a:t/>
            </a:r>
            <a:endParaRPr b="1"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0" y="304800"/>
            <a:ext cx="6096000" cy="4841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t>Cleaning Data CFPB:</a:t>
            </a:r>
            <a:endParaRPr b="0" i="0" sz="2400" u="none" cap="none" strike="noStrike">
              <a:solidFill>
                <a:schemeClr val="lt1"/>
              </a:solidFill>
              <a:latin typeface="Arial"/>
              <a:ea typeface="Arial"/>
              <a:cs typeface="Arial"/>
              <a:sym typeface="Arial"/>
            </a:endParaRPr>
          </a:p>
        </p:txBody>
      </p:sp>
      <p:sp>
        <p:nvSpPr>
          <p:cNvPr id="83" name="Shape 83"/>
          <p:cNvSpPr txBox="1"/>
          <p:nvPr>
            <p:ph idx="12" type="sldNum"/>
          </p:nvPr>
        </p:nvSpPr>
        <p:spPr>
          <a:xfrm>
            <a:off x="8458200" y="6478588"/>
            <a:ext cx="685800" cy="3794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777777"/>
                </a:solidFill>
                <a:latin typeface="Arial"/>
                <a:ea typeface="Arial"/>
                <a:cs typeface="Arial"/>
                <a:sym typeface="Arial"/>
              </a:rPr>
              <a:t>‹#›</a:t>
            </a:fld>
            <a:endParaRPr sz="900">
              <a:solidFill>
                <a:srgbClr val="777777"/>
              </a:solidFill>
              <a:latin typeface="Arial"/>
              <a:ea typeface="Arial"/>
              <a:cs typeface="Arial"/>
              <a:sym typeface="Arial"/>
            </a:endParaRPr>
          </a:p>
        </p:txBody>
      </p:sp>
      <p:sp>
        <p:nvSpPr>
          <p:cNvPr id="84" name="Shape 84"/>
          <p:cNvSpPr txBox="1"/>
          <p:nvPr/>
        </p:nvSpPr>
        <p:spPr>
          <a:xfrm>
            <a:off x="485625" y="1090150"/>
            <a:ext cx="6293100" cy="5459100"/>
          </a:xfrm>
          <a:prstGeom prst="rect">
            <a:avLst/>
          </a:prstGeom>
          <a:noFill/>
          <a:ln>
            <a:noFill/>
          </a:ln>
        </p:spPr>
        <p:txBody>
          <a:bodyPr anchorCtr="0" anchor="ctr" bIns="91425" lIns="91425" spcFirstLastPara="1" rIns="91425" wrap="square" tIns="91425">
            <a:noAutofit/>
          </a:bodyPr>
          <a:lstStyle/>
          <a:p>
            <a:pPr indent="-304800" lvl="0" marL="457200">
              <a:spcBef>
                <a:spcPts val="0"/>
              </a:spcBef>
              <a:spcAft>
                <a:spcPts val="0"/>
              </a:spcAft>
              <a:buClr>
                <a:schemeClr val="dk1"/>
              </a:buClr>
              <a:buSzPts val="1200"/>
              <a:buChar char="➢"/>
            </a:pPr>
            <a:r>
              <a:rPr lang="en-US" sz="1200">
                <a:solidFill>
                  <a:schemeClr val="dk1"/>
                </a:solidFill>
              </a:rPr>
              <a:t>Used </a:t>
            </a:r>
            <a:r>
              <a:rPr b="1" lang="en-US" sz="1200">
                <a:solidFill>
                  <a:schemeClr val="dk1"/>
                </a:solidFill>
                <a:highlight>
                  <a:srgbClr val="B7B7B7"/>
                </a:highlight>
              </a:rPr>
              <a:t>pandas_profiling</a:t>
            </a:r>
            <a:r>
              <a:rPr lang="en-US" sz="1200">
                <a:solidFill>
                  <a:schemeClr val="dk1"/>
                </a:solidFill>
              </a:rPr>
              <a:t> to get the insight of the CFPB data.</a:t>
            </a:r>
            <a:endParaRPr sz="1200">
              <a:solidFill>
                <a:schemeClr val="dk1"/>
              </a:solidFill>
            </a:endParaRPr>
          </a:p>
          <a:p>
            <a:pPr indent="0" lvl="0" marL="0">
              <a:spcBef>
                <a:spcPts val="0"/>
              </a:spcBef>
              <a:spcAft>
                <a:spcPts val="0"/>
              </a:spcAft>
              <a:buNone/>
            </a:pPr>
            <a:r>
              <a:t/>
            </a:r>
            <a:endParaRPr sz="1200">
              <a:solidFill>
                <a:schemeClr val="dk1"/>
              </a:solidFill>
            </a:endParaRPr>
          </a:p>
          <a:p>
            <a:pPr indent="-304800" lvl="0" marL="457200">
              <a:spcBef>
                <a:spcPts val="0"/>
              </a:spcBef>
              <a:spcAft>
                <a:spcPts val="0"/>
              </a:spcAft>
              <a:buClr>
                <a:schemeClr val="dk1"/>
              </a:buClr>
              <a:buSzPts val="1200"/>
              <a:buChar char="➢"/>
            </a:pPr>
            <a:r>
              <a:rPr lang="en-US" sz="1200">
                <a:solidFill>
                  <a:schemeClr val="dk1"/>
                </a:solidFill>
              </a:rPr>
              <a:t>Used </a:t>
            </a:r>
            <a:r>
              <a:rPr b="1" lang="en-US" sz="1200">
                <a:solidFill>
                  <a:schemeClr val="dk1"/>
                </a:solidFill>
                <a:highlight>
                  <a:srgbClr val="B7B7B7"/>
                </a:highlight>
              </a:rPr>
              <a:t>Pivot ui</a:t>
            </a:r>
            <a:r>
              <a:rPr b="1" lang="en-US" sz="1200">
                <a:solidFill>
                  <a:schemeClr val="dk1"/>
                </a:solidFill>
                <a:highlight>
                  <a:srgbClr val="FFFFFF"/>
                </a:highlight>
              </a:rPr>
              <a:t> </a:t>
            </a:r>
            <a:r>
              <a:rPr lang="en-US" sz="1200">
                <a:solidFill>
                  <a:schemeClr val="dk1"/>
                </a:solidFill>
              </a:rPr>
              <a:t>to study the relationship between the attributes</a:t>
            </a:r>
            <a:endParaRPr b="1" sz="1100">
              <a:solidFill>
                <a:schemeClr val="dk1"/>
              </a:solidFill>
            </a:endParaRPr>
          </a:p>
          <a:p>
            <a:pPr indent="0" lvl="0" marL="0">
              <a:spcBef>
                <a:spcPts val="0"/>
              </a:spcBef>
              <a:spcAft>
                <a:spcPts val="0"/>
              </a:spcAft>
              <a:buNone/>
            </a:pPr>
            <a:r>
              <a:t/>
            </a:r>
            <a:endParaRPr sz="1200">
              <a:solidFill>
                <a:schemeClr val="dk1"/>
              </a:solidFill>
            </a:endParaRPr>
          </a:p>
          <a:p>
            <a:pPr indent="0" lvl="0" marL="0">
              <a:spcBef>
                <a:spcPts val="0"/>
              </a:spcBef>
              <a:spcAft>
                <a:spcPts val="0"/>
              </a:spcAft>
              <a:buNone/>
            </a:pPr>
            <a:r>
              <a:t/>
            </a:r>
            <a:endParaRPr b="1" sz="1200">
              <a:solidFill>
                <a:schemeClr val="dk1"/>
              </a:solidFill>
            </a:endParaRPr>
          </a:p>
          <a:p>
            <a:pPr indent="0" lvl="0" marL="0" rtl="0">
              <a:spcBef>
                <a:spcPts val="0"/>
              </a:spcBef>
              <a:spcAft>
                <a:spcPts val="0"/>
              </a:spcAft>
              <a:buNone/>
            </a:pPr>
            <a:r>
              <a:rPr b="1" lang="en-US" sz="1200">
                <a:solidFill>
                  <a:schemeClr val="dk1"/>
                </a:solidFill>
              </a:rPr>
              <a:t>Raw Column names:</a:t>
            </a:r>
            <a:endParaRPr b="1" sz="1200">
              <a:solidFill>
                <a:schemeClr val="dk1"/>
              </a:solidFill>
            </a:endParaRPr>
          </a:p>
          <a:p>
            <a:pPr indent="0" lvl="0" marL="457200" rtl="0">
              <a:spcBef>
                <a:spcPts val="0"/>
              </a:spcBef>
              <a:spcAft>
                <a:spcPts val="0"/>
              </a:spcAft>
              <a:buNone/>
            </a:pPr>
            <a:r>
              <a:rPr lang="en-US" sz="1200">
                <a:solidFill>
                  <a:schemeClr val="dk1"/>
                </a:solidFill>
              </a:rPr>
              <a:t>Index(['Date received', 'Product', 'Sub-product', 'Issue', 'Sub-issue',</a:t>
            </a:r>
            <a:endParaRPr sz="1200">
              <a:solidFill>
                <a:schemeClr val="dk1"/>
              </a:solidFill>
            </a:endParaRPr>
          </a:p>
          <a:p>
            <a:pPr indent="0" lvl="0" marL="457200" rtl="0">
              <a:spcBef>
                <a:spcPts val="0"/>
              </a:spcBef>
              <a:spcAft>
                <a:spcPts val="0"/>
              </a:spcAft>
              <a:buNone/>
            </a:pPr>
            <a:r>
              <a:rPr lang="en-US" sz="1200">
                <a:solidFill>
                  <a:schemeClr val="dk1"/>
                </a:solidFill>
              </a:rPr>
              <a:t>       'Consumer complaint narrative', 'Company public response', 'Company',</a:t>
            </a:r>
            <a:endParaRPr sz="1200">
              <a:solidFill>
                <a:schemeClr val="dk1"/>
              </a:solidFill>
            </a:endParaRPr>
          </a:p>
          <a:p>
            <a:pPr indent="0" lvl="0" marL="457200" rtl="0">
              <a:spcBef>
                <a:spcPts val="0"/>
              </a:spcBef>
              <a:spcAft>
                <a:spcPts val="0"/>
              </a:spcAft>
              <a:buNone/>
            </a:pPr>
            <a:r>
              <a:rPr lang="en-US" sz="1200">
                <a:solidFill>
                  <a:schemeClr val="dk1"/>
                </a:solidFill>
              </a:rPr>
              <a:t>       'State', 'ZIP code', 'Tags', 'Consumer</a:t>
            </a:r>
            <a:r>
              <a:rPr lang="en-US" sz="1200">
                <a:solidFill>
                  <a:srgbClr val="FF0000"/>
                </a:solidFill>
              </a:rPr>
              <a:t> </a:t>
            </a:r>
            <a:r>
              <a:rPr lang="en-US" sz="1200">
                <a:solidFill>
                  <a:schemeClr val="dk1"/>
                </a:solidFill>
              </a:rPr>
              <a:t>consent provided?',</a:t>
            </a:r>
            <a:endParaRPr sz="1200">
              <a:solidFill>
                <a:schemeClr val="dk1"/>
              </a:solidFill>
            </a:endParaRPr>
          </a:p>
          <a:p>
            <a:pPr indent="0" lvl="0" marL="457200" rtl="0">
              <a:spcBef>
                <a:spcPts val="0"/>
              </a:spcBef>
              <a:spcAft>
                <a:spcPts val="0"/>
              </a:spcAft>
              <a:buNone/>
            </a:pPr>
            <a:r>
              <a:rPr lang="en-US" sz="1200">
                <a:solidFill>
                  <a:schemeClr val="dk1"/>
                </a:solidFill>
              </a:rPr>
              <a:t>       'Submitted via', 'Date sent to company', 'Company response to consumer',</a:t>
            </a:r>
            <a:endParaRPr sz="1200">
              <a:solidFill>
                <a:schemeClr val="dk1"/>
              </a:solidFill>
            </a:endParaRPr>
          </a:p>
          <a:p>
            <a:pPr indent="0" lvl="0" marL="457200" rtl="0">
              <a:spcBef>
                <a:spcPts val="0"/>
              </a:spcBef>
              <a:spcAft>
                <a:spcPts val="0"/>
              </a:spcAft>
              <a:buNone/>
            </a:pPr>
            <a:r>
              <a:rPr lang="en-US" sz="1200">
                <a:solidFill>
                  <a:schemeClr val="dk1"/>
                </a:solidFill>
              </a:rPr>
              <a:t>       'Timely response</a:t>
            </a:r>
            <a:r>
              <a:rPr lang="en-US" sz="1200">
                <a:solidFill>
                  <a:srgbClr val="FF0000"/>
                </a:solidFill>
              </a:rPr>
              <a:t>?</a:t>
            </a:r>
            <a:r>
              <a:rPr lang="en-US" sz="1200">
                <a:solidFill>
                  <a:schemeClr val="dk1"/>
                </a:solidFill>
              </a:rPr>
              <a:t>', 'Consumer disputed</a:t>
            </a:r>
            <a:r>
              <a:rPr lang="en-US" sz="1200">
                <a:solidFill>
                  <a:srgbClr val="FF0000"/>
                </a:solidFill>
              </a:rPr>
              <a:t>?</a:t>
            </a:r>
            <a:r>
              <a:rPr lang="en-US" sz="1200">
                <a:solidFill>
                  <a:schemeClr val="dk1"/>
                </a:solidFill>
              </a:rPr>
              <a:t>', 'Complaint ID'],</a:t>
            </a:r>
            <a:endParaRPr sz="1200">
              <a:solidFill>
                <a:schemeClr val="dk1"/>
              </a:solidFill>
            </a:endParaRPr>
          </a:p>
          <a:p>
            <a:pPr indent="0" lvl="0" marL="457200" rtl="0">
              <a:spcBef>
                <a:spcPts val="0"/>
              </a:spcBef>
              <a:spcAft>
                <a:spcPts val="0"/>
              </a:spcAft>
              <a:buNone/>
            </a:pPr>
            <a:r>
              <a:rPr lang="en-US" sz="1200">
                <a:solidFill>
                  <a:schemeClr val="dk1"/>
                </a:solidFill>
              </a:rPr>
              <a:t>      dtype='object')</a:t>
            </a:r>
            <a:endParaRPr sz="1200">
              <a:solidFill>
                <a:schemeClr val="dk1"/>
              </a:solidFill>
            </a:endParaRPr>
          </a:p>
          <a:p>
            <a:pPr indent="0" lvl="0" marL="457200" rtl="0">
              <a:spcBef>
                <a:spcPts val="0"/>
              </a:spcBef>
              <a:spcAft>
                <a:spcPts val="0"/>
              </a:spcAft>
              <a:buNone/>
            </a:pPr>
            <a:r>
              <a:t/>
            </a:r>
            <a:endParaRPr sz="1200">
              <a:solidFill>
                <a:schemeClr val="dk1"/>
              </a:solidFill>
            </a:endParaRPr>
          </a:p>
          <a:p>
            <a:pPr indent="0" lvl="0" marL="0" rtl="0">
              <a:spcBef>
                <a:spcPts val="0"/>
              </a:spcBef>
              <a:spcAft>
                <a:spcPts val="0"/>
              </a:spcAft>
              <a:buNone/>
            </a:pPr>
            <a:r>
              <a:rPr b="1" lang="en-US" sz="1200">
                <a:solidFill>
                  <a:schemeClr val="dk1"/>
                </a:solidFill>
              </a:rPr>
              <a:t>Cleaning the column names:</a:t>
            </a:r>
            <a:endParaRPr sz="1200">
              <a:solidFill>
                <a:schemeClr val="dk1"/>
              </a:solidFill>
            </a:endParaRPr>
          </a:p>
          <a:p>
            <a:pPr indent="0" lvl="0" marL="457200" rtl="0">
              <a:spcBef>
                <a:spcPts val="0"/>
              </a:spcBef>
              <a:spcAft>
                <a:spcPts val="0"/>
              </a:spcAft>
              <a:buNone/>
            </a:pPr>
            <a:r>
              <a:rPr lang="en-US" sz="1200">
                <a:solidFill>
                  <a:schemeClr val="dk1"/>
                </a:solidFill>
              </a:rPr>
              <a:t>Index(['Date_received', 'Product', 'Sub-product', 'Issue', 'Sub-issue',</a:t>
            </a:r>
            <a:endParaRPr sz="1200">
              <a:solidFill>
                <a:schemeClr val="dk1"/>
              </a:solidFill>
            </a:endParaRPr>
          </a:p>
          <a:p>
            <a:pPr indent="0" lvl="0" marL="457200" rtl="0">
              <a:spcBef>
                <a:spcPts val="0"/>
              </a:spcBef>
              <a:spcAft>
                <a:spcPts val="0"/>
              </a:spcAft>
              <a:buNone/>
            </a:pPr>
            <a:r>
              <a:rPr lang="en-US" sz="1200">
                <a:solidFill>
                  <a:schemeClr val="dk1"/>
                </a:solidFill>
              </a:rPr>
              <a:t>       'Consumer_complaint_narrative', 'Company_public_response', 'Company',</a:t>
            </a:r>
            <a:endParaRPr sz="1200">
              <a:solidFill>
                <a:schemeClr val="dk1"/>
              </a:solidFill>
            </a:endParaRPr>
          </a:p>
          <a:p>
            <a:pPr indent="0" lvl="0" marL="457200" rtl="0">
              <a:spcBef>
                <a:spcPts val="0"/>
              </a:spcBef>
              <a:spcAft>
                <a:spcPts val="0"/>
              </a:spcAft>
              <a:buNone/>
            </a:pPr>
            <a:r>
              <a:rPr lang="en-US" sz="1200">
                <a:solidFill>
                  <a:schemeClr val="dk1"/>
                </a:solidFill>
              </a:rPr>
              <a:t>       'State', 'ZIP_code', 'Tags', 'Consumer_consent_provided',</a:t>
            </a:r>
            <a:endParaRPr sz="1200">
              <a:solidFill>
                <a:schemeClr val="dk1"/>
              </a:solidFill>
            </a:endParaRPr>
          </a:p>
          <a:p>
            <a:pPr indent="0" lvl="0" marL="457200" rtl="0">
              <a:spcBef>
                <a:spcPts val="0"/>
              </a:spcBef>
              <a:spcAft>
                <a:spcPts val="0"/>
              </a:spcAft>
              <a:buNone/>
            </a:pPr>
            <a:r>
              <a:rPr lang="en-US" sz="1200">
                <a:solidFill>
                  <a:schemeClr val="dk1"/>
                </a:solidFill>
              </a:rPr>
              <a:t>       'Submitted_via', 'Date_sent_to_company', 'Company_response_to_consumer',</a:t>
            </a:r>
            <a:endParaRPr sz="1200">
              <a:solidFill>
                <a:schemeClr val="dk1"/>
              </a:solidFill>
            </a:endParaRPr>
          </a:p>
          <a:p>
            <a:pPr indent="0" lvl="0" marL="457200" rtl="0">
              <a:spcBef>
                <a:spcPts val="0"/>
              </a:spcBef>
              <a:spcAft>
                <a:spcPts val="0"/>
              </a:spcAft>
              <a:buNone/>
            </a:pPr>
            <a:r>
              <a:rPr lang="en-US" sz="1200">
                <a:solidFill>
                  <a:schemeClr val="dk1"/>
                </a:solidFill>
              </a:rPr>
              <a:t>       'Timely_response', 'Consumer_disputed', 'Complaint_ID'],</a:t>
            </a:r>
            <a:endParaRPr sz="1200">
              <a:solidFill>
                <a:schemeClr val="dk1"/>
              </a:solidFill>
            </a:endParaRPr>
          </a:p>
          <a:p>
            <a:pPr indent="0" lvl="0" marL="457200" rtl="0">
              <a:spcBef>
                <a:spcPts val="0"/>
              </a:spcBef>
              <a:spcAft>
                <a:spcPts val="0"/>
              </a:spcAft>
              <a:buNone/>
            </a:pPr>
            <a:r>
              <a:rPr lang="en-US" sz="1200">
                <a:solidFill>
                  <a:schemeClr val="dk1"/>
                </a:solidFill>
              </a:rPr>
              <a:t>      dtype='object')</a:t>
            </a:r>
            <a:endParaRPr sz="1200">
              <a:solidFill>
                <a:schemeClr val="dk1"/>
              </a:solidFill>
            </a:endParaRPr>
          </a:p>
          <a:p>
            <a:pPr indent="0" lvl="0" marL="457200" rtl="0">
              <a:spcBef>
                <a:spcPts val="0"/>
              </a:spcBef>
              <a:spcAft>
                <a:spcPts val="0"/>
              </a:spcAft>
              <a:buNone/>
            </a:pPr>
            <a:r>
              <a:t/>
            </a:r>
            <a:endParaRPr sz="1200">
              <a:solidFill>
                <a:schemeClr val="dk1"/>
              </a:solidFill>
            </a:endParaRPr>
          </a:p>
          <a:p>
            <a:pPr indent="0" lvl="0" marL="0" rtl="0">
              <a:spcBef>
                <a:spcPts val="0"/>
              </a:spcBef>
              <a:spcAft>
                <a:spcPts val="0"/>
              </a:spcAft>
              <a:buNone/>
            </a:pPr>
            <a:r>
              <a:rPr b="1" lang="en-US" sz="1100">
                <a:solidFill>
                  <a:schemeClr val="dk1"/>
                </a:solidFill>
              </a:rPr>
              <a:t>Selecting one financial institution(i.e BOW) data from the entire dataset:</a:t>
            </a:r>
            <a:endParaRPr b="1" sz="1100">
              <a:solidFill>
                <a:schemeClr val="dk1"/>
              </a:solidFill>
            </a:endParaRPr>
          </a:p>
          <a:p>
            <a:pPr indent="0" lvl="0" marL="457200" rtl="0">
              <a:spcBef>
                <a:spcPts val="0"/>
              </a:spcBef>
              <a:spcAft>
                <a:spcPts val="0"/>
              </a:spcAft>
              <a:buNone/>
            </a:pPr>
            <a:r>
              <a:rPr lang="en-US" sz="1200">
                <a:solidFill>
                  <a:schemeClr val="dk1"/>
                </a:solidFill>
              </a:rPr>
              <a:t>BOW_complains =complains_data[</a:t>
            </a:r>
            <a:r>
              <a:rPr lang="en-US" sz="1200"/>
              <a:t>complains_data.</a:t>
            </a:r>
            <a:r>
              <a:rPr lang="en-US" sz="1200">
                <a:solidFill>
                  <a:srgbClr val="0000FF"/>
                </a:solidFill>
              </a:rPr>
              <a:t>Company == 'BANK OF THE WEST'</a:t>
            </a:r>
            <a:r>
              <a:rPr lang="en-US" sz="1200">
                <a:solidFill>
                  <a:schemeClr val="dk1"/>
                </a:solidFill>
              </a:rPr>
              <a:t>]</a:t>
            </a:r>
            <a:endParaRPr sz="1200">
              <a:solidFill>
                <a:schemeClr val="dk1"/>
              </a:solidFill>
            </a:endParaRPr>
          </a:p>
          <a:p>
            <a:pPr indent="0" lvl="0" marL="457200" rtl="0">
              <a:spcBef>
                <a:spcPts val="0"/>
              </a:spcBef>
              <a:spcAft>
                <a:spcPts val="0"/>
              </a:spcAft>
              <a:buNone/>
            </a:pPr>
            <a:r>
              <a:t/>
            </a:r>
            <a:endParaRPr sz="1200">
              <a:solidFill>
                <a:schemeClr val="dk1"/>
              </a:solidFill>
            </a:endParaRPr>
          </a:p>
          <a:p>
            <a:pPr indent="0" lvl="0" marL="0" rtl="0">
              <a:spcBef>
                <a:spcPts val="0"/>
              </a:spcBef>
              <a:spcAft>
                <a:spcPts val="0"/>
              </a:spcAft>
              <a:buNone/>
            </a:pPr>
            <a:r>
              <a:rPr b="1" lang="en-US" sz="1100">
                <a:solidFill>
                  <a:schemeClr val="dk1"/>
                </a:solidFill>
              </a:rPr>
              <a:t>Only BOW complaints in CFPB database:</a:t>
            </a:r>
            <a:endParaRPr sz="1200">
              <a:solidFill>
                <a:schemeClr val="dk1"/>
              </a:solidFill>
            </a:endParaRPr>
          </a:p>
          <a:p>
            <a:pPr indent="0" lvl="0" marL="457200" rtl="0">
              <a:spcBef>
                <a:spcPts val="0"/>
              </a:spcBef>
              <a:spcAft>
                <a:spcPts val="0"/>
              </a:spcAft>
              <a:buNone/>
            </a:pPr>
            <a:r>
              <a:rPr lang="en-US" sz="1200">
                <a:solidFill>
                  <a:schemeClr val="dk1"/>
                </a:solidFill>
              </a:rPr>
              <a:t>BOW_complains.</a:t>
            </a:r>
            <a:r>
              <a:rPr lang="en-US" sz="1200">
                <a:solidFill>
                  <a:srgbClr val="0000FF"/>
                </a:solidFill>
              </a:rPr>
              <a:t>shape</a:t>
            </a:r>
            <a:endParaRPr sz="1200">
              <a:solidFill>
                <a:srgbClr val="0000FF"/>
              </a:solidFill>
            </a:endParaRPr>
          </a:p>
          <a:p>
            <a:pPr indent="0" lvl="0" marL="457200" rtl="0">
              <a:spcBef>
                <a:spcPts val="0"/>
              </a:spcBef>
              <a:spcAft>
                <a:spcPts val="0"/>
              </a:spcAft>
              <a:buNone/>
            </a:pPr>
            <a:r>
              <a:rPr lang="en-US" sz="1200">
                <a:solidFill>
                  <a:schemeClr val="dk1"/>
                </a:solidFill>
              </a:rPr>
              <a:t>(894, 18)</a:t>
            </a:r>
            <a:endParaRPr sz="1200">
              <a:solidFill>
                <a:schemeClr val="dk1"/>
              </a:solidFill>
            </a:endParaRPr>
          </a:p>
          <a:p>
            <a:pPr indent="0" lvl="0" marL="457200" rtl="0">
              <a:spcBef>
                <a:spcPts val="0"/>
              </a:spcBef>
              <a:spcAft>
                <a:spcPts val="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0" y="304800"/>
            <a:ext cx="2682000" cy="484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Visualization:</a:t>
            </a:r>
            <a:endParaRPr b="0" i="0" sz="2000" u="none" cap="none" strike="noStrike">
              <a:solidFill>
                <a:schemeClr val="lt1"/>
              </a:solidFill>
              <a:latin typeface="Arial"/>
              <a:ea typeface="Arial"/>
              <a:cs typeface="Arial"/>
              <a:sym typeface="Arial"/>
            </a:endParaRPr>
          </a:p>
        </p:txBody>
      </p:sp>
      <p:sp>
        <p:nvSpPr>
          <p:cNvPr id="90" name="Shape 90"/>
          <p:cNvSpPr txBox="1"/>
          <p:nvPr>
            <p:ph idx="12" type="sldNum"/>
          </p:nvPr>
        </p:nvSpPr>
        <p:spPr>
          <a:xfrm>
            <a:off x="8458200" y="6478588"/>
            <a:ext cx="685800" cy="3794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777777"/>
                </a:solidFill>
                <a:latin typeface="Arial"/>
                <a:ea typeface="Arial"/>
                <a:cs typeface="Arial"/>
                <a:sym typeface="Arial"/>
              </a:rPr>
              <a:t>‹#›</a:t>
            </a:fld>
            <a:endParaRPr sz="900">
              <a:solidFill>
                <a:srgbClr val="777777"/>
              </a:solidFill>
              <a:latin typeface="Arial"/>
              <a:ea typeface="Arial"/>
              <a:cs typeface="Arial"/>
              <a:sym typeface="Arial"/>
            </a:endParaRPr>
          </a:p>
        </p:txBody>
      </p:sp>
      <p:sp>
        <p:nvSpPr>
          <p:cNvPr id="91" name="Shape 91"/>
          <p:cNvSpPr txBox="1"/>
          <p:nvPr/>
        </p:nvSpPr>
        <p:spPr>
          <a:xfrm>
            <a:off x="69375" y="1030675"/>
            <a:ext cx="6937200" cy="901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US" sz="1100">
                <a:solidFill>
                  <a:schemeClr val="dk1"/>
                </a:solidFill>
              </a:rPr>
              <a:t>D</a:t>
            </a:r>
            <a:r>
              <a:rPr b="1" lang="en-US" sz="1100">
                <a:solidFill>
                  <a:schemeClr val="dk1"/>
                </a:solidFill>
              </a:rPr>
              <a:t>istribution of complaints across products:</a:t>
            </a:r>
            <a:endParaRPr b="1" sz="1100">
              <a:solidFill>
                <a:schemeClr val="dk1"/>
              </a:solidFill>
            </a:endParaRPr>
          </a:p>
          <a:p>
            <a:pPr indent="0" lvl="0" marL="457200" rtl="0">
              <a:spcBef>
                <a:spcPts val="0"/>
              </a:spcBef>
              <a:spcAft>
                <a:spcPts val="0"/>
              </a:spcAft>
              <a:buNone/>
            </a:pPr>
            <a:r>
              <a:rPr lang="en-US" sz="1100">
                <a:solidFill>
                  <a:schemeClr val="dk1"/>
                </a:solidFill>
              </a:rPr>
              <a:t>BOW_complains.Product.</a:t>
            </a:r>
            <a:r>
              <a:rPr lang="en-US" sz="1100">
                <a:solidFill>
                  <a:srgbClr val="0000FF"/>
                </a:solidFill>
              </a:rPr>
              <a:t>value_counts().plot</a:t>
            </a:r>
            <a:r>
              <a:rPr lang="en-US" sz="1100">
                <a:solidFill>
                  <a:schemeClr val="dk1"/>
                </a:solidFill>
              </a:rPr>
              <a:t>(title='Product Types', kind='barh',figsize = (10,8));</a:t>
            </a:r>
            <a:endParaRPr sz="1100">
              <a:solidFill>
                <a:schemeClr val="dk1"/>
              </a:solidFill>
            </a:endParaRPr>
          </a:p>
        </p:txBody>
      </p:sp>
      <p:pic>
        <p:nvPicPr>
          <p:cNvPr id="92" name="Shape 92"/>
          <p:cNvPicPr preferRelativeResize="0"/>
          <p:nvPr/>
        </p:nvPicPr>
        <p:blipFill>
          <a:blip r:embed="rId3">
            <a:alphaModFix/>
          </a:blip>
          <a:stretch>
            <a:fillRect/>
          </a:stretch>
        </p:blipFill>
        <p:spPr>
          <a:xfrm>
            <a:off x="69375" y="1932475"/>
            <a:ext cx="8343852" cy="42413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0" y="304800"/>
            <a:ext cx="1932600" cy="4842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Visualization:</a:t>
            </a:r>
            <a:endParaRPr b="0" i="0" sz="2400" u="none" cap="none" strike="noStrike">
              <a:solidFill>
                <a:schemeClr val="lt1"/>
              </a:solidFill>
              <a:latin typeface="Arial"/>
              <a:ea typeface="Arial"/>
              <a:cs typeface="Arial"/>
              <a:sym typeface="Arial"/>
            </a:endParaRPr>
          </a:p>
        </p:txBody>
      </p:sp>
      <p:sp>
        <p:nvSpPr>
          <p:cNvPr id="98" name="Shape 98"/>
          <p:cNvSpPr txBox="1"/>
          <p:nvPr/>
        </p:nvSpPr>
        <p:spPr>
          <a:xfrm>
            <a:off x="132575" y="925425"/>
            <a:ext cx="6630000" cy="971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US" sz="1100">
                <a:solidFill>
                  <a:schemeClr val="dk1"/>
                </a:solidFill>
              </a:rPr>
              <a:t>Company(BOW) response to consumer:</a:t>
            </a:r>
            <a:endParaRPr b="1" sz="1100">
              <a:solidFill>
                <a:schemeClr val="dk1"/>
              </a:solidFill>
            </a:endParaRPr>
          </a:p>
          <a:p>
            <a:pPr indent="0" lvl="0" marL="457200" rtl="0">
              <a:spcBef>
                <a:spcPts val="0"/>
              </a:spcBef>
              <a:spcAft>
                <a:spcPts val="0"/>
              </a:spcAft>
              <a:buNone/>
            </a:pPr>
            <a:r>
              <a:rPr lang="en-US" sz="1100">
                <a:solidFill>
                  <a:schemeClr val="dk1"/>
                </a:solidFill>
              </a:rPr>
              <a:t>BOW_complains['Company_response_to_consumer'].</a:t>
            </a:r>
            <a:r>
              <a:rPr lang="en-US" sz="1100">
                <a:solidFill>
                  <a:srgbClr val="0000FF"/>
                </a:solidFill>
              </a:rPr>
              <a:t>value_counts().plot</a:t>
            </a:r>
            <a:r>
              <a:rPr lang="en-US" sz="1100">
                <a:solidFill>
                  <a:schemeClr val="dk1"/>
                </a:solidFill>
              </a:rPr>
              <a:t>(title='BOW response to consumer',kind ='barh');</a:t>
            </a:r>
            <a:endParaRPr sz="1100">
              <a:solidFill>
                <a:schemeClr val="dk1"/>
              </a:solidFill>
            </a:endParaRPr>
          </a:p>
        </p:txBody>
      </p:sp>
      <p:pic>
        <p:nvPicPr>
          <p:cNvPr id="99" name="Shape 99"/>
          <p:cNvPicPr preferRelativeResize="0"/>
          <p:nvPr/>
        </p:nvPicPr>
        <p:blipFill>
          <a:blip r:embed="rId3">
            <a:alphaModFix/>
          </a:blip>
          <a:stretch>
            <a:fillRect/>
          </a:stretch>
        </p:blipFill>
        <p:spPr>
          <a:xfrm>
            <a:off x="53275" y="1728050"/>
            <a:ext cx="5419725" cy="2619375"/>
          </a:xfrm>
          <a:prstGeom prst="rect">
            <a:avLst/>
          </a:prstGeom>
          <a:noFill/>
          <a:ln>
            <a:noFill/>
          </a:ln>
        </p:spPr>
      </p:pic>
      <p:sp>
        <p:nvSpPr>
          <p:cNvPr id="100" name="Shape 100"/>
          <p:cNvSpPr txBox="1"/>
          <p:nvPr/>
        </p:nvSpPr>
        <p:spPr>
          <a:xfrm>
            <a:off x="198200" y="4324775"/>
            <a:ext cx="3000000" cy="48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sz="1100">
                <a:solidFill>
                  <a:schemeClr val="dk1"/>
                </a:solidFill>
              </a:rPr>
              <a:t>Mode of Complaints Submission:</a:t>
            </a:r>
            <a:endParaRPr b="1" sz="1100">
              <a:solidFill>
                <a:schemeClr val="dk1"/>
              </a:solidFill>
            </a:endParaRPr>
          </a:p>
        </p:txBody>
      </p:sp>
      <p:pic>
        <p:nvPicPr>
          <p:cNvPr id="101" name="Shape 101"/>
          <p:cNvPicPr preferRelativeResize="0"/>
          <p:nvPr/>
        </p:nvPicPr>
        <p:blipFill>
          <a:blip r:embed="rId4">
            <a:alphaModFix/>
          </a:blip>
          <a:stretch>
            <a:fillRect/>
          </a:stretch>
        </p:blipFill>
        <p:spPr>
          <a:xfrm>
            <a:off x="1319000" y="4757475"/>
            <a:ext cx="3162968" cy="203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0" y="304800"/>
            <a:ext cx="6096000" cy="484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t>Comparing with other Companies</a:t>
            </a:r>
            <a:endParaRPr b="0" i="0" sz="2400" u="none" cap="none" strike="noStrike">
              <a:solidFill>
                <a:schemeClr val="lt1"/>
              </a:solidFill>
              <a:latin typeface="Arial"/>
              <a:ea typeface="Arial"/>
              <a:cs typeface="Arial"/>
              <a:sym typeface="Arial"/>
            </a:endParaRPr>
          </a:p>
        </p:txBody>
      </p:sp>
      <p:sp>
        <p:nvSpPr>
          <p:cNvPr id="107" name="Shape 107"/>
          <p:cNvSpPr txBox="1"/>
          <p:nvPr>
            <p:ph idx="12" type="sldNum"/>
          </p:nvPr>
        </p:nvSpPr>
        <p:spPr>
          <a:xfrm>
            <a:off x="8458200" y="6478588"/>
            <a:ext cx="685800" cy="3794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777777"/>
                </a:solidFill>
                <a:latin typeface="Arial"/>
                <a:ea typeface="Arial"/>
                <a:cs typeface="Arial"/>
                <a:sym typeface="Arial"/>
              </a:rPr>
              <a:t>‹#›</a:t>
            </a:fld>
            <a:endParaRPr sz="900">
              <a:solidFill>
                <a:srgbClr val="777777"/>
              </a:solidFill>
              <a:latin typeface="Arial"/>
              <a:ea typeface="Arial"/>
              <a:cs typeface="Arial"/>
              <a:sym typeface="Arial"/>
            </a:endParaRPr>
          </a:p>
        </p:txBody>
      </p:sp>
      <p:sp>
        <p:nvSpPr>
          <p:cNvPr id="108" name="Shape 108"/>
          <p:cNvSpPr txBox="1"/>
          <p:nvPr/>
        </p:nvSpPr>
        <p:spPr>
          <a:xfrm>
            <a:off x="287400" y="981100"/>
            <a:ext cx="7710300" cy="604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US" sz="1100">
                <a:solidFill>
                  <a:schemeClr val="dk1"/>
                </a:solidFill>
              </a:rPr>
              <a:t>Complaints by Company - Top 10:</a:t>
            </a:r>
            <a:endParaRPr b="1" sz="1100">
              <a:solidFill>
                <a:schemeClr val="dk1"/>
              </a:solidFill>
            </a:endParaRPr>
          </a:p>
          <a:p>
            <a:pPr indent="0" lvl="0" marL="457200">
              <a:spcBef>
                <a:spcPts val="0"/>
              </a:spcBef>
              <a:spcAft>
                <a:spcPts val="0"/>
              </a:spcAft>
              <a:buNone/>
            </a:pPr>
            <a:r>
              <a:rPr lang="en-US" sz="1100">
                <a:solidFill>
                  <a:schemeClr val="dk1"/>
                </a:solidFill>
              </a:rPr>
              <a:t>complains_data.Company.value_counts()[:10].plot(title='Complaints by Top 10 Companies', kind='barh');</a:t>
            </a:r>
            <a:endParaRPr sz="1100">
              <a:solidFill>
                <a:schemeClr val="dk1"/>
              </a:solidFill>
            </a:endParaRPr>
          </a:p>
          <a:p>
            <a:pPr indent="0" lvl="0" marL="0" rtl="0">
              <a:spcBef>
                <a:spcPts val="0"/>
              </a:spcBef>
              <a:spcAft>
                <a:spcPts val="0"/>
              </a:spcAft>
              <a:buNone/>
            </a:pPr>
            <a:r>
              <a:t/>
            </a:r>
            <a:endParaRPr b="1" sz="1100">
              <a:solidFill>
                <a:schemeClr val="dk1"/>
              </a:solidFill>
            </a:endParaRPr>
          </a:p>
        </p:txBody>
      </p:sp>
      <p:pic>
        <p:nvPicPr>
          <p:cNvPr id="109" name="Shape 109"/>
          <p:cNvPicPr preferRelativeResize="0"/>
          <p:nvPr/>
        </p:nvPicPr>
        <p:blipFill>
          <a:blip r:embed="rId3">
            <a:alphaModFix/>
          </a:blip>
          <a:stretch>
            <a:fillRect/>
          </a:stretch>
        </p:blipFill>
        <p:spPr>
          <a:xfrm>
            <a:off x="400175" y="1470425"/>
            <a:ext cx="5648325" cy="2505075"/>
          </a:xfrm>
          <a:prstGeom prst="rect">
            <a:avLst/>
          </a:prstGeom>
          <a:noFill/>
          <a:ln>
            <a:noFill/>
          </a:ln>
        </p:spPr>
      </p:pic>
      <p:sp>
        <p:nvSpPr>
          <p:cNvPr id="110" name="Shape 110"/>
          <p:cNvSpPr txBox="1"/>
          <p:nvPr/>
        </p:nvSpPr>
        <p:spPr>
          <a:xfrm>
            <a:off x="109000" y="3975500"/>
            <a:ext cx="7294200" cy="604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US" sz="1100">
                <a:solidFill>
                  <a:schemeClr val="dk1"/>
                </a:solidFill>
              </a:rPr>
              <a:t>Complaints by Product - Top 8:</a:t>
            </a:r>
            <a:endParaRPr b="1" sz="1100">
              <a:solidFill>
                <a:schemeClr val="dk1"/>
              </a:solidFill>
            </a:endParaRPr>
          </a:p>
          <a:p>
            <a:pPr indent="0" lvl="0" marL="457200" rtl="0">
              <a:spcBef>
                <a:spcPts val="0"/>
              </a:spcBef>
              <a:spcAft>
                <a:spcPts val="0"/>
              </a:spcAft>
              <a:buNone/>
            </a:pPr>
            <a:r>
              <a:rPr lang="en-US" sz="1100">
                <a:solidFill>
                  <a:schemeClr val="dk1"/>
                </a:solidFill>
              </a:rPr>
              <a:t>complains_data.Product.value_counts()[:8].plot(title='Complaints by Product Top 8', kind='barh');</a:t>
            </a:r>
            <a:endParaRPr sz="1100">
              <a:solidFill>
                <a:schemeClr val="dk1"/>
              </a:solidFill>
            </a:endParaRPr>
          </a:p>
        </p:txBody>
      </p:sp>
      <p:pic>
        <p:nvPicPr>
          <p:cNvPr id="111" name="Shape 111"/>
          <p:cNvPicPr preferRelativeResize="0"/>
          <p:nvPr/>
        </p:nvPicPr>
        <p:blipFill>
          <a:blip r:embed="rId4">
            <a:alphaModFix/>
          </a:blip>
          <a:stretch>
            <a:fillRect/>
          </a:stretch>
        </p:blipFill>
        <p:spPr>
          <a:xfrm>
            <a:off x="638025" y="4656925"/>
            <a:ext cx="5613678" cy="197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0" y="304800"/>
            <a:ext cx="6646200" cy="484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t>S&amp;P First Mortgage Index Vs Mortgage complaints in CFPB:</a:t>
            </a:r>
            <a:endParaRPr b="0" i="0" sz="1800" u="none" cap="none" strike="noStrike">
              <a:solidFill>
                <a:schemeClr val="lt1"/>
              </a:solidFill>
              <a:latin typeface="Arial"/>
              <a:ea typeface="Arial"/>
              <a:cs typeface="Arial"/>
              <a:sym typeface="Arial"/>
            </a:endParaRPr>
          </a:p>
        </p:txBody>
      </p:sp>
      <p:sp>
        <p:nvSpPr>
          <p:cNvPr id="117" name="Shape 117"/>
          <p:cNvSpPr txBox="1"/>
          <p:nvPr/>
        </p:nvSpPr>
        <p:spPr>
          <a:xfrm>
            <a:off x="211700" y="1174750"/>
            <a:ext cx="7154400" cy="3623700"/>
          </a:xfrm>
          <a:prstGeom prst="rect">
            <a:avLst/>
          </a:prstGeom>
          <a:noFill/>
          <a:ln>
            <a:noFill/>
          </a:ln>
        </p:spPr>
        <p:txBody>
          <a:bodyPr anchorCtr="0" anchor="ctr" bIns="91425" lIns="91425" spcFirstLastPara="1" rIns="91425" wrap="square" tIns="91425">
            <a:noAutofit/>
          </a:bodyPr>
          <a:lstStyle/>
          <a:p>
            <a:pPr indent="0" lvl="0" marL="0" rtl="0">
              <a:spcBef>
                <a:spcPts val="600"/>
              </a:spcBef>
              <a:spcAft>
                <a:spcPts val="0"/>
              </a:spcAft>
              <a:buNone/>
            </a:pPr>
            <a:r>
              <a:rPr b="1" lang="en-US" sz="1100">
                <a:solidFill>
                  <a:schemeClr val="dk1"/>
                </a:solidFill>
              </a:rPr>
              <a:t>Importing S&amp;P First Mortgage Default Index</a:t>
            </a:r>
            <a:endParaRPr sz="1100">
              <a:solidFill>
                <a:schemeClr val="dk1"/>
              </a:solidFill>
            </a:endParaRPr>
          </a:p>
          <a:p>
            <a:pPr indent="0" lvl="0" marL="457200" rtl="0">
              <a:spcBef>
                <a:spcPts val="600"/>
              </a:spcBef>
              <a:spcAft>
                <a:spcPts val="0"/>
              </a:spcAft>
              <a:buNone/>
            </a:pPr>
            <a:r>
              <a:rPr b="1" lang="en-US" sz="1100">
                <a:solidFill>
                  <a:srgbClr val="0000FF"/>
                </a:solidFill>
              </a:rPr>
              <a:t>import</a:t>
            </a:r>
            <a:r>
              <a:rPr lang="en-US" sz="1100">
                <a:solidFill>
                  <a:srgbClr val="0000FF"/>
                </a:solidFill>
              </a:rPr>
              <a:t> json</a:t>
            </a:r>
            <a:endParaRPr sz="1100">
              <a:solidFill>
                <a:srgbClr val="0000FF"/>
              </a:solidFill>
            </a:endParaRPr>
          </a:p>
          <a:p>
            <a:pPr indent="0" lvl="0" marL="457200" rtl="0">
              <a:spcBef>
                <a:spcPts val="600"/>
              </a:spcBef>
              <a:spcAft>
                <a:spcPts val="0"/>
              </a:spcAft>
              <a:buNone/>
            </a:pPr>
            <a:r>
              <a:rPr b="1" lang="en-US" sz="1100">
                <a:solidFill>
                  <a:srgbClr val="0000FF"/>
                </a:solidFill>
              </a:rPr>
              <a:t>with</a:t>
            </a:r>
            <a:r>
              <a:rPr lang="en-US" sz="1100">
                <a:solidFill>
                  <a:srgbClr val="0000FF"/>
                </a:solidFill>
              </a:rPr>
              <a:t> open('Source_for_SP_mortgage.json', 'r') </a:t>
            </a:r>
            <a:r>
              <a:rPr b="1" lang="en-US" sz="1100">
                <a:solidFill>
                  <a:srgbClr val="0000FF"/>
                </a:solidFill>
              </a:rPr>
              <a:t>as</a:t>
            </a:r>
            <a:r>
              <a:rPr lang="en-US" sz="1100">
                <a:solidFill>
                  <a:srgbClr val="0000FF"/>
                </a:solidFill>
              </a:rPr>
              <a:t> fp:</a:t>
            </a:r>
            <a:endParaRPr sz="1100">
              <a:solidFill>
                <a:srgbClr val="0000FF"/>
              </a:solidFill>
            </a:endParaRPr>
          </a:p>
          <a:p>
            <a:pPr indent="0" lvl="0" marL="457200" rtl="0">
              <a:spcBef>
                <a:spcPts val="600"/>
              </a:spcBef>
              <a:spcAft>
                <a:spcPts val="0"/>
              </a:spcAft>
              <a:buNone/>
            </a:pPr>
            <a:r>
              <a:rPr lang="en-US" sz="1100">
                <a:solidFill>
                  <a:srgbClr val="0000FF"/>
                </a:solidFill>
              </a:rPr>
              <a:t>    obj = json.load(fp)</a:t>
            </a:r>
            <a:endParaRPr sz="1100">
              <a:solidFill>
                <a:srgbClr val="0000FF"/>
              </a:solidFill>
            </a:endParaRPr>
          </a:p>
          <a:p>
            <a:pPr indent="0" lvl="0" marL="457200" rtl="0">
              <a:spcBef>
                <a:spcPts val="600"/>
              </a:spcBef>
              <a:spcAft>
                <a:spcPts val="0"/>
              </a:spcAft>
              <a:buNone/>
            </a:pPr>
            <a:r>
              <a:t/>
            </a:r>
            <a:endParaRPr sz="1100">
              <a:solidFill>
                <a:srgbClr val="0000FF"/>
              </a:solidFill>
            </a:endParaRPr>
          </a:p>
          <a:p>
            <a:pPr indent="0" lvl="0" marL="0" rtl="0">
              <a:spcBef>
                <a:spcPts val="600"/>
              </a:spcBef>
              <a:spcAft>
                <a:spcPts val="0"/>
              </a:spcAft>
              <a:buNone/>
            </a:pPr>
            <a:r>
              <a:rPr b="1" lang="en-US" sz="1100">
                <a:solidFill>
                  <a:schemeClr val="dk1"/>
                </a:solidFill>
              </a:rPr>
              <a:t>Creating Dataframe for json file:</a:t>
            </a:r>
            <a:endParaRPr i="1" sz="1100">
              <a:solidFill>
                <a:schemeClr val="dk1"/>
              </a:solidFill>
            </a:endParaRPr>
          </a:p>
          <a:p>
            <a:pPr indent="0" lvl="0" marL="457200" marR="0" rtl="0" algn="l">
              <a:lnSpc>
                <a:spcPct val="100000"/>
              </a:lnSpc>
              <a:spcBef>
                <a:spcPts val="600"/>
              </a:spcBef>
              <a:spcAft>
                <a:spcPts val="0"/>
              </a:spcAft>
              <a:buClr>
                <a:srgbClr val="000000"/>
              </a:buClr>
              <a:buSzPts val="1100"/>
              <a:buFont typeface="Arial"/>
              <a:buNone/>
            </a:pPr>
            <a:r>
              <a:rPr lang="en-US" sz="1100">
                <a:solidFill>
                  <a:srgbClr val="0000FF"/>
                </a:solidFill>
              </a:rPr>
              <a:t>from pandas import DataFrame</a:t>
            </a:r>
            <a:endParaRPr sz="1100">
              <a:solidFill>
                <a:srgbClr val="0000FF"/>
              </a:solidFill>
            </a:endParaRPr>
          </a:p>
          <a:p>
            <a:pPr indent="0" lvl="0" marL="457200" marR="0" rtl="0" algn="l">
              <a:lnSpc>
                <a:spcPct val="100000"/>
              </a:lnSpc>
              <a:spcBef>
                <a:spcPts val="600"/>
              </a:spcBef>
              <a:spcAft>
                <a:spcPts val="0"/>
              </a:spcAft>
              <a:buNone/>
            </a:pPr>
            <a:r>
              <a:rPr lang="en-US" sz="1100">
                <a:solidFill>
                  <a:srgbClr val="0000FF"/>
                </a:solidFill>
              </a:rPr>
              <a:t>jason_df = DataFrame(obj['indexLevels'])</a:t>
            </a:r>
            <a:endParaRPr sz="1100">
              <a:solidFill>
                <a:srgbClr val="0000FF"/>
              </a:solidFill>
            </a:endParaRPr>
          </a:p>
          <a:p>
            <a:pPr indent="0" lvl="0" marL="457200" marR="0" rtl="0" algn="l">
              <a:lnSpc>
                <a:spcPct val="100000"/>
              </a:lnSpc>
              <a:spcBef>
                <a:spcPts val="600"/>
              </a:spcBef>
              <a:spcAft>
                <a:spcPts val="0"/>
              </a:spcAft>
              <a:buClr>
                <a:schemeClr val="dk1"/>
              </a:buClr>
              <a:buSzPts val="1100"/>
              <a:buFont typeface="Arial"/>
              <a:buNone/>
            </a:pPr>
            <a:r>
              <a:rPr lang="en-US" sz="1100">
                <a:solidFill>
                  <a:srgbClr val="0000FF"/>
                </a:solidFill>
              </a:rPr>
              <a:t>jason_df_MY = jason_df.ix[:,['formattedEffectiveDate','indexValue']]</a:t>
            </a:r>
            <a:endParaRPr sz="1100">
              <a:solidFill>
                <a:srgbClr val="0000FF"/>
              </a:solidFill>
            </a:endParaRPr>
          </a:p>
          <a:p>
            <a:pPr indent="0" lvl="0" marL="457200" marR="0" rtl="0" algn="l">
              <a:lnSpc>
                <a:spcPct val="100000"/>
              </a:lnSpc>
              <a:spcBef>
                <a:spcPts val="600"/>
              </a:spcBef>
              <a:spcAft>
                <a:spcPts val="0"/>
              </a:spcAft>
              <a:buClr>
                <a:schemeClr val="dk1"/>
              </a:buClr>
              <a:buSzPts val="1100"/>
              <a:buFont typeface="Arial"/>
              <a:buNone/>
            </a:pPr>
            <a:r>
              <a:rPr lang="en-US" sz="1100">
                <a:solidFill>
                  <a:srgbClr val="0000FF"/>
                </a:solidFill>
              </a:rPr>
              <a:t>jason_df_MY['formattedEffectiveDate'] = pd.to_datetime(jason_df_MY.formattedEffectiveDate)</a:t>
            </a:r>
            <a:endParaRPr sz="1100">
              <a:solidFill>
                <a:srgbClr val="0000FF"/>
              </a:solidFill>
            </a:endParaRPr>
          </a:p>
          <a:p>
            <a:pPr indent="0" lvl="0" marL="457200" marR="0" rtl="0" algn="l">
              <a:lnSpc>
                <a:spcPct val="100000"/>
              </a:lnSpc>
              <a:spcBef>
                <a:spcPts val="600"/>
              </a:spcBef>
              <a:spcAft>
                <a:spcPts val="0"/>
              </a:spcAft>
              <a:buClr>
                <a:schemeClr val="dk1"/>
              </a:buClr>
              <a:buSzPts val="1100"/>
              <a:buFont typeface="Arial"/>
              <a:buNone/>
            </a:pPr>
            <a:r>
              <a:rPr lang="en-US" sz="1100">
                <a:solidFill>
                  <a:srgbClr val="0000FF"/>
                </a:solidFill>
              </a:rPr>
              <a:t>jason_df_MY['year_month'] = jason_df_MY.formattedEffectiveDate.astype(str).str.slice(0,7)</a:t>
            </a:r>
            <a:endParaRPr sz="1100"/>
          </a:p>
          <a:p>
            <a:pPr indent="0" lvl="0" marL="457200" marR="0" rtl="0" algn="l">
              <a:lnSpc>
                <a:spcPct val="100000"/>
              </a:lnSpc>
              <a:spcBef>
                <a:spcPts val="600"/>
              </a:spcBef>
              <a:spcAft>
                <a:spcPts val="0"/>
              </a:spcAft>
              <a:buClr>
                <a:srgbClr val="000000"/>
              </a:buClr>
              <a:buSzPts val="1100"/>
              <a:buFont typeface="Arial"/>
              <a:buNone/>
            </a:pPr>
            <a:r>
              <a:t/>
            </a:r>
            <a:endParaRPr sz="1100">
              <a:solidFill>
                <a:srgbClr val="0000FF"/>
              </a:solidFill>
            </a:endParaRPr>
          </a:p>
          <a:p>
            <a:pPr indent="0" lvl="0" marL="0" marR="0" rtl="0" algn="l">
              <a:lnSpc>
                <a:spcPct val="100000"/>
              </a:lnSpc>
              <a:spcBef>
                <a:spcPts val="600"/>
              </a:spcBef>
              <a:spcAft>
                <a:spcPts val="0"/>
              </a:spcAft>
              <a:buClr>
                <a:srgbClr val="000000"/>
              </a:buClr>
              <a:buSzPts val="1100"/>
              <a:buFont typeface="Arial"/>
              <a:buNone/>
            </a:pPr>
            <a:r>
              <a:t/>
            </a:r>
            <a:endParaRPr b="1" sz="1100">
              <a:solidFill>
                <a:srgbClr val="0000FF"/>
              </a:solidFill>
            </a:endParaRPr>
          </a:p>
          <a:p>
            <a:pPr indent="0" lvl="0" marL="0" rtl="0">
              <a:spcBef>
                <a:spcPts val="600"/>
              </a:spcBef>
              <a:spcAft>
                <a:spcPts val="0"/>
              </a:spcAft>
              <a:buNone/>
            </a:pPr>
            <a:r>
              <a:t/>
            </a:r>
            <a:endParaRPr sz="1800">
              <a:solidFill>
                <a:schemeClr val="dk1"/>
              </a:solidFill>
            </a:endParaRPr>
          </a:p>
        </p:txBody>
      </p:sp>
      <p:pic>
        <p:nvPicPr>
          <p:cNvPr id="118" name="Shape 118"/>
          <p:cNvPicPr preferRelativeResize="0"/>
          <p:nvPr/>
        </p:nvPicPr>
        <p:blipFill>
          <a:blip r:embed="rId3">
            <a:alphaModFix/>
          </a:blip>
          <a:stretch>
            <a:fillRect/>
          </a:stretch>
        </p:blipFill>
        <p:spPr>
          <a:xfrm>
            <a:off x="501650" y="4343325"/>
            <a:ext cx="3209925" cy="103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0" y="370425"/>
            <a:ext cx="7302600" cy="545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t>Join S&amp;P First Mortgage Index with Mortgage complaints in CFPB:</a:t>
            </a:r>
            <a:endParaRPr sz="1800"/>
          </a:p>
          <a:p>
            <a:pPr indent="0" lvl="0" marL="0" marR="0" rtl="0" algn="l">
              <a:spcBef>
                <a:spcPts val="0"/>
              </a:spcBef>
              <a:spcAft>
                <a:spcPts val="0"/>
              </a:spcAft>
              <a:buNone/>
            </a:pPr>
            <a:r>
              <a:t/>
            </a:r>
            <a:endParaRPr sz="2400"/>
          </a:p>
        </p:txBody>
      </p:sp>
      <p:sp>
        <p:nvSpPr>
          <p:cNvPr id="124" name="Shape 124"/>
          <p:cNvSpPr txBox="1"/>
          <p:nvPr/>
        </p:nvSpPr>
        <p:spPr>
          <a:xfrm>
            <a:off x="158750" y="1058325"/>
            <a:ext cx="6265200" cy="1418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US" sz="1100">
                <a:solidFill>
                  <a:schemeClr val="dk1"/>
                </a:solidFill>
              </a:rPr>
              <a:t>Merge Data:</a:t>
            </a:r>
            <a:endParaRPr sz="1100">
              <a:solidFill>
                <a:srgbClr val="0000FF"/>
              </a:solidFill>
            </a:endParaRPr>
          </a:p>
          <a:p>
            <a:pPr indent="0" lvl="0" marL="457200">
              <a:spcBef>
                <a:spcPts val="0"/>
              </a:spcBef>
              <a:spcAft>
                <a:spcPts val="0"/>
              </a:spcAft>
              <a:buNone/>
            </a:pPr>
            <a:r>
              <a:rPr lang="en-US" sz="1100">
                <a:solidFill>
                  <a:srgbClr val="0000FF"/>
                </a:solidFill>
              </a:rPr>
              <a:t>S_P_Mortgage_df = pd.merge(Product_df, jason_df_MY,on='year_month',how ='outer')</a:t>
            </a:r>
            <a:endParaRPr sz="1100">
              <a:solidFill>
                <a:srgbClr val="0000FF"/>
              </a:solidFill>
            </a:endParaRPr>
          </a:p>
          <a:p>
            <a:pPr indent="0" lvl="0" marL="0">
              <a:spcBef>
                <a:spcPts val="0"/>
              </a:spcBef>
              <a:spcAft>
                <a:spcPts val="0"/>
              </a:spcAft>
              <a:buNone/>
            </a:pPr>
            <a:r>
              <a:t/>
            </a:r>
            <a:endParaRPr b="1" sz="1100">
              <a:solidFill>
                <a:schemeClr val="dk1"/>
              </a:solidFill>
            </a:endParaRPr>
          </a:p>
          <a:p>
            <a:pPr indent="0" lvl="0" marL="0">
              <a:spcBef>
                <a:spcPts val="0"/>
              </a:spcBef>
              <a:spcAft>
                <a:spcPts val="0"/>
              </a:spcAft>
              <a:buNone/>
            </a:pPr>
            <a:r>
              <a:rPr b="1" lang="en-US" sz="1100">
                <a:solidFill>
                  <a:schemeClr val="dk1"/>
                </a:solidFill>
              </a:rPr>
              <a:t>Identify how consumer complaints may relate to mortgage defaults:</a:t>
            </a:r>
            <a:endParaRPr b="1" sz="1100">
              <a:solidFill>
                <a:schemeClr val="dk1"/>
              </a:solidFill>
            </a:endParaRPr>
          </a:p>
          <a:p>
            <a:pPr indent="0" lvl="0" marL="457200" rtl="0">
              <a:spcBef>
                <a:spcPts val="0"/>
              </a:spcBef>
              <a:spcAft>
                <a:spcPts val="0"/>
              </a:spcAft>
              <a:buNone/>
            </a:pPr>
            <a:r>
              <a:rPr lang="en-US" sz="1100">
                <a:solidFill>
                  <a:srgbClr val="0000FF"/>
                </a:solidFill>
              </a:rPr>
              <a:t>BOW_complains_Mortgage.ix[:,[4,15]].plot(figsize = (30,15))</a:t>
            </a:r>
            <a:endParaRPr b="1" sz="1100">
              <a:solidFill>
                <a:schemeClr val="dk1"/>
              </a:solidFill>
            </a:endParaRPr>
          </a:p>
          <a:p>
            <a:pPr indent="0" lvl="0" marL="457200" rtl="0">
              <a:spcBef>
                <a:spcPts val="0"/>
              </a:spcBef>
              <a:spcAft>
                <a:spcPts val="0"/>
              </a:spcAft>
              <a:buNone/>
            </a:pPr>
            <a:r>
              <a:t/>
            </a:r>
            <a:endParaRPr sz="1100">
              <a:solidFill>
                <a:srgbClr val="0000FF"/>
              </a:solidFill>
            </a:endParaRPr>
          </a:p>
        </p:txBody>
      </p:sp>
      <p:pic>
        <p:nvPicPr>
          <p:cNvPr id="125" name="Shape 125"/>
          <p:cNvPicPr preferRelativeResize="0"/>
          <p:nvPr/>
        </p:nvPicPr>
        <p:blipFill>
          <a:blip r:embed="rId3">
            <a:alphaModFix/>
          </a:blip>
          <a:stretch>
            <a:fillRect/>
          </a:stretch>
        </p:blipFill>
        <p:spPr>
          <a:xfrm>
            <a:off x="158750" y="2476425"/>
            <a:ext cx="8097922" cy="407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