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7315200" cy="9601200"/>
  <p:embeddedFontLst>
    <p:embeddedFont>
      <p:font typeface="Proxima Nova"/>
      <p:regular r:id="rId35"/>
      <p:bold r:id="rId36"/>
      <p:italic r:id="rId37"/>
      <p:boldItalic r:id="rId38"/>
    </p:embeddedFont>
    <p:embeddedFont>
      <p:font typeface="Proxima Nova Semibold"/>
      <p:regular r:id="rId39"/>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roximaNovaSemibold-bold.fntdata"/><Relationship Id="rId20" Type="http://schemas.openxmlformats.org/officeDocument/2006/relationships/slide" Target="slides/slide16.xml"/><Relationship Id="rId41" Type="http://schemas.openxmlformats.org/officeDocument/2006/relationships/font" Target="fonts/ProximaNovaSemibold-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italic.fntdata"/><Relationship Id="rId14" Type="http://schemas.openxmlformats.org/officeDocument/2006/relationships/slide" Target="slides/slide10.xml"/><Relationship Id="rId36" Type="http://schemas.openxmlformats.org/officeDocument/2006/relationships/font" Target="fonts/ProximaNova-bold.fntdata"/><Relationship Id="rId17" Type="http://schemas.openxmlformats.org/officeDocument/2006/relationships/slide" Target="slides/slide13.xml"/><Relationship Id="rId39" Type="http://schemas.openxmlformats.org/officeDocument/2006/relationships/font" Target="fonts/ProximaNovaSemibold-regular.fntdata"/><Relationship Id="rId16" Type="http://schemas.openxmlformats.org/officeDocument/2006/relationships/slide" Target="slides/slide12.xml"/><Relationship Id="rId38" Type="http://schemas.openxmlformats.org/officeDocument/2006/relationships/font" Target="fonts/ProximaNov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170238" cy="47942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4143375" y="0"/>
            <a:ext cx="3170238" cy="479425"/>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31838" y="4560888"/>
            <a:ext cx="5851525" cy="4319587"/>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20188"/>
            <a:ext cx="3170238" cy="4794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731838" y="4560888"/>
            <a:ext cx="5851500" cy="43197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50" name="Shape 50"/>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29" name="Shape 129"/>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30" name="Shape 130"/>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38" name="Shape 138"/>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39" name="Shape 139"/>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48" name="Shape 148"/>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49" name="Shape 149"/>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56" name="Shape 156"/>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57" name="Shape 157"/>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65" name="Shape 165"/>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66" name="Shape 166"/>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81" name="Shape 181"/>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82" name="Shape 182"/>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90" name="Shape 190"/>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91" name="Shape 191"/>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2" name="Shape 202"/>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3" name="Shape 203"/>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09" name="Shape 209"/>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10" name="Shape 210"/>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56" name="Shape 56"/>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57" name="Shape 57"/>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16" name="Shape 216"/>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17" name="Shape 217"/>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26" name="Shape 226"/>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27" name="Shape 227"/>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36" name="Shape 236"/>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37" name="Shape 237"/>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6" name="Shape 246"/>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7" name="Shape 247"/>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53" name="Shape 253"/>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54" name="Shape 254"/>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61" name="Shape 261"/>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62" name="Shape 262"/>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71" name="Shape 271"/>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72" name="Shape 272"/>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4" name="Shape 284"/>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5" name="Shape 285"/>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91" name="Shape 291"/>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92" name="Shape 292"/>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298" name="Shape 298"/>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299" name="Shape 299"/>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1" name="Shape 71"/>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2" name="Shape 72"/>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731838" y="4560888"/>
            <a:ext cx="5851500" cy="43197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305" name="Shape 305"/>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78" name="Shape 78"/>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79" name="Shape 79"/>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5" name="Shape 85"/>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Shape 86"/>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92" name="Shape 92"/>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93" name="Shape 93"/>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1" name="Shape 101"/>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07" name="Shape 107"/>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08" name="Shape 108"/>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457200" y="719138"/>
            <a:ext cx="6400800" cy="3600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18" name="Shape 118"/>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330200" lvl="0" marL="914400" rtl="0">
              <a:spcBef>
                <a:spcPts val="560"/>
              </a:spcBef>
              <a:spcAft>
                <a:spcPts val="0"/>
              </a:spcAft>
              <a:buClr>
                <a:srgbClr val="35434D"/>
              </a:buClr>
              <a:buSzPts val="1600"/>
              <a:buFont typeface="Proxima Nova"/>
              <a:buChar char="-"/>
            </a:pPr>
            <a:r>
              <a:t/>
            </a:r>
            <a:endParaRPr/>
          </a:p>
        </p:txBody>
      </p:sp>
      <p:sp>
        <p:nvSpPr>
          <p:cNvPr id="119" name="Shape 119"/>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cxnSp>
        <p:nvCxnSpPr>
          <p:cNvPr id="13" name="Shape 13"/>
          <p:cNvCxnSpPr/>
          <p:nvPr/>
        </p:nvCxnSpPr>
        <p:spPr>
          <a:xfrm>
            <a:off x="3235425" y="3182000"/>
            <a:ext cx="2675400" cy="0"/>
          </a:xfrm>
          <a:prstGeom prst="straightConnector1">
            <a:avLst/>
          </a:prstGeom>
          <a:noFill/>
          <a:ln cap="flat" cmpd="sng" w="9525">
            <a:solidFill>
              <a:srgbClr val="35434D"/>
            </a:solidFill>
            <a:prstDash val="solid"/>
            <a:round/>
            <a:headEnd len="lg" w="lg" type="none"/>
            <a:tailEnd len="lg" w="lg" type="none"/>
          </a:ln>
        </p:spPr>
      </p:cxnSp>
      <p:sp>
        <p:nvSpPr>
          <p:cNvPr id="14" name="Shape 14"/>
          <p:cNvSpPr txBox="1"/>
          <p:nvPr/>
        </p:nvSpPr>
        <p:spPr>
          <a:xfrm>
            <a:off x="3588300" y="2978450"/>
            <a:ext cx="1967400" cy="4071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98989"/>
              </a:buClr>
              <a:buFont typeface="Arial"/>
              <a:buNone/>
            </a:pPr>
            <a:r>
              <a:rPr lang="en-US" sz="2000">
                <a:solidFill>
                  <a:srgbClr val="35434D"/>
                </a:solidFill>
                <a:latin typeface="Georgia"/>
                <a:ea typeface="Georgia"/>
                <a:cs typeface="Georgia"/>
                <a:sym typeface="Georgia"/>
              </a:rPr>
              <a:t>Month YYYY</a:t>
            </a:r>
            <a:endParaRPr sz="2000">
              <a:solidFill>
                <a:srgbClr val="35434D"/>
              </a:solidFill>
              <a:latin typeface="Georgia"/>
              <a:ea typeface="Georgia"/>
              <a:cs typeface="Georgia"/>
              <a:sym typeface="Georgia"/>
            </a:endParaRPr>
          </a:p>
        </p:txBody>
      </p:sp>
      <p:sp>
        <p:nvSpPr>
          <p:cNvPr id="15" name="Shape 15"/>
          <p:cNvSpPr txBox="1"/>
          <p:nvPr/>
        </p:nvSpPr>
        <p:spPr>
          <a:xfrm>
            <a:off x="1375950" y="2021175"/>
            <a:ext cx="6392100" cy="85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000">
              <a:solidFill>
                <a:srgbClr val="0090E1"/>
              </a:solidFill>
              <a:latin typeface="Proxima Nova"/>
              <a:ea typeface="Proxima Nova"/>
              <a:cs typeface="Proxima Nova"/>
              <a:sym typeface="Proxima Nov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
        <p:nvSpPr>
          <p:cNvPr id="44" name="Shape 44"/>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35434D"/>
              </a:buClr>
              <a:buSzPts val="2800"/>
              <a:buFont typeface="Arial"/>
              <a:buChar char="•"/>
              <a:defRPr b="0" i="0" sz="2800" u="none" cap="none" strike="noStrike">
                <a:solidFill>
                  <a:srgbClr val="35434D"/>
                </a:solidFill>
                <a:latin typeface="Calibri"/>
                <a:ea typeface="Calibri"/>
                <a:cs typeface="Calibri"/>
                <a:sym typeface="Calibri"/>
              </a:defRPr>
            </a:lvl1pPr>
            <a:lvl2pPr indent="-381000" lvl="1" marL="914400" marR="0" rtl="0" algn="l">
              <a:spcBef>
                <a:spcPts val="480"/>
              </a:spcBef>
              <a:spcAft>
                <a:spcPts val="0"/>
              </a:spcAft>
              <a:buClr>
                <a:srgbClr val="35434D"/>
              </a:buClr>
              <a:buSzPts val="2400"/>
              <a:buFont typeface="Arial"/>
              <a:buChar char="–"/>
              <a:defRPr b="0" i="0" sz="2400" u="none" cap="none" strike="noStrike">
                <a:solidFill>
                  <a:srgbClr val="35434D"/>
                </a:solidFill>
                <a:latin typeface="Calibri"/>
                <a:ea typeface="Calibri"/>
                <a:cs typeface="Calibri"/>
                <a:sym typeface="Calibri"/>
              </a:defRPr>
            </a:lvl2pPr>
            <a:lvl3pPr indent="-355600" lvl="2" marL="1371600" marR="0" rtl="0" algn="l">
              <a:spcBef>
                <a:spcPts val="400"/>
              </a:spcBef>
              <a:spcAft>
                <a:spcPts val="0"/>
              </a:spcAft>
              <a:buClr>
                <a:srgbClr val="35434D"/>
              </a:buClr>
              <a:buSzPts val="2000"/>
              <a:buFont typeface="Arial"/>
              <a:buChar char="•"/>
              <a:defRPr b="0" i="0" sz="2000" u="none" cap="none" strike="noStrike">
                <a:solidFill>
                  <a:srgbClr val="35434D"/>
                </a:solidFill>
                <a:latin typeface="Calibri"/>
                <a:ea typeface="Calibri"/>
                <a:cs typeface="Calibri"/>
                <a:sym typeface="Calibri"/>
              </a:defRPr>
            </a:lvl3pPr>
            <a:lvl4pPr indent="-342900" lvl="3" marL="1828800" marR="0" rtl="0" algn="l">
              <a:spcBef>
                <a:spcPts val="360"/>
              </a:spcBef>
              <a:spcAft>
                <a:spcPts val="0"/>
              </a:spcAft>
              <a:buClr>
                <a:srgbClr val="35434D"/>
              </a:buClr>
              <a:buSzPts val="1800"/>
              <a:buFont typeface="Arial"/>
              <a:buChar char="–"/>
              <a:defRPr b="0" i="0" sz="1800" u="none" cap="none" strike="noStrike">
                <a:solidFill>
                  <a:srgbClr val="35434D"/>
                </a:solidFill>
                <a:latin typeface="Calibri"/>
                <a:ea typeface="Calibri"/>
                <a:cs typeface="Calibri"/>
                <a:sym typeface="Calibri"/>
              </a:defRPr>
            </a:lvl4pPr>
            <a:lvl5pPr indent="-330200" lvl="4" marL="2286000" marR="0" rtl="0" algn="l">
              <a:spcBef>
                <a:spcPts val="320"/>
              </a:spcBef>
              <a:spcAft>
                <a:spcPts val="0"/>
              </a:spcAft>
              <a:buClr>
                <a:srgbClr val="35434D"/>
              </a:buClr>
              <a:buSzPts val="1600"/>
              <a:buFont typeface="Arial"/>
              <a:buChar char="»"/>
              <a:defRPr b="0" i="0" sz="1600" u="none" cap="none" strike="noStrike">
                <a:solidFill>
                  <a:srgbClr val="35434D"/>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Shape 46"/>
          <p:cNvSpPr txBox="1"/>
          <p:nvPr>
            <p:ph type="title"/>
          </p:nvPr>
        </p:nvSpPr>
        <p:spPr>
          <a:xfrm rot="5400000">
            <a:off x="5463750" y="1371629"/>
            <a:ext cx="4388700" cy="20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
        <p:nvSpPr>
          <p:cNvPr id="47" name="Shape 47"/>
          <p:cNvSpPr txBox="1"/>
          <p:nvPr>
            <p:ph idx="1" type="body"/>
          </p:nvPr>
        </p:nvSpPr>
        <p:spPr>
          <a:xfrm rot="5400000">
            <a:off x="1272750" y="-609571"/>
            <a:ext cx="4388700" cy="6019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35434D"/>
              </a:buClr>
              <a:buSzPts val="2800"/>
              <a:buFont typeface="Arial"/>
              <a:buChar char="•"/>
              <a:defRPr b="0" i="0" sz="2800" u="none" cap="none" strike="noStrike">
                <a:solidFill>
                  <a:srgbClr val="35434D"/>
                </a:solidFill>
                <a:latin typeface="Calibri"/>
                <a:ea typeface="Calibri"/>
                <a:cs typeface="Calibri"/>
                <a:sym typeface="Calibri"/>
              </a:defRPr>
            </a:lvl1pPr>
            <a:lvl2pPr indent="-381000" lvl="1" marL="914400" marR="0" rtl="0" algn="l">
              <a:spcBef>
                <a:spcPts val="480"/>
              </a:spcBef>
              <a:spcAft>
                <a:spcPts val="0"/>
              </a:spcAft>
              <a:buClr>
                <a:srgbClr val="35434D"/>
              </a:buClr>
              <a:buSzPts val="2400"/>
              <a:buFont typeface="Arial"/>
              <a:buChar char="–"/>
              <a:defRPr b="0" i="0" sz="2400" u="none" cap="none" strike="noStrike">
                <a:solidFill>
                  <a:srgbClr val="35434D"/>
                </a:solidFill>
                <a:latin typeface="Calibri"/>
                <a:ea typeface="Calibri"/>
                <a:cs typeface="Calibri"/>
                <a:sym typeface="Calibri"/>
              </a:defRPr>
            </a:lvl2pPr>
            <a:lvl3pPr indent="-355600" lvl="2" marL="1371600" marR="0" rtl="0" algn="l">
              <a:spcBef>
                <a:spcPts val="400"/>
              </a:spcBef>
              <a:spcAft>
                <a:spcPts val="0"/>
              </a:spcAft>
              <a:buClr>
                <a:srgbClr val="35434D"/>
              </a:buClr>
              <a:buSzPts val="2000"/>
              <a:buFont typeface="Arial"/>
              <a:buChar char="•"/>
              <a:defRPr b="0" i="0" sz="2000" u="none" cap="none" strike="noStrike">
                <a:solidFill>
                  <a:srgbClr val="35434D"/>
                </a:solidFill>
                <a:latin typeface="Calibri"/>
                <a:ea typeface="Calibri"/>
                <a:cs typeface="Calibri"/>
                <a:sym typeface="Calibri"/>
              </a:defRPr>
            </a:lvl3pPr>
            <a:lvl4pPr indent="-342900" lvl="3" marL="1828800" marR="0" rtl="0" algn="l">
              <a:spcBef>
                <a:spcPts val="360"/>
              </a:spcBef>
              <a:spcAft>
                <a:spcPts val="0"/>
              </a:spcAft>
              <a:buClr>
                <a:srgbClr val="35434D"/>
              </a:buClr>
              <a:buSzPts val="1800"/>
              <a:buFont typeface="Arial"/>
              <a:buChar char="–"/>
              <a:defRPr b="0" i="0" sz="1800" u="none" cap="none" strike="noStrike">
                <a:solidFill>
                  <a:srgbClr val="35434D"/>
                </a:solidFill>
                <a:latin typeface="Calibri"/>
                <a:ea typeface="Calibri"/>
                <a:cs typeface="Calibri"/>
                <a:sym typeface="Calibri"/>
              </a:defRPr>
            </a:lvl4pPr>
            <a:lvl5pPr indent="-330200" lvl="4" marL="2286000" marR="0" rtl="0" algn="l">
              <a:spcBef>
                <a:spcPts val="320"/>
              </a:spcBef>
              <a:spcAft>
                <a:spcPts val="0"/>
              </a:spcAft>
              <a:buClr>
                <a:srgbClr val="35434D"/>
              </a:buClr>
              <a:buSzPts val="1600"/>
              <a:buFont typeface="Arial"/>
              <a:buChar char="»"/>
              <a:defRPr b="0" i="0" sz="1600" u="none" cap="none" strike="noStrike">
                <a:solidFill>
                  <a:srgbClr val="35434D"/>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Shape 17"/>
          <p:cNvSpPr txBox="1"/>
          <p:nvPr>
            <p:ph type="title"/>
          </p:nvPr>
        </p:nvSpPr>
        <p:spPr>
          <a:xfrm>
            <a:off x="457200" y="97307"/>
            <a:ext cx="8229600" cy="750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500" u="none" cap="none" strike="noStrike">
                <a:solidFill>
                  <a:srgbClr val="0090E1"/>
                </a:solidFill>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
        <p:nvSpPr>
          <p:cNvPr id="18" name="Shape 18"/>
          <p:cNvSpPr txBox="1"/>
          <p:nvPr>
            <p:ph idx="1" type="body"/>
          </p:nvPr>
        </p:nvSpPr>
        <p:spPr>
          <a:xfrm>
            <a:off x="457200" y="978041"/>
            <a:ext cx="8229600" cy="3616500"/>
          </a:xfrm>
          <a:prstGeom prst="rect">
            <a:avLst/>
          </a:prstGeom>
          <a:noFill/>
          <a:ln>
            <a:noFill/>
          </a:ln>
        </p:spPr>
        <p:txBody>
          <a:bodyPr anchorCtr="0" anchor="t" bIns="91425" lIns="91425" spcFirstLastPara="1" rIns="91425" wrap="square" tIns="91425"/>
          <a:lstStyle>
            <a:lvl1pPr indent="-342900" lvl="0" marL="457200" marR="0" rtl="0" algn="l">
              <a:spcBef>
                <a:spcPts val="560"/>
              </a:spcBef>
              <a:spcAft>
                <a:spcPts val="0"/>
              </a:spcAft>
              <a:buClr>
                <a:srgbClr val="35434D"/>
              </a:buClr>
              <a:buSzPts val="1800"/>
              <a:buChar char="•"/>
              <a:defRPr b="0" i="0" sz="1800" u="none" cap="none" strike="noStrike">
                <a:solidFill>
                  <a:srgbClr val="35434D"/>
                </a:solidFill>
              </a:defRPr>
            </a:lvl1pPr>
            <a:lvl2pPr indent="-330200" lvl="1" marL="914400" marR="0" rtl="0" algn="l">
              <a:spcBef>
                <a:spcPts val="480"/>
              </a:spcBef>
              <a:spcAft>
                <a:spcPts val="0"/>
              </a:spcAft>
              <a:buClr>
                <a:srgbClr val="35434D"/>
              </a:buClr>
              <a:buSzPts val="1600"/>
              <a:buChar char="–"/>
              <a:defRPr b="0" i="0" sz="1600" u="none" cap="none" strike="noStrike">
                <a:solidFill>
                  <a:srgbClr val="35434D"/>
                </a:solidFill>
              </a:defRPr>
            </a:lvl2pPr>
            <a:lvl3pPr indent="-330200" lvl="2" marL="1371600" marR="0" rtl="0" algn="l">
              <a:spcBef>
                <a:spcPts val="400"/>
              </a:spcBef>
              <a:spcAft>
                <a:spcPts val="0"/>
              </a:spcAft>
              <a:buClr>
                <a:srgbClr val="35434D"/>
              </a:buClr>
              <a:buSzPts val="1600"/>
              <a:buChar char="•"/>
              <a:defRPr b="0" i="0" sz="1600" u="none" cap="none" strike="noStrike">
                <a:solidFill>
                  <a:srgbClr val="35434D"/>
                </a:solidFill>
              </a:defRPr>
            </a:lvl3pPr>
            <a:lvl4pPr indent="-330200" lvl="3" marL="1828800" marR="0" rtl="0" algn="l">
              <a:spcBef>
                <a:spcPts val="360"/>
              </a:spcBef>
              <a:spcAft>
                <a:spcPts val="0"/>
              </a:spcAft>
              <a:buClr>
                <a:srgbClr val="35434D"/>
              </a:buClr>
              <a:buSzPts val="1600"/>
              <a:buChar char="–"/>
              <a:defRPr b="0" i="0" sz="1600" u="none" cap="none" strike="noStrike">
                <a:solidFill>
                  <a:srgbClr val="35434D"/>
                </a:solidFill>
              </a:defRPr>
            </a:lvl4pPr>
            <a:lvl5pPr indent="-317500" lvl="4" marL="2286000" marR="0" rtl="0" algn="l">
              <a:spcBef>
                <a:spcPts val="280"/>
              </a:spcBef>
              <a:spcAft>
                <a:spcPts val="0"/>
              </a:spcAft>
              <a:buClr>
                <a:srgbClr val="35434D"/>
              </a:buClr>
              <a:buSzPts val="1400"/>
              <a:buChar char="»"/>
              <a:defRPr b="0" i="0" sz="1400" u="none" cap="none" strike="noStrike">
                <a:solidFill>
                  <a:srgbClr val="35434D"/>
                </a:solidFill>
              </a:defRPr>
            </a:lvl5pPr>
            <a:lvl6pPr indent="-355600" lvl="5" marL="2743200" marR="0" rtl="0" algn="l">
              <a:spcBef>
                <a:spcPts val="400"/>
              </a:spcBef>
              <a:spcAft>
                <a:spcPts val="0"/>
              </a:spcAft>
              <a:buClr>
                <a:schemeClr val="dk1"/>
              </a:buClr>
              <a:buSzPts val="2000"/>
              <a:buChar char="•"/>
              <a:defRPr b="0" i="0" sz="2000" u="none" cap="none" strike="noStrike">
                <a:solidFill>
                  <a:schemeClr val="dk1"/>
                </a:solidFill>
              </a:defRPr>
            </a:lvl6pPr>
            <a:lvl7pPr indent="-355600" lvl="6" marL="3200400" marR="0" rtl="0" algn="l">
              <a:spcBef>
                <a:spcPts val="400"/>
              </a:spcBef>
              <a:spcAft>
                <a:spcPts val="0"/>
              </a:spcAft>
              <a:buClr>
                <a:schemeClr val="dk1"/>
              </a:buClr>
              <a:buSzPts val="2000"/>
              <a:buChar char="•"/>
              <a:defRPr b="0" i="0" sz="2000" u="none" cap="none" strike="noStrike">
                <a:solidFill>
                  <a:schemeClr val="dk1"/>
                </a:solidFill>
              </a:defRPr>
            </a:lvl7pPr>
            <a:lvl8pPr indent="-355600" lvl="7" marL="3657600" marR="0" rtl="0" algn="l">
              <a:spcBef>
                <a:spcPts val="400"/>
              </a:spcBef>
              <a:spcAft>
                <a:spcPts val="0"/>
              </a:spcAft>
              <a:buClr>
                <a:schemeClr val="dk1"/>
              </a:buClr>
              <a:buSzPts val="2000"/>
              <a:buChar char="•"/>
              <a:defRPr b="0" i="0" sz="2000" u="none" cap="none" strike="noStrike">
                <a:solidFill>
                  <a:schemeClr val="dk1"/>
                </a:solidFill>
              </a:defRPr>
            </a:lvl8pPr>
            <a:lvl9pPr indent="-355600" lvl="8" marL="4114800" marR="0" rtl="0" algn="l">
              <a:spcBef>
                <a:spcPts val="400"/>
              </a:spcBef>
              <a:spcAft>
                <a:spcPts val="0"/>
              </a:spcAft>
              <a:buClr>
                <a:schemeClr val="dk1"/>
              </a:buClr>
              <a:buSzPts val="2000"/>
              <a:buChar char="•"/>
              <a:defRPr b="0" i="0" sz="2000" u="none" cap="none" strike="noStrike">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9" name="Shape 19"/>
        <p:cNvGrpSpPr/>
        <p:nvPr/>
      </p:nvGrpSpPr>
      <p:grpSpPr>
        <a:xfrm>
          <a:off x="0" y="0"/>
          <a:ext cx="0" cy="0"/>
          <a:chOff x="0" y="0"/>
          <a:chExt cx="0" cy="0"/>
        </a:xfrm>
      </p:grpSpPr>
      <p:sp>
        <p:nvSpPr>
          <p:cNvPr id="20" name="Shape 20"/>
          <p:cNvSpPr txBox="1"/>
          <p:nvPr>
            <p:ph type="title"/>
          </p:nvPr>
        </p:nvSpPr>
        <p:spPr>
          <a:xfrm>
            <a:off x="463368" y="2064142"/>
            <a:ext cx="8229600" cy="750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3500" u="none" cap="none" strike="noStrike">
                <a:solidFill>
                  <a:srgbClr val="0090E1"/>
                </a:solidFill>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sp>
        <p:nvSpPr>
          <p:cNvPr id="22" name="Shape 22"/>
          <p:cNvSpPr txBox="1"/>
          <p:nvPr>
            <p:ph idx="1" type="body"/>
          </p:nvPr>
        </p:nvSpPr>
        <p:spPr>
          <a:xfrm>
            <a:off x="457200" y="1200150"/>
            <a:ext cx="4077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35434D"/>
              </a:buClr>
              <a:buSzPts val="2800"/>
              <a:buFont typeface="Arial"/>
              <a:buChar char="•"/>
              <a:defRPr b="0" i="0" sz="2800" u="none" cap="none" strike="noStrike">
                <a:solidFill>
                  <a:srgbClr val="35434D"/>
                </a:solidFill>
                <a:latin typeface="Calibri"/>
                <a:ea typeface="Calibri"/>
                <a:cs typeface="Calibri"/>
                <a:sym typeface="Calibri"/>
              </a:defRPr>
            </a:lvl1pPr>
            <a:lvl2pPr indent="-381000" lvl="1" marL="914400" marR="0" rtl="0" algn="l">
              <a:spcBef>
                <a:spcPts val="480"/>
              </a:spcBef>
              <a:spcAft>
                <a:spcPts val="0"/>
              </a:spcAft>
              <a:buClr>
                <a:srgbClr val="35434D"/>
              </a:buClr>
              <a:buSzPts val="2400"/>
              <a:buFont typeface="Arial"/>
              <a:buChar char="–"/>
              <a:defRPr b="0" i="0" sz="2400" u="none" cap="none" strike="noStrike">
                <a:solidFill>
                  <a:srgbClr val="35434D"/>
                </a:solidFill>
                <a:latin typeface="Calibri"/>
                <a:ea typeface="Calibri"/>
                <a:cs typeface="Calibri"/>
                <a:sym typeface="Calibri"/>
              </a:defRPr>
            </a:lvl2pPr>
            <a:lvl3pPr indent="-355600" lvl="2" marL="1371600" marR="0" rtl="0" algn="l">
              <a:spcBef>
                <a:spcPts val="400"/>
              </a:spcBef>
              <a:spcAft>
                <a:spcPts val="0"/>
              </a:spcAft>
              <a:buClr>
                <a:srgbClr val="35434D"/>
              </a:buClr>
              <a:buSzPts val="2000"/>
              <a:buFont typeface="Arial"/>
              <a:buChar char="•"/>
              <a:defRPr b="0" i="0" sz="2000" u="none" cap="none" strike="noStrike">
                <a:solidFill>
                  <a:srgbClr val="35434D"/>
                </a:solidFill>
                <a:latin typeface="Calibri"/>
                <a:ea typeface="Calibri"/>
                <a:cs typeface="Calibri"/>
                <a:sym typeface="Calibri"/>
              </a:defRPr>
            </a:lvl3pPr>
            <a:lvl4pPr indent="-342900" lvl="3" marL="1828800" marR="0" rtl="0" algn="l">
              <a:spcBef>
                <a:spcPts val="360"/>
              </a:spcBef>
              <a:spcAft>
                <a:spcPts val="0"/>
              </a:spcAft>
              <a:buClr>
                <a:srgbClr val="35434D"/>
              </a:buClr>
              <a:buSzPts val="1800"/>
              <a:buFont typeface="Arial"/>
              <a:buChar char="–"/>
              <a:defRPr b="0" i="0" sz="1800" u="none" cap="none" strike="noStrike">
                <a:solidFill>
                  <a:srgbClr val="35434D"/>
                </a:solidFill>
                <a:latin typeface="Calibri"/>
                <a:ea typeface="Calibri"/>
                <a:cs typeface="Calibri"/>
                <a:sym typeface="Calibri"/>
              </a:defRPr>
            </a:lvl4pPr>
            <a:lvl5pPr indent="-330200" lvl="4" marL="2286000" marR="0" rtl="0" algn="l">
              <a:spcBef>
                <a:spcPts val="320"/>
              </a:spcBef>
              <a:spcAft>
                <a:spcPts val="0"/>
              </a:spcAft>
              <a:buClr>
                <a:srgbClr val="35434D"/>
              </a:buClr>
              <a:buSzPts val="1600"/>
              <a:buFont typeface="Arial"/>
              <a:buChar char="»"/>
              <a:defRPr b="0" i="0" sz="1600" u="none" cap="none" strike="noStrike">
                <a:solidFill>
                  <a:srgbClr val="35434D"/>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Shape 23"/>
          <p:cNvSpPr txBox="1"/>
          <p:nvPr>
            <p:ph idx="2" type="body"/>
          </p:nvPr>
        </p:nvSpPr>
        <p:spPr>
          <a:xfrm>
            <a:off x="4609292" y="1200150"/>
            <a:ext cx="4077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35434D"/>
              </a:buClr>
              <a:buSzPts val="2800"/>
              <a:buFont typeface="Arial"/>
              <a:buChar char="•"/>
              <a:defRPr b="0" i="0" sz="2800" u="none" cap="none" strike="noStrike">
                <a:solidFill>
                  <a:srgbClr val="35434D"/>
                </a:solidFill>
                <a:latin typeface="Calibri"/>
                <a:ea typeface="Calibri"/>
                <a:cs typeface="Calibri"/>
                <a:sym typeface="Calibri"/>
              </a:defRPr>
            </a:lvl1pPr>
            <a:lvl2pPr indent="-381000" lvl="1" marL="914400" marR="0" rtl="0" algn="l">
              <a:spcBef>
                <a:spcPts val="480"/>
              </a:spcBef>
              <a:spcAft>
                <a:spcPts val="0"/>
              </a:spcAft>
              <a:buClr>
                <a:srgbClr val="35434D"/>
              </a:buClr>
              <a:buSzPts val="2400"/>
              <a:buFont typeface="Arial"/>
              <a:buChar char="–"/>
              <a:defRPr b="0" i="0" sz="2400" u="none" cap="none" strike="noStrike">
                <a:solidFill>
                  <a:srgbClr val="35434D"/>
                </a:solidFill>
                <a:latin typeface="Calibri"/>
                <a:ea typeface="Calibri"/>
                <a:cs typeface="Calibri"/>
                <a:sym typeface="Calibri"/>
              </a:defRPr>
            </a:lvl2pPr>
            <a:lvl3pPr indent="-355600" lvl="2" marL="1371600" marR="0" rtl="0" algn="l">
              <a:spcBef>
                <a:spcPts val="400"/>
              </a:spcBef>
              <a:spcAft>
                <a:spcPts val="0"/>
              </a:spcAft>
              <a:buClr>
                <a:srgbClr val="35434D"/>
              </a:buClr>
              <a:buSzPts val="2000"/>
              <a:buFont typeface="Arial"/>
              <a:buChar char="•"/>
              <a:defRPr b="0" i="0" sz="2000" u="none" cap="none" strike="noStrike">
                <a:solidFill>
                  <a:srgbClr val="35434D"/>
                </a:solidFill>
                <a:latin typeface="Calibri"/>
                <a:ea typeface="Calibri"/>
                <a:cs typeface="Calibri"/>
                <a:sym typeface="Calibri"/>
              </a:defRPr>
            </a:lvl3pPr>
            <a:lvl4pPr indent="-342900" lvl="3" marL="1828800" marR="0" rtl="0" algn="l">
              <a:spcBef>
                <a:spcPts val="360"/>
              </a:spcBef>
              <a:spcAft>
                <a:spcPts val="0"/>
              </a:spcAft>
              <a:buClr>
                <a:srgbClr val="35434D"/>
              </a:buClr>
              <a:buSzPts val="1800"/>
              <a:buFont typeface="Arial"/>
              <a:buChar char="–"/>
              <a:defRPr b="0" i="0" sz="1800" u="none" cap="none" strike="noStrike">
                <a:solidFill>
                  <a:srgbClr val="35434D"/>
                </a:solidFill>
                <a:latin typeface="Calibri"/>
                <a:ea typeface="Calibri"/>
                <a:cs typeface="Calibri"/>
                <a:sym typeface="Calibri"/>
              </a:defRPr>
            </a:lvl4pPr>
            <a:lvl5pPr indent="-330200" lvl="4" marL="2286000" marR="0" rtl="0" algn="l">
              <a:spcBef>
                <a:spcPts val="320"/>
              </a:spcBef>
              <a:spcAft>
                <a:spcPts val="0"/>
              </a:spcAft>
              <a:buClr>
                <a:srgbClr val="35434D"/>
              </a:buClr>
              <a:buSzPts val="1600"/>
              <a:buFont typeface="Arial"/>
              <a:buChar char="»"/>
              <a:defRPr b="0" i="0" sz="1600" u="none" cap="none" strike="noStrike">
                <a:solidFill>
                  <a:srgbClr val="35434D"/>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Shape 24"/>
          <p:cNvSpPr txBox="1"/>
          <p:nvPr>
            <p:ph type="title"/>
          </p:nvPr>
        </p:nvSpPr>
        <p:spPr>
          <a:xfrm>
            <a:off x="457200" y="97307"/>
            <a:ext cx="8229600" cy="750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3500" u="none" cap="none" strike="noStrike">
                <a:solidFill>
                  <a:srgbClr val="0090E1"/>
                </a:solidFill>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5" name="Shape 25"/>
        <p:cNvGrpSpPr/>
        <p:nvPr/>
      </p:nvGrpSpPr>
      <p:grpSpPr>
        <a:xfrm>
          <a:off x="0" y="0"/>
          <a:ext cx="0" cy="0"/>
          <a:chOff x="0" y="0"/>
          <a:chExt cx="0" cy="0"/>
        </a:xfrm>
      </p:grpSpPr>
      <p:sp>
        <p:nvSpPr>
          <p:cNvPr id="26" name="Shape 2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35434D"/>
              </a:buClr>
              <a:buSzPts val="2800"/>
              <a:buFont typeface="Arial"/>
              <a:buNone/>
              <a:defRPr b="0" i="0" sz="2400" u="none" cap="none" strike="noStrike">
                <a:solidFill>
                  <a:srgbClr val="35434D"/>
                </a:solidFill>
                <a:latin typeface="Calibri"/>
                <a:ea typeface="Calibri"/>
                <a:cs typeface="Calibri"/>
                <a:sym typeface="Calibri"/>
              </a:defRPr>
            </a:lvl1pPr>
            <a:lvl2pPr indent="-228600" lvl="1" marL="914400" marR="0" rtl="0" algn="l">
              <a:spcBef>
                <a:spcPts val="400"/>
              </a:spcBef>
              <a:spcAft>
                <a:spcPts val="0"/>
              </a:spcAft>
              <a:buClr>
                <a:srgbClr val="35434D"/>
              </a:buClr>
              <a:buSzPts val="2400"/>
              <a:buFont typeface="Arial"/>
              <a:buNone/>
              <a:defRPr b="1" i="0" sz="2000" u="none" cap="none" strike="noStrike">
                <a:solidFill>
                  <a:srgbClr val="35434D"/>
                </a:solidFill>
                <a:latin typeface="Calibri"/>
                <a:ea typeface="Calibri"/>
                <a:cs typeface="Calibri"/>
                <a:sym typeface="Calibri"/>
              </a:defRPr>
            </a:lvl2pPr>
            <a:lvl3pPr indent="-228600" lvl="2" marL="1371600" marR="0" rtl="0" algn="l">
              <a:spcBef>
                <a:spcPts val="360"/>
              </a:spcBef>
              <a:spcAft>
                <a:spcPts val="0"/>
              </a:spcAft>
              <a:buClr>
                <a:srgbClr val="35434D"/>
              </a:buClr>
              <a:buSzPts val="2000"/>
              <a:buFont typeface="Arial"/>
              <a:buNone/>
              <a:defRPr b="1" i="0" sz="1800" u="none" cap="none" strike="noStrike">
                <a:solidFill>
                  <a:srgbClr val="35434D"/>
                </a:solidFill>
                <a:latin typeface="Calibri"/>
                <a:ea typeface="Calibri"/>
                <a:cs typeface="Calibri"/>
                <a:sym typeface="Calibri"/>
              </a:defRPr>
            </a:lvl3pPr>
            <a:lvl4pPr indent="-228600" lvl="3" marL="1828800" marR="0" rtl="0" algn="l">
              <a:spcBef>
                <a:spcPts val="320"/>
              </a:spcBef>
              <a:spcAft>
                <a:spcPts val="0"/>
              </a:spcAft>
              <a:buClr>
                <a:srgbClr val="35434D"/>
              </a:buClr>
              <a:buSzPts val="1800"/>
              <a:buFont typeface="Arial"/>
              <a:buNone/>
              <a:defRPr b="1" i="0" sz="1600" u="none" cap="none" strike="noStrike">
                <a:solidFill>
                  <a:srgbClr val="35434D"/>
                </a:solidFill>
                <a:latin typeface="Calibri"/>
                <a:ea typeface="Calibri"/>
                <a:cs typeface="Calibri"/>
                <a:sym typeface="Calibri"/>
              </a:defRPr>
            </a:lvl4pPr>
            <a:lvl5pPr indent="-228600" lvl="4" marL="2286000" marR="0" rtl="0" algn="l">
              <a:spcBef>
                <a:spcPts val="320"/>
              </a:spcBef>
              <a:spcAft>
                <a:spcPts val="0"/>
              </a:spcAft>
              <a:buClr>
                <a:srgbClr val="35434D"/>
              </a:buClr>
              <a:buSzPts val="1600"/>
              <a:buFont typeface="Arial"/>
              <a:buNone/>
              <a:defRPr b="1" i="0" sz="1600" u="none" cap="none" strike="noStrike">
                <a:solidFill>
                  <a:srgbClr val="35434D"/>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27" name="Shape 27"/>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35434D"/>
              </a:buClr>
              <a:buSzPts val="2400"/>
              <a:buFont typeface="Arial"/>
              <a:buChar char="•"/>
              <a:defRPr b="0" i="0" sz="2400" u="none" cap="none" strike="noStrike">
                <a:solidFill>
                  <a:srgbClr val="35434D"/>
                </a:solidFill>
                <a:latin typeface="Calibri"/>
                <a:ea typeface="Calibri"/>
                <a:cs typeface="Calibri"/>
                <a:sym typeface="Calibri"/>
              </a:defRPr>
            </a:lvl1pPr>
            <a:lvl2pPr indent="-355600" lvl="1" marL="914400" marR="0" rtl="0" algn="l">
              <a:spcBef>
                <a:spcPts val="400"/>
              </a:spcBef>
              <a:spcAft>
                <a:spcPts val="0"/>
              </a:spcAft>
              <a:buClr>
                <a:srgbClr val="35434D"/>
              </a:buClr>
              <a:buSzPts val="2000"/>
              <a:buFont typeface="Arial"/>
              <a:buChar char="–"/>
              <a:defRPr b="0" i="0" sz="2000" u="none" cap="none" strike="noStrike">
                <a:solidFill>
                  <a:srgbClr val="35434D"/>
                </a:solidFill>
                <a:latin typeface="Calibri"/>
                <a:ea typeface="Calibri"/>
                <a:cs typeface="Calibri"/>
                <a:sym typeface="Calibri"/>
              </a:defRPr>
            </a:lvl2pPr>
            <a:lvl3pPr indent="-342900" lvl="2" marL="1371600" marR="0" rtl="0" algn="l">
              <a:spcBef>
                <a:spcPts val="360"/>
              </a:spcBef>
              <a:spcAft>
                <a:spcPts val="0"/>
              </a:spcAft>
              <a:buClr>
                <a:srgbClr val="35434D"/>
              </a:buClr>
              <a:buSzPts val="1800"/>
              <a:buFont typeface="Arial"/>
              <a:buChar char="•"/>
              <a:defRPr b="0" i="0" sz="1800" u="none" cap="none" strike="noStrike">
                <a:solidFill>
                  <a:srgbClr val="35434D"/>
                </a:solidFill>
                <a:latin typeface="Calibri"/>
                <a:ea typeface="Calibri"/>
                <a:cs typeface="Calibri"/>
                <a:sym typeface="Calibri"/>
              </a:defRPr>
            </a:lvl3pPr>
            <a:lvl4pPr indent="-330200" lvl="3" marL="1828800" marR="0" rtl="0" algn="l">
              <a:spcBef>
                <a:spcPts val="320"/>
              </a:spcBef>
              <a:spcAft>
                <a:spcPts val="0"/>
              </a:spcAft>
              <a:buClr>
                <a:srgbClr val="35434D"/>
              </a:buClr>
              <a:buSzPts val="1600"/>
              <a:buFont typeface="Arial"/>
              <a:buChar char="–"/>
              <a:defRPr b="0" i="0" sz="1600" u="none" cap="none" strike="noStrike">
                <a:solidFill>
                  <a:srgbClr val="35434D"/>
                </a:solidFill>
                <a:latin typeface="Calibri"/>
                <a:ea typeface="Calibri"/>
                <a:cs typeface="Calibri"/>
                <a:sym typeface="Calibri"/>
              </a:defRPr>
            </a:lvl4pPr>
            <a:lvl5pPr indent="-330200" lvl="4" marL="2286000" marR="0" rtl="0" algn="l">
              <a:spcBef>
                <a:spcPts val="320"/>
              </a:spcBef>
              <a:spcAft>
                <a:spcPts val="0"/>
              </a:spcAft>
              <a:buClr>
                <a:srgbClr val="35434D"/>
              </a:buClr>
              <a:buSzPts val="1600"/>
              <a:buFont typeface="Arial"/>
              <a:buChar char="»"/>
              <a:defRPr b="0" i="0" sz="1600" u="none" cap="none" strike="noStrike">
                <a:solidFill>
                  <a:srgbClr val="35434D"/>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8" name="Shape 28"/>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35434D"/>
              </a:buClr>
              <a:buSzPts val="2800"/>
              <a:buFont typeface="Arial"/>
              <a:buNone/>
              <a:defRPr b="0" i="0" sz="2400" u="none" cap="none" strike="noStrike">
                <a:solidFill>
                  <a:srgbClr val="35434D"/>
                </a:solidFill>
                <a:latin typeface="Calibri"/>
                <a:ea typeface="Calibri"/>
                <a:cs typeface="Calibri"/>
                <a:sym typeface="Calibri"/>
              </a:defRPr>
            </a:lvl1pPr>
            <a:lvl2pPr indent="-228600" lvl="1" marL="914400" marR="0" rtl="0" algn="l">
              <a:spcBef>
                <a:spcPts val="400"/>
              </a:spcBef>
              <a:spcAft>
                <a:spcPts val="0"/>
              </a:spcAft>
              <a:buClr>
                <a:srgbClr val="35434D"/>
              </a:buClr>
              <a:buSzPts val="2400"/>
              <a:buFont typeface="Arial"/>
              <a:buNone/>
              <a:defRPr b="1" i="0" sz="2000" u="none" cap="none" strike="noStrike">
                <a:solidFill>
                  <a:srgbClr val="35434D"/>
                </a:solidFill>
                <a:latin typeface="Calibri"/>
                <a:ea typeface="Calibri"/>
                <a:cs typeface="Calibri"/>
                <a:sym typeface="Calibri"/>
              </a:defRPr>
            </a:lvl2pPr>
            <a:lvl3pPr indent="-228600" lvl="2" marL="1371600" marR="0" rtl="0" algn="l">
              <a:spcBef>
                <a:spcPts val="360"/>
              </a:spcBef>
              <a:spcAft>
                <a:spcPts val="0"/>
              </a:spcAft>
              <a:buClr>
                <a:srgbClr val="35434D"/>
              </a:buClr>
              <a:buSzPts val="2000"/>
              <a:buFont typeface="Arial"/>
              <a:buNone/>
              <a:defRPr b="1" i="0" sz="1800" u="none" cap="none" strike="noStrike">
                <a:solidFill>
                  <a:srgbClr val="35434D"/>
                </a:solidFill>
                <a:latin typeface="Calibri"/>
                <a:ea typeface="Calibri"/>
                <a:cs typeface="Calibri"/>
                <a:sym typeface="Calibri"/>
              </a:defRPr>
            </a:lvl3pPr>
            <a:lvl4pPr indent="-228600" lvl="3" marL="1828800" marR="0" rtl="0" algn="l">
              <a:spcBef>
                <a:spcPts val="320"/>
              </a:spcBef>
              <a:spcAft>
                <a:spcPts val="0"/>
              </a:spcAft>
              <a:buClr>
                <a:srgbClr val="35434D"/>
              </a:buClr>
              <a:buSzPts val="1800"/>
              <a:buFont typeface="Arial"/>
              <a:buNone/>
              <a:defRPr b="1" i="0" sz="1600" u="none" cap="none" strike="noStrike">
                <a:solidFill>
                  <a:srgbClr val="35434D"/>
                </a:solidFill>
                <a:latin typeface="Calibri"/>
                <a:ea typeface="Calibri"/>
                <a:cs typeface="Calibri"/>
                <a:sym typeface="Calibri"/>
              </a:defRPr>
            </a:lvl4pPr>
            <a:lvl5pPr indent="-228600" lvl="4" marL="2286000" marR="0" rtl="0" algn="l">
              <a:spcBef>
                <a:spcPts val="320"/>
              </a:spcBef>
              <a:spcAft>
                <a:spcPts val="0"/>
              </a:spcAft>
              <a:buClr>
                <a:srgbClr val="35434D"/>
              </a:buClr>
              <a:buSzPts val="1600"/>
              <a:buFont typeface="Arial"/>
              <a:buNone/>
              <a:defRPr b="1" i="0" sz="1600" u="none" cap="none" strike="noStrike">
                <a:solidFill>
                  <a:srgbClr val="35434D"/>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29" name="Shape 29"/>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35434D"/>
              </a:buClr>
              <a:buSzPts val="2400"/>
              <a:buFont typeface="Arial"/>
              <a:buChar char="•"/>
              <a:defRPr b="0" i="0" sz="2400" u="none" cap="none" strike="noStrike">
                <a:solidFill>
                  <a:srgbClr val="35434D"/>
                </a:solidFill>
                <a:latin typeface="Calibri"/>
                <a:ea typeface="Calibri"/>
                <a:cs typeface="Calibri"/>
                <a:sym typeface="Calibri"/>
              </a:defRPr>
            </a:lvl1pPr>
            <a:lvl2pPr indent="-355600" lvl="1" marL="914400" marR="0" rtl="0" algn="l">
              <a:spcBef>
                <a:spcPts val="400"/>
              </a:spcBef>
              <a:spcAft>
                <a:spcPts val="0"/>
              </a:spcAft>
              <a:buClr>
                <a:srgbClr val="35434D"/>
              </a:buClr>
              <a:buSzPts val="2000"/>
              <a:buFont typeface="Arial"/>
              <a:buChar char="–"/>
              <a:defRPr b="0" i="0" sz="2000" u="none" cap="none" strike="noStrike">
                <a:solidFill>
                  <a:srgbClr val="35434D"/>
                </a:solidFill>
                <a:latin typeface="Calibri"/>
                <a:ea typeface="Calibri"/>
                <a:cs typeface="Calibri"/>
                <a:sym typeface="Calibri"/>
              </a:defRPr>
            </a:lvl2pPr>
            <a:lvl3pPr indent="-342900" lvl="2" marL="1371600" marR="0" rtl="0" algn="l">
              <a:spcBef>
                <a:spcPts val="360"/>
              </a:spcBef>
              <a:spcAft>
                <a:spcPts val="0"/>
              </a:spcAft>
              <a:buClr>
                <a:srgbClr val="35434D"/>
              </a:buClr>
              <a:buSzPts val="1800"/>
              <a:buFont typeface="Arial"/>
              <a:buChar char="•"/>
              <a:defRPr b="0" i="0" sz="1800" u="none" cap="none" strike="noStrike">
                <a:solidFill>
                  <a:srgbClr val="35434D"/>
                </a:solidFill>
                <a:latin typeface="Calibri"/>
                <a:ea typeface="Calibri"/>
                <a:cs typeface="Calibri"/>
                <a:sym typeface="Calibri"/>
              </a:defRPr>
            </a:lvl3pPr>
            <a:lvl4pPr indent="-330200" lvl="3" marL="1828800" marR="0" rtl="0" algn="l">
              <a:spcBef>
                <a:spcPts val="320"/>
              </a:spcBef>
              <a:spcAft>
                <a:spcPts val="0"/>
              </a:spcAft>
              <a:buClr>
                <a:srgbClr val="35434D"/>
              </a:buClr>
              <a:buSzPts val="1600"/>
              <a:buFont typeface="Arial"/>
              <a:buChar char="–"/>
              <a:defRPr b="0" i="0" sz="1600" u="none" cap="none" strike="noStrike">
                <a:solidFill>
                  <a:srgbClr val="35434D"/>
                </a:solidFill>
                <a:latin typeface="Calibri"/>
                <a:ea typeface="Calibri"/>
                <a:cs typeface="Calibri"/>
                <a:sym typeface="Calibri"/>
              </a:defRPr>
            </a:lvl4pPr>
            <a:lvl5pPr indent="-330200" lvl="4" marL="2286000" marR="0" rtl="0" algn="l">
              <a:spcBef>
                <a:spcPts val="320"/>
              </a:spcBef>
              <a:spcAft>
                <a:spcPts val="0"/>
              </a:spcAft>
              <a:buClr>
                <a:srgbClr val="35434D"/>
              </a:buClr>
              <a:buSzPts val="1600"/>
              <a:buFont typeface="Arial"/>
              <a:buChar char="»"/>
              <a:defRPr b="0" i="0" sz="1600" u="none" cap="none" strike="noStrike">
                <a:solidFill>
                  <a:srgbClr val="35434D"/>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0" name="Shape 30"/>
          <p:cNvSpPr txBox="1"/>
          <p:nvPr>
            <p:ph type="title"/>
          </p:nvPr>
        </p:nvSpPr>
        <p:spPr>
          <a:xfrm>
            <a:off x="457200" y="97307"/>
            <a:ext cx="8229600" cy="750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400" u="none" cap="none" strike="noStrike">
                <a:solidFill>
                  <a:srgbClr val="0090E1"/>
                </a:solidFill>
                <a:latin typeface="Cambria"/>
                <a:ea typeface="Cambria"/>
                <a:cs typeface="Cambria"/>
                <a:sym typeface="Cambria"/>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457200" y="97307"/>
            <a:ext cx="8229600" cy="427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rgbClr val="0090E1"/>
                </a:solidFill>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4" name="Shape 34"/>
        <p:cNvGrpSpPr/>
        <p:nvPr/>
      </p:nvGrpSpPr>
      <p:grpSpPr>
        <a:xfrm>
          <a:off x="0" y="0"/>
          <a:ext cx="0" cy="0"/>
          <a:chOff x="0" y="0"/>
          <a:chExt cx="0" cy="0"/>
        </a:xfrm>
      </p:grpSpPr>
      <p:sp>
        <p:nvSpPr>
          <p:cNvPr id="35" name="Shape 35"/>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rgbClr val="0090E1"/>
                </a:solidFill>
                <a:latin typeface="Cambria"/>
                <a:ea typeface="Cambria"/>
                <a:cs typeface="Cambria"/>
                <a:sym typeface="Cambria"/>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
        <p:nvSpPr>
          <p:cNvPr id="36" name="Shape 36"/>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35434D"/>
              </a:buClr>
              <a:buSzPts val="3200"/>
              <a:buFont typeface="Arial"/>
              <a:buChar char="•"/>
              <a:defRPr b="0" i="0" sz="3200" u="none" cap="none" strike="noStrike">
                <a:solidFill>
                  <a:srgbClr val="35434D"/>
                </a:solidFill>
                <a:latin typeface="Calibri"/>
                <a:ea typeface="Calibri"/>
                <a:cs typeface="Calibri"/>
                <a:sym typeface="Calibri"/>
              </a:defRPr>
            </a:lvl1pPr>
            <a:lvl2pPr indent="-406400" lvl="1" marL="914400" marR="0" rtl="0" algn="l">
              <a:spcBef>
                <a:spcPts val="560"/>
              </a:spcBef>
              <a:spcAft>
                <a:spcPts val="0"/>
              </a:spcAft>
              <a:buClr>
                <a:srgbClr val="35434D"/>
              </a:buClr>
              <a:buSzPts val="2800"/>
              <a:buFont typeface="Arial"/>
              <a:buChar char="–"/>
              <a:defRPr b="0" i="0" sz="2800" u="none" cap="none" strike="noStrike">
                <a:solidFill>
                  <a:srgbClr val="35434D"/>
                </a:solidFill>
                <a:latin typeface="Calibri"/>
                <a:ea typeface="Calibri"/>
                <a:cs typeface="Calibri"/>
                <a:sym typeface="Calibri"/>
              </a:defRPr>
            </a:lvl2pPr>
            <a:lvl3pPr indent="-381000" lvl="2" marL="1371600" marR="0" rtl="0" algn="l">
              <a:spcBef>
                <a:spcPts val="480"/>
              </a:spcBef>
              <a:spcAft>
                <a:spcPts val="0"/>
              </a:spcAft>
              <a:buClr>
                <a:srgbClr val="35434D"/>
              </a:buClr>
              <a:buSzPts val="2400"/>
              <a:buFont typeface="Arial"/>
              <a:buChar char="•"/>
              <a:defRPr b="0" i="0" sz="2400" u="none" cap="none" strike="noStrike">
                <a:solidFill>
                  <a:srgbClr val="35434D"/>
                </a:solidFill>
                <a:latin typeface="Calibri"/>
                <a:ea typeface="Calibri"/>
                <a:cs typeface="Calibri"/>
                <a:sym typeface="Calibri"/>
              </a:defRPr>
            </a:lvl3pPr>
            <a:lvl4pPr indent="-355600" lvl="3" marL="1828800" marR="0" rtl="0" algn="l">
              <a:spcBef>
                <a:spcPts val="400"/>
              </a:spcBef>
              <a:spcAft>
                <a:spcPts val="0"/>
              </a:spcAft>
              <a:buClr>
                <a:srgbClr val="35434D"/>
              </a:buClr>
              <a:buSzPts val="2000"/>
              <a:buFont typeface="Arial"/>
              <a:buChar char="–"/>
              <a:defRPr b="0" i="0" sz="2000" u="none" cap="none" strike="noStrike">
                <a:solidFill>
                  <a:srgbClr val="35434D"/>
                </a:solidFill>
                <a:latin typeface="Calibri"/>
                <a:ea typeface="Calibri"/>
                <a:cs typeface="Calibri"/>
                <a:sym typeface="Calibri"/>
              </a:defRPr>
            </a:lvl4pPr>
            <a:lvl5pPr indent="-355600" lvl="4" marL="2286000" marR="0" rtl="0" algn="l">
              <a:spcBef>
                <a:spcPts val="400"/>
              </a:spcBef>
              <a:spcAft>
                <a:spcPts val="0"/>
              </a:spcAft>
              <a:buClr>
                <a:srgbClr val="35434D"/>
              </a:buClr>
              <a:buSzPts val="2000"/>
              <a:buFont typeface="Arial"/>
              <a:buChar char="»"/>
              <a:defRPr b="0" i="0" sz="2000" u="none" cap="none" strike="noStrike">
                <a:solidFill>
                  <a:srgbClr val="35434D"/>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7" name="Shape 37"/>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35434D"/>
              </a:buClr>
              <a:buSzPts val="2800"/>
              <a:buFont typeface="Arial"/>
              <a:buNone/>
              <a:defRPr b="0" i="0" sz="1400" u="none" cap="none" strike="noStrike">
                <a:solidFill>
                  <a:srgbClr val="35434D"/>
                </a:solidFill>
                <a:latin typeface="Calibri"/>
                <a:ea typeface="Calibri"/>
                <a:cs typeface="Calibri"/>
                <a:sym typeface="Calibri"/>
              </a:defRPr>
            </a:lvl1pPr>
            <a:lvl2pPr indent="-228600" lvl="1" marL="914400" marR="0" rtl="0" algn="l">
              <a:spcBef>
                <a:spcPts val="240"/>
              </a:spcBef>
              <a:spcAft>
                <a:spcPts val="0"/>
              </a:spcAft>
              <a:buClr>
                <a:srgbClr val="35434D"/>
              </a:buClr>
              <a:buSzPts val="2400"/>
              <a:buFont typeface="Arial"/>
              <a:buNone/>
              <a:defRPr b="0" i="0" sz="1200" u="none" cap="none" strike="noStrike">
                <a:solidFill>
                  <a:srgbClr val="35434D"/>
                </a:solidFill>
                <a:latin typeface="Calibri"/>
                <a:ea typeface="Calibri"/>
                <a:cs typeface="Calibri"/>
                <a:sym typeface="Calibri"/>
              </a:defRPr>
            </a:lvl2pPr>
            <a:lvl3pPr indent="-228600" lvl="2" marL="1371600" marR="0" rtl="0" algn="l">
              <a:spcBef>
                <a:spcPts val="200"/>
              </a:spcBef>
              <a:spcAft>
                <a:spcPts val="0"/>
              </a:spcAft>
              <a:buClr>
                <a:srgbClr val="35434D"/>
              </a:buClr>
              <a:buSzPts val="2000"/>
              <a:buFont typeface="Arial"/>
              <a:buNone/>
              <a:defRPr b="0" i="0" sz="1000" u="none" cap="none" strike="noStrike">
                <a:solidFill>
                  <a:srgbClr val="35434D"/>
                </a:solidFill>
                <a:latin typeface="Calibri"/>
                <a:ea typeface="Calibri"/>
                <a:cs typeface="Calibri"/>
                <a:sym typeface="Calibri"/>
              </a:defRPr>
            </a:lvl3pPr>
            <a:lvl4pPr indent="-228600" lvl="3" marL="1828800" marR="0" rtl="0" algn="l">
              <a:spcBef>
                <a:spcPts val="180"/>
              </a:spcBef>
              <a:spcAft>
                <a:spcPts val="0"/>
              </a:spcAft>
              <a:buClr>
                <a:srgbClr val="35434D"/>
              </a:buClr>
              <a:buSzPts val="1800"/>
              <a:buFont typeface="Arial"/>
              <a:buNone/>
              <a:defRPr b="0" i="0" sz="900" u="none" cap="none" strike="noStrike">
                <a:solidFill>
                  <a:srgbClr val="35434D"/>
                </a:solidFill>
                <a:latin typeface="Calibri"/>
                <a:ea typeface="Calibri"/>
                <a:cs typeface="Calibri"/>
                <a:sym typeface="Calibri"/>
              </a:defRPr>
            </a:lvl4pPr>
            <a:lvl5pPr indent="-228600" lvl="4" marL="2286000" marR="0" rtl="0" algn="l">
              <a:spcBef>
                <a:spcPts val="180"/>
              </a:spcBef>
              <a:spcAft>
                <a:spcPts val="0"/>
              </a:spcAft>
              <a:buClr>
                <a:srgbClr val="35434D"/>
              </a:buClr>
              <a:buSzPts val="1600"/>
              <a:buFont typeface="Arial"/>
              <a:buNone/>
              <a:defRPr b="0" i="0" sz="900" u="none" cap="none" strike="noStrike">
                <a:solidFill>
                  <a:srgbClr val="35434D"/>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8" name="Shape 38"/>
        <p:cNvGrpSpPr/>
        <p:nvPr/>
      </p:nvGrpSpPr>
      <p:grpSpPr>
        <a:xfrm>
          <a:off x="0" y="0"/>
          <a:ext cx="0" cy="0"/>
          <a:chOff x="0" y="0"/>
          <a:chExt cx="0" cy="0"/>
        </a:xfrm>
      </p:grpSpPr>
      <p:sp>
        <p:nvSpPr>
          <p:cNvPr id="39" name="Shape 39"/>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rgbClr val="0090E1"/>
                </a:solidFill>
                <a:latin typeface="Cambria"/>
                <a:ea typeface="Cambria"/>
                <a:cs typeface="Cambria"/>
                <a:sym typeface="Cambria"/>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
        <p:nvSpPr>
          <p:cNvPr id="40" name="Shape 4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rgbClr val="35434D"/>
              </a:buClr>
              <a:buSzPts val="1400"/>
              <a:buFont typeface="Arial"/>
              <a:buNone/>
              <a:defRPr b="0" i="0" sz="3200" u="none" cap="none" strike="noStrike">
                <a:solidFill>
                  <a:srgbClr val="35434D"/>
                </a:solidFill>
                <a:latin typeface="Calibri"/>
                <a:ea typeface="Calibri"/>
                <a:cs typeface="Calibri"/>
                <a:sym typeface="Calibri"/>
              </a:defRPr>
            </a:lvl1pPr>
            <a:lvl2pPr indent="0" lvl="1" marL="457200" marR="0" rtl="0" algn="l">
              <a:spcBef>
                <a:spcPts val="560"/>
              </a:spcBef>
              <a:spcAft>
                <a:spcPts val="0"/>
              </a:spcAft>
              <a:buClr>
                <a:srgbClr val="35434D"/>
              </a:buClr>
              <a:buSzPts val="1400"/>
              <a:buFont typeface="Arial"/>
              <a:buNone/>
              <a:defRPr b="0" i="0" sz="2800" u="none" cap="none" strike="noStrike">
                <a:solidFill>
                  <a:srgbClr val="35434D"/>
                </a:solidFill>
                <a:latin typeface="Calibri"/>
                <a:ea typeface="Calibri"/>
                <a:cs typeface="Calibri"/>
                <a:sym typeface="Calibri"/>
              </a:defRPr>
            </a:lvl2pPr>
            <a:lvl3pPr indent="0" lvl="2" marL="914400" marR="0" rtl="0" algn="l">
              <a:spcBef>
                <a:spcPts val="480"/>
              </a:spcBef>
              <a:spcAft>
                <a:spcPts val="0"/>
              </a:spcAft>
              <a:buClr>
                <a:srgbClr val="35434D"/>
              </a:buClr>
              <a:buSzPts val="1400"/>
              <a:buFont typeface="Arial"/>
              <a:buNone/>
              <a:defRPr b="0" i="0" sz="2400" u="none" cap="none" strike="noStrike">
                <a:solidFill>
                  <a:srgbClr val="35434D"/>
                </a:solidFill>
                <a:latin typeface="Calibri"/>
                <a:ea typeface="Calibri"/>
                <a:cs typeface="Calibri"/>
                <a:sym typeface="Calibri"/>
              </a:defRPr>
            </a:lvl3pPr>
            <a:lvl4pPr indent="0" lvl="3" marL="1371600" marR="0" rtl="0" algn="l">
              <a:spcBef>
                <a:spcPts val="400"/>
              </a:spcBef>
              <a:spcAft>
                <a:spcPts val="0"/>
              </a:spcAft>
              <a:buClr>
                <a:srgbClr val="35434D"/>
              </a:buClr>
              <a:buSzPts val="1400"/>
              <a:buFont typeface="Arial"/>
              <a:buNone/>
              <a:defRPr b="0" i="0" sz="2000" u="none" cap="none" strike="noStrike">
                <a:solidFill>
                  <a:srgbClr val="35434D"/>
                </a:solidFill>
                <a:latin typeface="Calibri"/>
                <a:ea typeface="Calibri"/>
                <a:cs typeface="Calibri"/>
                <a:sym typeface="Calibri"/>
              </a:defRPr>
            </a:lvl4pPr>
            <a:lvl5pPr indent="0" lvl="4" marL="1828800" marR="0" rtl="0" algn="l">
              <a:spcBef>
                <a:spcPts val="400"/>
              </a:spcBef>
              <a:spcAft>
                <a:spcPts val="0"/>
              </a:spcAft>
              <a:buClr>
                <a:srgbClr val="35434D"/>
              </a:buClr>
              <a:buSzPts val="1400"/>
              <a:buFont typeface="Arial"/>
              <a:buNone/>
              <a:defRPr b="0" i="0" sz="2000" u="none" cap="none" strike="noStrike">
                <a:solidFill>
                  <a:srgbClr val="35434D"/>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41" name="Shape 41"/>
          <p:cNvSpPr txBox="1"/>
          <p:nvPr>
            <p:ph idx="1" type="body"/>
          </p:nvPr>
        </p:nvSpPr>
        <p:spPr>
          <a:xfrm>
            <a:off x="1792288" y="4025504"/>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35434D"/>
              </a:buClr>
              <a:buSzPts val="2800"/>
              <a:buFont typeface="Arial"/>
              <a:buNone/>
              <a:defRPr b="0" i="0" sz="1400" u="none" cap="none" strike="noStrike">
                <a:solidFill>
                  <a:srgbClr val="35434D"/>
                </a:solidFill>
                <a:latin typeface="Calibri"/>
                <a:ea typeface="Calibri"/>
                <a:cs typeface="Calibri"/>
                <a:sym typeface="Calibri"/>
              </a:defRPr>
            </a:lvl1pPr>
            <a:lvl2pPr indent="-228600" lvl="1" marL="914400" marR="0" rtl="0" algn="l">
              <a:spcBef>
                <a:spcPts val="240"/>
              </a:spcBef>
              <a:spcAft>
                <a:spcPts val="0"/>
              </a:spcAft>
              <a:buClr>
                <a:srgbClr val="35434D"/>
              </a:buClr>
              <a:buSzPts val="2400"/>
              <a:buFont typeface="Arial"/>
              <a:buNone/>
              <a:defRPr b="0" i="0" sz="1200" u="none" cap="none" strike="noStrike">
                <a:solidFill>
                  <a:srgbClr val="35434D"/>
                </a:solidFill>
                <a:latin typeface="Calibri"/>
                <a:ea typeface="Calibri"/>
                <a:cs typeface="Calibri"/>
                <a:sym typeface="Calibri"/>
              </a:defRPr>
            </a:lvl2pPr>
            <a:lvl3pPr indent="-228600" lvl="2" marL="1371600" marR="0" rtl="0" algn="l">
              <a:spcBef>
                <a:spcPts val="200"/>
              </a:spcBef>
              <a:spcAft>
                <a:spcPts val="0"/>
              </a:spcAft>
              <a:buClr>
                <a:srgbClr val="35434D"/>
              </a:buClr>
              <a:buSzPts val="2000"/>
              <a:buFont typeface="Arial"/>
              <a:buNone/>
              <a:defRPr b="0" i="0" sz="1000" u="none" cap="none" strike="noStrike">
                <a:solidFill>
                  <a:srgbClr val="35434D"/>
                </a:solidFill>
                <a:latin typeface="Calibri"/>
                <a:ea typeface="Calibri"/>
                <a:cs typeface="Calibri"/>
                <a:sym typeface="Calibri"/>
              </a:defRPr>
            </a:lvl3pPr>
            <a:lvl4pPr indent="-228600" lvl="3" marL="1828800" marR="0" rtl="0" algn="l">
              <a:spcBef>
                <a:spcPts val="180"/>
              </a:spcBef>
              <a:spcAft>
                <a:spcPts val="0"/>
              </a:spcAft>
              <a:buClr>
                <a:srgbClr val="35434D"/>
              </a:buClr>
              <a:buSzPts val="1800"/>
              <a:buFont typeface="Arial"/>
              <a:buNone/>
              <a:defRPr b="0" i="0" sz="900" u="none" cap="none" strike="noStrike">
                <a:solidFill>
                  <a:srgbClr val="35434D"/>
                </a:solidFill>
                <a:latin typeface="Calibri"/>
                <a:ea typeface="Calibri"/>
                <a:cs typeface="Calibri"/>
                <a:sym typeface="Calibri"/>
              </a:defRPr>
            </a:lvl4pPr>
            <a:lvl5pPr indent="-228600" lvl="4" marL="2286000" marR="0" rtl="0" algn="l">
              <a:spcBef>
                <a:spcPts val="180"/>
              </a:spcBef>
              <a:spcAft>
                <a:spcPts val="0"/>
              </a:spcAft>
              <a:buClr>
                <a:srgbClr val="35434D"/>
              </a:buClr>
              <a:buSzPts val="1600"/>
              <a:buFont typeface="Arial"/>
              <a:buNone/>
              <a:defRPr b="0" i="0" sz="900" u="none" cap="none" strike="noStrike">
                <a:solidFill>
                  <a:srgbClr val="35434D"/>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Font typeface="Proxima Nova"/>
              <a:buNone/>
              <a:defRPr b="0" i="0" sz="3500" u="none" cap="none" strike="noStrike">
                <a:solidFill>
                  <a:srgbClr val="0090E1"/>
                </a:solidFill>
                <a:latin typeface="Proxima Nova"/>
                <a:ea typeface="Proxima Nova"/>
                <a:cs typeface="Proxima Nova"/>
                <a:sym typeface="Proxima Nova"/>
              </a:defRPr>
            </a:lvl1pPr>
            <a:lvl2pPr indent="0" lvl="1"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2pPr>
            <a:lvl3pPr indent="0" lvl="2"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3pPr>
            <a:lvl4pPr indent="0" lvl="3"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4pPr>
            <a:lvl5pPr indent="0" lvl="4" marL="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5pPr>
            <a:lvl6pPr indent="0" lvl="5" marL="4572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6pPr>
            <a:lvl7pPr indent="0" lvl="6" marL="9144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7pPr>
            <a:lvl8pPr indent="0" lvl="7" marL="13716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8pPr>
            <a:lvl9pPr indent="0" lvl="8" marL="1828800" marR="0" rtl="0" algn="l">
              <a:spcBef>
                <a:spcPts val="0"/>
              </a:spcBef>
              <a:spcAft>
                <a:spcPts val="0"/>
              </a:spcAft>
              <a:buSzPts val="1400"/>
              <a:buNone/>
              <a:defRPr b="0" i="0" sz="3500" u="none" cap="none" strike="noStrike">
                <a:solidFill>
                  <a:srgbClr val="0090E1"/>
                </a:solidFill>
                <a:latin typeface="Cambria"/>
                <a:ea typeface="Cambria"/>
                <a:cs typeface="Cambria"/>
                <a:sym typeface="Cambria"/>
              </a:defRPr>
            </a:lvl9pPr>
          </a:lstStyle>
          <a:p/>
        </p:txBody>
      </p:sp>
      <p:sp>
        <p:nvSpPr>
          <p:cNvPr id="11" name="Shape 1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35434D"/>
              </a:buClr>
              <a:buSzPts val="2800"/>
              <a:buFont typeface="Proxima Nova"/>
              <a:buChar char="•"/>
              <a:defRPr b="0" i="0" sz="2800" u="none" cap="none" strike="noStrike">
                <a:solidFill>
                  <a:srgbClr val="35434D"/>
                </a:solidFill>
                <a:latin typeface="Proxima Nova"/>
                <a:ea typeface="Proxima Nova"/>
                <a:cs typeface="Proxima Nova"/>
                <a:sym typeface="Proxima Nova"/>
              </a:defRPr>
            </a:lvl1pPr>
            <a:lvl2pPr indent="-381000" lvl="1" marL="914400" marR="0" rtl="0" algn="l">
              <a:spcBef>
                <a:spcPts val="480"/>
              </a:spcBef>
              <a:spcAft>
                <a:spcPts val="0"/>
              </a:spcAft>
              <a:buClr>
                <a:srgbClr val="35434D"/>
              </a:buClr>
              <a:buSzPts val="2400"/>
              <a:buFont typeface="Proxima Nova"/>
              <a:buChar char="–"/>
              <a:defRPr b="0" i="0" sz="2400" u="none" cap="none" strike="noStrike">
                <a:solidFill>
                  <a:srgbClr val="35434D"/>
                </a:solidFill>
                <a:latin typeface="Proxima Nova"/>
                <a:ea typeface="Proxima Nova"/>
                <a:cs typeface="Proxima Nova"/>
                <a:sym typeface="Proxima Nova"/>
              </a:defRPr>
            </a:lvl2pPr>
            <a:lvl3pPr indent="-355600" lvl="2" marL="1371600" marR="0" rtl="0" algn="l">
              <a:spcBef>
                <a:spcPts val="400"/>
              </a:spcBef>
              <a:spcAft>
                <a:spcPts val="0"/>
              </a:spcAft>
              <a:buClr>
                <a:srgbClr val="35434D"/>
              </a:buClr>
              <a:buSzPts val="2000"/>
              <a:buFont typeface="Proxima Nova"/>
              <a:buChar char="•"/>
              <a:defRPr b="0" i="0" sz="2000" u="none" cap="none" strike="noStrike">
                <a:solidFill>
                  <a:srgbClr val="35434D"/>
                </a:solidFill>
                <a:latin typeface="Proxima Nova"/>
                <a:ea typeface="Proxima Nova"/>
                <a:cs typeface="Proxima Nova"/>
                <a:sym typeface="Proxima Nova"/>
              </a:defRPr>
            </a:lvl3pPr>
            <a:lvl4pPr indent="-342900" lvl="3" marL="1828800" marR="0" rtl="0" algn="l">
              <a:spcBef>
                <a:spcPts val="360"/>
              </a:spcBef>
              <a:spcAft>
                <a:spcPts val="0"/>
              </a:spcAft>
              <a:buClr>
                <a:srgbClr val="35434D"/>
              </a:buClr>
              <a:buSzPts val="1800"/>
              <a:buFont typeface="Proxima Nova"/>
              <a:buChar char="–"/>
              <a:defRPr b="0" i="0" sz="1800" u="none" cap="none" strike="noStrike">
                <a:solidFill>
                  <a:srgbClr val="35434D"/>
                </a:solidFill>
                <a:latin typeface="Proxima Nova"/>
                <a:ea typeface="Proxima Nova"/>
                <a:cs typeface="Proxima Nova"/>
                <a:sym typeface="Proxima Nova"/>
              </a:defRPr>
            </a:lvl4pPr>
            <a:lvl5pPr indent="-330200" lvl="4" marL="2286000" marR="0" rtl="0" algn="l">
              <a:spcBef>
                <a:spcPts val="320"/>
              </a:spcBef>
              <a:spcAft>
                <a:spcPts val="0"/>
              </a:spcAft>
              <a:buClr>
                <a:srgbClr val="35434D"/>
              </a:buClr>
              <a:buSzPts val="1600"/>
              <a:buFont typeface="Proxima Nova"/>
              <a:buChar char="»"/>
              <a:defRPr b="0" i="0" sz="1600" u="none" cap="none" strike="noStrike">
                <a:solidFill>
                  <a:srgbClr val="35434D"/>
                </a:solidFill>
                <a:latin typeface="Proxima Nova"/>
                <a:ea typeface="Proxima Nova"/>
                <a:cs typeface="Proxima Nova"/>
                <a:sym typeface="Proxima Nova"/>
              </a:defRPr>
            </a:lvl5pPr>
            <a:lvl6pPr indent="-355600" lvl="5" marL="2743200" marR="0" rtl="0" algn="l">
              <a:spcBef>
                <a:spcPts val="400"/>
              </a:spcBef>
              <a:spcAft>
                <a:spcPts val="0"/>
              </a:spcAft>
              <a:buClr>
                <a:schemeClr val="dk1"/>
              </a:buClr>
              <a:buSzPts val="2000"/>
              <a:buFont typeface="Proxima Nova"/>
              <a:buChar char="•"/>
              <a:defRPr b="0" i="0" sz="2000" u="none" cap="none" strike="noStrike">
                <a:solidFill>
                  <a:schemeClr val="dk1"/>
                </a:solidFill>
                <a:latin typeface="Proxima Nova"/>
                <a:ea typeface="Proxima Nova"/>
                <a:cs typeface="Proxima Nova"/>
                <a:sym typeface="Proxima Nova"/>
              </a:defRPr>
            </a:lvl6pPr>
            <a:lvl7pPr indent="-355600" lvl="6" marL="3200400" marR="0" rtl="0" algn="l">
              <a:spcBef>
                <a:spcPts val="400"/>
              </a:spcBef>
              <a:spcAft>
                <a:spcPts val="0"/>
              </a:spcAft>
              <a:buClr>
                <a:schemeClr val="dk1"/>
              </a:buClr>
              <a:buSzPts val="2000"/>
              <a:buFont typeface="Proxima Nova"/>
              <a:buChar char="•"/>
              <a:defRPr b="0" i="0" sz="2000" u="none" cap="none" strike="noStrike">
                <a:solidFill>
                  <a:schemeClr val="dk1"/>
                </a:solidFill>
                <a:latin typeface="Proxima Nova"/>
                <a:ea typeface="Proxima Nova"/>
                <a:cs typeface="Proxima Nova"/>
                <a:sym typeface="Proxima Nova"/>
              </a:defRPr>
            </a:lvl7pPr>
            <a:lvl8pPr indent="-355600" lvl="7" marL="3657600" marR="0" rtl="0" algn="l">
              <a:spcBef>
                <a:spcPts val="400"/>
              </a:spcBef>
              <a:spcAft>
                <a:spcPts val="0"/>
              </a:spcAft>
              <a:buClr>
                <a:schemeClr val="dk1"/>
              </a:buClr>
              <a:buSzPts val="2000"/>
              <a:buFont typeface="Proxima Nova"/>
              <a:buChar char="•"/>
              <a:defRPr b="0" i="0" sz="2000" u="none" cap="none" strike="noStrike">
                <a:solidFill>
                  <a:schemeClr val="dk1"/>
                </a:solidFill>
                <a:latin typeface="Proxima Nova"/>
                <a:ea typeface="Proxima Nova"/>
                <a:cs typeface="Proxima Nova"/>
                <a:sym typeface="Proxima Nova"/>
              </a:defRPr>
            </a:lvl8pPr>
            <a:lvl9pPr indent="-355600" lvl="8" marL="4114800" marR="0" rtl="0" algn="l">
              <a:spcBef>
                <a:spcPts val="400"/>
              </a:spcBef>
              <a:spcAft>
                <a:spcPts val="0"/>
              </a:spcAft>
              <a:buClr>
                <a:schemeClr val="dk1"/>
              </a:buClr>
              <a:buSzPts val="2000"/>
              <a:buFont typeface="Proxima Nova"/>
              <a:buChar char="•"/>
              <a:defRPr b="0" i="0" sz="2000" u="none" cap="none" strike="noStrike">
                <a:solidFill>
                  <a:schemeClr val="dk1"/>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researchgate.net/publication/45130375_Bagging_Boosting_and_Ensemble_Metho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patkearns10/GA_projects/blob/master/PK_final_project-Final.ipynb" TargetMode="External"/><Relationship Id="rId4" Type="http://schemas.openxmlformats.org/officeDocument/2006/relationships/hyperlink" Target="https://github.com/patkearns10/GA_projects/blob/master/interactions_summary_20180112.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Shape 52"/>
          <p:cNvSpPr txBox="1"/>
          <p:nvPr>
            <p:ph idx="4294967295" type="ctrTitle"/>
          </p:nvPr>
        </p:nvSpPr>
        <p:spPr>
          <a:xfrm>
            <a:off x="1552050" y="1556275"/>
            <a:ext cx="6039900" cy="656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t>Predicting Interaction Volume</a:t>
            </a:r>
            <a:endParaRPr b="0" i="0" sz="4000" u="none" cap="none" strike="noStrike">
              <a:solidFill>
                <a:srgbClr val="0090E1"/>
              </a:solidFill>
            </a:endParaRPr>
          </a:p>
        </p:txBody>
      </p:sp>
      <p:sp>
        <p:nvSpPr>
          <p:cNvPr id="53" name="Shape 53"/>
          <p:cNvSpPr txBox="1"/>
          <p:nvPr/>
        </p:nvSpPr>
        <p:spPr>
          <a:xfrm>
            <a:off x="3588300" y="2978450"/>
            <a:ext cx="1967400" cy="407100"/>
          </a:xfrm>
          <a:prstGeom prst="rect">
            <a:avLst/>
          </a:prstGeom>
          <a:solidFill>
            <a:srgbClr val="FFFFFF"/>
          </a:solid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2000">
                <a:solidFill>
                  <a:srgbClr val="35434D"/>
                </a:solidFill>
                <a:latin typeface="Georgia"/>
                <a:ea typeface="Georgia"/>
                <a:cs typeface="Georgia"/>
                <a:sym typeface="Georgia"/>
              </a:rPr>
              <a:t>#datr-1128</a:t>
            </a:r>
            <a:endParaRPr sz="2000">
              <a:solidFill>
                <a:srgbClr val="35434D"/>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Exploratory Data Analysis and Data Cleaning</a:t>
            </a:r>
            <a:endParaRPr/>
          </a:p>
        </p:txBody>
      </p:sp>
      <p:sp>
        <p:nvSpPr>
          <p:cNvPr id="133" name="Shape 133"/>
          <p:cNvSpPr txBox="1"/>
          <p:nvPr>
            <p:ph idx="1" type="body"/>
          </p:nvPr>
        </p:nvSpPr>
        <p:spPr>
          <a:xfrm>
            <a:off x="248275" y="1431300"/>
            <a:ext cx="3594300" cy="30327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#A trend in the data: weekends!</a:t>
            </a:r>
            <a:endParaRPr sz="1400">
              <a:solidFill>
                <a:srgbClr val="222222"/>
              </a:solidFill>
            </a:endParaRPr>
          </a:p>
          <a:p>
            <a:pPr indent="-317500" lvl="0" marL="457200" rtl="0">
              <a:lnSpc>
                <a:spcPct val="115000"/>
              </a:lnSpc>
              <a:spcBef>
                <a:spcPts val="1000"/>
              </a:spcBef>
              <a:spcAft>
                <a:spcPts val="1000"/>
              </a:spcAft>
              <a:buClr>
                <a:srgbClr val="222222"/>
              </a:buClr>
              <a:buSzPts val="1400"/>
              <a:buChar char="-"/>
            </a:pPr>
            <a:r>
              <a:rPr lang="en-US" sz="1400">
                <a:solidFill>
                  <a:srgbClr val="222222"/>
                </a:solidFill>
              </a:rPr>
              <a:t>#Outliers: Eclipse week </a:t>
            </a:r>
            <a:endParaRPr sz="1400">
              <a:solidFill>
                <a:srgbClr val="222222"/>
              </a:solidFill>
            </a:endParaRPr>
          </a:p>
        </p:txBody>
      </p:sp>
      <p:pic>
        <p:nvPicPr>
          <p:cNvPr id="134" name="Shape 134"/>
          <p:cNvPicPr preferRelativeResize="0"/>
          <p:nvPr/>
        </p:nvPicPr>
        <p:blipFill>
          <a:blip r:embed="rId3">
            <a:alphaModFix/>
          </a:blip>
          <a:stretch>
            <a:fillRect/>
          </a:stretch>
        </p:blipFill>
        <p:spPr>
          <a:xfrm>
            <a:off x="4116150" y="924275"/>
            <a:ext cx="4992250" cy="4046750"/>
          </a:xfrm>
          <a:prstGeom prst="rect">
            <a:avLst/>
          </a:prstGeom>
          <a:noFill/>
          <a:ln>
            <a:noFill/>
          </a:ln>
        </p:spPr>
      </p:pic>
      <p:pic>
        <p:nvPicPr>
          <p:cNvPr id="135" name="Shape 135"/>
          <p:cNvPicPr preferRelativeResize="0"/>
          <p:nvPr/>
        </p:nvPicPr>
        <p:blipFill>
          <a:blip r:embed="rId4">
            <a:alphaModFix/>
          </a:blip>
          <a:stretch>
            <a:fillRect/>
          </a:stretch>
        </p:blipFill>
        <p:spPr>
          <a:xfrm>
            <a:off x="0" y="2420400"/>
            <a:ext cx="4185975" cy="244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Exploratory Data Analysis and Data Cleaning</a:t>
            </a:r>
            <a:endParaRPr/>
          </a:p>
        </p:txBody>
      </p:sp>
      <p:sp>
        <p:nvSpPr>
          <p:cNvPr id="142" name="Shape 142"/>
          <p:cNvSpPr txBox="1"/>
          <p:nvPr>
            <p:ph idx="1" type="body"/>
          </p:nvPr>
        </p:nvSpPr>
        <p:spPr>
          <a:xfrm>
            <a:off x="222600" y="847300"/>
            <a:ext cx="4227900" cy="10803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lang="en-US" sz="1400">
                <a:solidFill>
                  <a:srgbClr val="222222"/>
                </a:solidFill>
              </a:rPr>
              <a:t>#Find a remove those outliers, check to make sure they’re missing</a:t>
            </a:r>
            <a:endParaRPr sz="1400">
              <a:solidFill>
                <a:srgbClr val="222222"/>
              </a:solidFill>
            </a:endParaRPr>
          </a:p>
        </p:txBody>
      </p:sp>
      <p:pic>
        <p:nvPicPr>
          <p:cNvPr id="143" name="Shape 143"/>
          <p:cNvPicPr preferRelativeResize="0"/>
          <p:nvPr/>
        </p:nvPicPr>
        <p:blipFill>
          <a:blip r:embed="rId3">
            <a:alphaModFix/>
          </a:blip>
          <a:stretch>
            <a:fillRect/>
          </a:stretch>
        </p:blipFill>
        <p:spPr>
          <a:xfrm>
            <a:off x="4773775" y="999707"/>
            <a:ext cx="3876675" cy="628650"/>
          </a:xfrm>
          <a:prstGeom prst="rect">
            <a:avLst/>
          </a:prstGeom>
          <a:noFill/>
          <a:ln>
            <a:noFill/>
          </a:ln>
        </p:spPr>
      </p:pic>
      <p:pic>
        <p:nvPicPr>
          <p:cNvPr id="144" name="Shape 144"/>
          <p:cNvPicPr preferRelativeResize="0"/>
          <p:nvPr/>
        </p:nvPicPr>
        <p:blipFill>
          <a:blip r:embed="rId4">
            <a:alphaModFix/>
          </a:blip>
          <a:stretch>
            <a:fillRect/>
          </a:stretch>
        </p:blipFill>
        <p:spPr>
          <a:xfrm>
            <a:off x="2338000" y="1780748"/>
            <a:ext cx="6663350" cy="3174125"/>
          </a:xfrm>
          <a:prstGeom prst="rect">
            <a:avLst/>
          </a:prstGeom>
          <a:noFill/>
          <a:ln>
            <a:noFill/>
          </a:ln>
        </p:spPr>
      </p:pic>
      <p:sp>
        <p:nvSpPr>
          <p:cNvPr id="145" name="Shape 145"/>
          <p:cNvSpPr txBox="1"/>
          <p:nvPr>
            <p:ph idx="1" type="body"/>
          </p:nvPr>
        </p:nvSpPr>
        <p:spPr>
          <a:xfrm>
            <a:off x="171250" y="2155075"/>
            <a:ext cx="2166900" cy="30327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a:t>
            </a:r>
            <a:r>
              <a:rPr lang="en-US" sz="1400">
                <a:solidFill>
                  <a:srgbClr val="222222"/>
                </a:solidFill>
              </a:rPr>
              <a:t>Plot interactions by day</a:t>
            </a:r>
            <a:endParaRPr sz="1400">
              <a:solidFill>
                <a:srgbClr val="222222"/>
              </a:solidFill>
            </a:endParaRPr>
          </a:p>
          <a:p>
            <a:pPr indent="-317500" lvl="0" marL="457200" rtl="0">
              <a:lnSpc>
                <a:spcPct val="115000"/>
              </a:lnSpc>
              <a:spcBef>
                <a:spcPts val="1000"/>
              </a:spcBef>
              <a:spcAft>
                <a:spcPts val="1000"/>
              </a:spcAft>
              <a:buClr>
                <a:srgbClr val="222222"/>
              </a:buClr>
              <a:buSzPts val="1400"/>
              <a:buChar char="-"/>
            </a:pPr>
            <a:r>
              <a:rPr lang="en-US" sz="1400">
                <a:solidFill>
                  <a:srgbClr val="222222"/>
                </a:solidFill>
              </a:rPr>
              <a:t>#Daily became way to hectic, let’s try monthly</a:t>
            </a:r>
            <a:endParaRPr sz="1400">
              <a:solidFill>
                <a:srgbClr val="22222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Exploratory Data Analysis and Data Cleaning</a:t>
            </a:r>
            <a:endParaRPr/>
          </a:p>
        </p:txBody>
      </p:sp>
      <p:sp>
        <p:nvSpPr>
          <p:cNvPr id="152" name="Shape 152"/>
          <p:cNvSpPr txBox="1"/>
          <p:nvPr>
            <p:ph idx="1" type="body"/>
          </p:nvPr>
        </p:nvSpPr>
        <p:spPr>
          <a:xfrm>
            <a:off x="263075" y="2233750"/>
            <a:ext cx="4227900" cy="10803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lang="en-US" sz="1400">
                <a:solidFill>
                  <a:srgbClr val="222222"/>
                </a:solidFill>
              </a:rPr>
              <a:t>#monthly was too sparse, so let's try Weekly!</a:t>
            </a:r>
            <a:endParaRPr sz="1400">
              <a:solidFill>
                <a:srgbClr val="222222"/>
              </a:solidFill>
            </a:endParaRPr>
          </a:p>
        </p:txBody>
      </p:sp>
      <p:pic>
        <p:nvPicPr>
          <p:cNvPr id="153" name="Shape 153"/>
          <p:cNvPicPr preferRelativeResize="0"/>
          <p:nvPr/>
        </p:nvPicPr>
        <p:blipFill>
          <a:blip r:embed="rId3">
            <a:alphaModFix/>
          </a:blip>
          <a:stretch>
            <a:fillRect/>
          </a:stretch>
        </p:blipFill>
        <p:spPr>
          <a:xfrm>
            <a:off x="4490977" y="1129875"/>
            <a:ext cx="4424725" cy="375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Exploratory Data Analysis and Data Cleaning</a:t>
            </a:r>
            <a:endParaRPr/>
          </a:p>
        </p:txBody>
      </p:sp>
      <p:sp>
        <p:nvSpPr>
          <p:cNvPr id="160" name="Shape 160"/>
          <p:cNvSpPr txBox="1"/>
          <p:nvPr>
            <p:ph idx="1" type="body"/>
          </p:nvPr>
        </p:nvSpPr>
        <p:spPr>
          <a:xfrm>
            <a:off x="222600" y="1240325"/>
            <a:ext cx="4227900" cy="10803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b="1" lang="en-US" sz="1400">
                <a:solidFill>
                  <a:srgbClr val="222222"/>
                </a:solidFill>
              </a:rPr>
              <a:t>#weekly looks just right</a:t>
            </a:r>
            <a:endParaRPr b="1" sz="1400">
              <a:solidFill>
                <a:srgbClr val="222222"/>
              </a:solidFill>
            </a:endParaRPr>
          </a:p>
        </p:txBody>
      </p:sp>
      <p:sp>
        <p:nvSpPr>
          <p:cNvPr id="161" name="Shape 161"/>
          <p:cNvSpPr txBox="1"/>
          <p:nvPr>
            <p:ph idx="1" type="body"/>
          </p:nvPr>
        </p:nvSpPr>
        <p:spPr>
          <a:xfrm>
            <a:off x="171250" y="2155075"/>
            <a:ext cx="3571200" cy="30327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lang="en-US" sz="1400">
                <a:solidFill>
                  <a:srgbClr val="222222"/>
                </a:solidFill>
              </a:rPr>
              <a:t>#there are some clear trends and the variation by day isn’t an issue anymore</a:t>
            </a:r>
            <a:endParaRPr sz="1400">
              <a:solidFill>
                <a:srgbClr val="222222"/>
              </a:solidFill>
            </a:endParaRPr>
          </a:p>
        </p:txBody>
      </p:sp>
      <p:pic>
        <p:nvPicPr>
          <p:cNvPr id="162" name="Shape 162"/>
          <p:cNvPicPr preferRelativeResize="0"/>
          <p:nvPr/>
        </p:nvPicPr>
        <p:blipFill>
          <a:blip r:embed="rId3">
            <a:alphaModFix/>
          </a:blip>
          <a:stretch>
            <a:fillRect/>
          </a:stretch>
        </p:blipFill>
        <p:spPr>
          <a:xfrm>
            <a:off x="4137042" y="847302"/>
            <a:ext cx="4710311" cy="403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Exploratory Data Analysis and Data Cleaning</a:t>
            </a:r>
            <a:endParaRPr/>
          </a:p>
        </p:txBody>
      </p:sp>
      <p:sp>
        <p:nvSpPr>
          <p:cNvPr id="169" name="Shape 169"/>
          <p:cNvSpPr txBox="1"/>
          <p:nvPr>
            <p:ph idx="1" type="body"/>
          </p:nvPr>
        </p:nvSpPr>
        <p:spPr>
          <a:xfrm>
            <a:off x="222600" y="1011725"/>
            <a:ext cx="8464200" cy="10803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b="1" lang="en-US" sz="1400">
                <a:solidFill>
                  <a:srgbClr val="222222"/>
                </a:solidFill>
              </a:rPr>
              <a:t>#Using week of the year, I noticed some more bad data, which I needed to fix -- week 53, which had a day to itself</a:t>
            </a:r>
            <a:endParaRPr b="1" sz="1400">
              <a:solidFill>
                <a:srgbClr val="222222"/>
              </a:solidFill>
            </a:endParaRPr>
          </a:p>
        </p:txBody>
      </p:sp>
      <p:sp>
        <p:nvSpPr>
          <p:cNvPr id="170" name="Shape 170"/>
          <p:cNvSpPr txBox="1"/>
          <p:nvPr>
            <p:ph idx="1" type="body"/>
          </p:nvPr>
        </p:nvSpPr>
        <p:spPr>
          <a:xfrm>
            <a:off x="102875" y="2795875"/>
            <a:ext cx="1965000" cy="30327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lang="en-US" sz="1400">
                <a:solidFill>
                  <a:srgbClr val="222222"/>
                </a:solidFill>
              </a:rPr>
              <a:t>#</a:t>
            </a:r>
            <a:r>
              <a:rPr lang="en-US" sz="1400">
                <a:solidFill>
                  <a:srgbClr val="222222"/>
                </a:solidFill>
              </a:rPr>
              <a:t>This is going to be the base dataset for my model</a:t>
            </a:r>
            <a:endParaRPr sz="1400">
              <a:solidFill>
                <a:srgbClr val="222222"/>
              </a:solidFill>
            </a:endParaRPr>
          </a:p>
        </p:txBody>
      </p:sp>
      <p:pic>
        <p:nvPicPr>
          <p:cNvPr id="171" name="Shape 171"/>
          <p:cNvPicPr preferRelativeResize="0"/>
          <p:nvPr/>
        </p:nvPicPr>
        <p:blipFill>
          <a:blip r:embed="rId3">
            <a:alphaModFix/>
          </a:blip>
          <a:stretch>
            <a:fillRect/>
          </a:stretch>
        </p:blipFill>
        <p:spPr>
          <a:xfrm>
            <a:off x="2136258" y="1840347"/>
            <a:ext cx="6855267" cy="303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0090E1"/>
                </a:solidFill>
              </a:rPr>
              <a:t>Agenda</a:t>
            </a:r>
            <a:endParaRPr b="0" i="0" sz="3200" u="none" cap="none" strike="noStrike">
              <a:solidFill>
                <a:srgbClr val="0090E1"/>
              </a:solidFill>
            </a:endParaRPr>
          </a:p>
        </p:txBody>
      </p:sp>
      <p:sp>
        <p:nvSpPr>
          <p:cNvPr id="178" name="Shape 178"/>
          <p:cNvSpPr txBox="1"/>
          <p:nvPr/>
        </p:nvSpPr>
        <p:spPr>
          <a:xfrm>
            <a:off x="457200" y="1210775"/>
            <a:ext cx="8229600" cy="31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C7CBC9"/>
                </a:solidFill>
                <a:latin typeface="Proxima Nova"/>
                <a:ea typeface="Proxima Nova"/>
                <a:cs typeface="Proxima Nova"/>
                <a:sym typeface="Proxima Nova"/>
              </a:rPr>
              <a:t>Introduction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Data and Methodology</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Exploratory Data Analysis and Data Cleaning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333333"/>
                </a:solidFill>
                <a:latin typeface="Proxima Nova"/>
                <a:ea typeface="Proxima Nova"/>
                <a:cs typeface="Proxima Nova"/>
                <a:sym typeface="Proxima Nova"/>
              </a:rPr>
              <a:t>Feature Engineering</a:t>
            </a:r>
            <a:endParaRPr sz="1800">
              <a:solidFill>
                <a:srgbClr val="333333"/>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Algorithm Selection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Results</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Conclusion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rgbClr val="898989"/>
              </a:solidFill>
              <a:latin typeface="Proxima Nova"/>
              <a:ea typeface="Proxima Nova"/>
              <a:cs typeface="Proxima Nova"/>
              <a:sym typeface="Proxima Nova"/>
            </a:endParaRPr>
          </a:p>
          <a:p>
            <a:pPr indent="0" lvl="0" marL="0" rtl="0" algn="ctr">
              <a:spcBef>
                <a:spcPts val="1000"/>
              </a:spcBef>
              <a:spcAft>
                <a:spcPts val="1000"/>
              </a:spcAft>
              <a:buNone/>
            </a:pPr>
            <a:r>
              <a:t/>
            </a:r>
            <a:endParaRPr sz="1800">
              <a:solidFill>
                <a:srgbClr val="35434D"/>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Feature Engineering</a:t>
            </a:r>
            <a:endParaRPr/>
          </a:p>
        </p:txBody>
      </p:sp>
      <p:sp>
        <p:nvSpPr>
          <p:cNvPr id="185" name="Shape 185"/>
          <p:cNvSpPr txBox="1"/>
          <p:nvPr>
            <p:ph idx="1" type="body"/>
          </p:nvPr>
        </p:nvSpPr>
        <p:spPr>
          <a:xfrm>
            <a:off x="457200" y="1570700"/>
            <a:ext cx="4078800" cy="32742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#Created features based of datetime </a:t>
            </a:r>
            <a:endParaRPr sz="1400">
              <a:solidFill>
                <a:srgbClr val="222222"/>
              </a:solidFill>
            </a:endParaRPr>
          </a:p>
          <a:p>
            <a:pPr indent="-292100" lvl="1" marL="914400" rtl="0">
              <a:lnSpc>
                <a:spcPct val="115000"/>
              </a:lnSpc>
              <a:spcBef>
                <a:spcPts val="1000"/>
              </a:spcBef>
              <a:spcAft>
                <a:spcPts val="0"/>
              </a:spcAft>
              <a:buClr>
                <a:srgbClr val="222222"/>
              </a:buClr>
              <a:buSzPts val="1000"/>
              <a:buChar char="-"/>
            </a:pPr>
            <a:r>
              <a:rPr lang="en-US" sz="1000">
                <a:solidFill>
                  <a:srgbClr val="222222"/>
                </a:solidFill>
              </a:rPr>
              <a:t>df2['year'] = df2.index.year</a:t>
            </a:r>
            <a:endParaRPr sz="1000">
              <a:solidFill>
                <a:srgbClr val="222222"/>
              </a:solidFill>
            </a:endParaRPr>
          </a:p>
          <a:p>
            <a:pPr indent="-292100" lvl="1" marL="914400" rtl="0">
              <a:lnSpc>
                <a:spcPct val="115000"/>
              </a:lnSpc>
              <a:spcBef>
                <a:spcPts val="1000"/>
              </a:spcBef>
              <a:spcAft>
                <a:spcPts val="0"/>
              </a:spcAft>
              <a:buClr>
                <a:srgbClr val="222222"/>
              </a:buClr>
              <a:buSzPts val="1000"/>
              <a:buChar char="-"/>
            </a:pPr>
            <a:r>
              <a:rPr lang="en-US" sz="1000">
                <a:solidFill>
                  <a:srgbClr val="222222"/>
                </a:solidFill>
              </a:rPr>
              <a:t>df2['month'] = df2.index.month</a:t>
            </a:r>
            <a:endParaRPr sz="1000">
              <a:solidFill>
                <a:srgbClr val="222222"/>
              </a:solidFill>
            </a:endParaRPr>
          </a:p>
          <a:p>
            <a:pPr indent="-292100" lvl="1" marL="914400" rtl="0">
              <a:lnSpc>
                <a:spcPct val="115000"/>
              </a:lnSpc>
              <a:spcBef>
                <a:spcPts val="1000"/>
              </a:spcBef>
              <a:spcAft>
                <a:spcPts val="0"/>
              </a:spcAft>
              <a:buClr>
                <a:srgbClr val="222222"/>
              </a:buClr>
              <a:buSzPts val="1000"/>
              <a:buChar char="-"/>
            </a:pPr>
            <a:r>
              <a:rPr lang="en-US" sz="1000">
                <a:solidFill>
                  <a:srgbClr val="222222"/>
                </a:solidFill>
              </a:rPr>
              <a:t>df2['day_of_year'] = df2.index.dayofyear</a:t>
            </a:r>
            <a:endParaRPr sz="1000">
              <a:solidFill>
                <a:srgbClr val="222222"/>
              </a:solidFill>
            </a:endParaRPr>
          </a:p>
          <a:p>
            <a:pPr indent="-292100" lvl="1" marL="914400" rtl="0">
              <a:lnSpc>
                <a:spcPct val="115000"/>
              </a:lnSpc>
              <a:spcBef>
                <a:spcPts val="1000"/>
              </a:spcBef>
              <a:spcAft>
                <a:spcPts val="0"/>
              </a:spcAft>
              <a:buClr>
                <a:srgbClr val="222222"/>
              </a:buClr>
              <a:buSzPts val="1000"/>
              <a:buChar char="-"/>
            </a:pPr>
            <a:r>
              <a:rPr lang="en-US" sz="1000">
                <a:solidFill>
                  <a:srgbClr val="222222"/>
                </a:solidFill>
              </a:rPr>
              <a:t>df2['weekday'] = df2.index.weekday</a:t>
            </a:r>
            <a:endParaRPr sz="1000">
              <a:solidFill>
                <a:srgbClr val="222222"/>
              </a:solidFill>
            </a:endParaRPr>
          </a:p>
          <a:p>
            <a:pPr indent="-292100" lvl="1" marL="914400" rtl="0">
              <a:lnSpc>
                <a:spcPct val="115000"/>
              </a:lnSpc>
              <a:spcBef>
                <a:spcPts val="1000"/>
              </a:spcBef>
              <a:spcAft>
                <a:spcPts val="0"/>
              </a:spcAft>
              <a:buClr>
                <a:srgbClr val="222222"/>
              </a:buClr>
              <a:buSzPts val="1000"/>
              <a:buChar char="-"/>
            </a:pPr>
            <a:r>
              <a:rPr lang="en-US" sz="1000">
                <a:solidFill>
                  <a:srgbClr val="222222"/>
                </a:solidFill>
              </a:rPr>
              <a:t>df2['week'] = df2.index.week</a:t>
            </a:r>
            <a:endParaRPr sz="1000">
              <a:solidFill>
                <a:srgbClr val="222222"/>
              </a:solidFill>
            </a:endParaRPr>
          </a:p>
          <a:p>
            <a:pPr indent="-317500" lvl="0" marL="457200" rtl="0">
              <a:lnSpc>
                <a:spcPct val="115000"/>
              </a:lnSpc>
              <a:spcBef>
                <a:spcPts val="1000"/>
              </a:spcBef>
              <a:spcAft>
                <a:spcPts val="1000"/>
              </a:spcAft>
              <a:buClr>
                <a:srgbClr val="222222"/>
              </a:buClr>
              <a:buSzPts val="1400"/>
              <a:buChar char="-"/>
            </a:pPr>
            <a:r>
              <a:rPr lang="en-US" sz="1400">
                <a:solidFill>
                  <a:srgbClr val="222222"/>
                </a:solidFill>
              </a:rPr>
              <a:t># I tried encoding the numerical categorical data, like week or year into different combination of dummy variables for ‘week’ and ‘year’</a:t>
            </a:r>
            <a:endParaRPr sz="1400">
              <a:solidFill>
                <a:srgbClr val="222222"/>
              </a:solidFill>
            </a:endParaRPr>
          </a:p>
        </p:txBody>
      </p:sp>
      <p:sp>
        <p:nvSpPr>
          <p:cNvPr id="186" name="Shape 186"/>
          <p:cNvSpPr txBox="1"/>
          <p:nvPr/>
        </p:nvSpPr>
        <p:spPr>
          <a:xfrm>
            <a:off x="143375" y="847300"/>
            <a:ext cx="8682600" cy="75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US" sz="1500">
                <a:solidFill>
                  <a:srgbClr val="222222"/>
                </a:solidFill>
                <a:latin typeface="Proxima Nova"/>
                <a:ea typeface="Proxima Nova"/>
                <a:cs typeface="Proxima Nova"/>
                <a:sym typeface="Proxima Nova"/>
              </a:rPr>
              <a:t>“The quality and quantity of the features will have great influence</a:t>
            </a:r>
            <a:endParaRPr b="1" sz="1500">
              <a:solidFill>
                <a:srgbClr val="222222"/>
              </a:solidFill>
              <a:latin typeface="Proxima Nova"/>
              <a:ea typeface="Proxima Nova"/>
              <a:cs typeface="Proxima Nova"/>
              <a:sym typeface="Proxima Nova"/>
            </a:endParaRPr>
          </a:p>
          <a:p>
            <a:pPr indent="0" lvl="0" marL="0" rtl="0" algn="ctr">
              <a:lnSpc>
                <a:spcPct val="100000"/>
              </a:lnSpc>
              <a:spcBef>
                <a:spcPts val="1000"/>
              </a:spcBef>
              <a:spcAft>
                <a:spcPts val="1000"/>
              </a:spcAft>
              <a:buNone/>
            </a:pPr>
            <a:r>
              <a:rPr b="1" lang="en-US" sz="1500">
                <a:solidFill>
                  <a:srgbClr val="222222"/>
                </a:solidFill>
                <a:latin typeface="Proxima Nova"/>
                <a:ea typeface="Proxima Nova"/>
                <a:cs typeface="Proxima Nova"/>
                <a:sym typeface="Proxima Nova"/>
              </a:rPr>
              <a:t>on whether the model is good or not”</a:t>
            </a:r>
            <a:endParaRPr b="1" sz="1500">
              <a:solidFill>
                <a:srgbClr val="222222"/>
              </a:solidFill>
            </a:endParaRPr>
          </a:p>
        </p:txBody>
      </p:sp>
      <p:sp>
        <p:nvSpPr>
          <p:cNvPr id="187" name="Shape 187"/>
          <p:cNvSpPr txBox="1"/>
          <p:nvPr>
            <p:ph idx="1" type="body"/>
          </p:nvPr>
        </p:nvSpPr>
        <p:spPr>
          <a:xfrm>
            <a:off x="4747175" y="1621225"/>
            <a:ext cx="4078800" cy="32742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#Somewhere along the way I decided that it didn’t do much for me to predict the current interactions from orders, so decided to create a new target variable:</a:t>
            </a:r>
            <a:endParaRPr sz="1400">
              <a:solidFill>
                <a:srgbClr val="222222"/>
              </a:solidFill>
            </a:endParaRPr>
          </a:p>
          <a:p>
            <a:pPr indent="-317500" lvl="0" marL="457200" rtl="0">
              <a:lnSpc>
                <a:spcPct val="115000"/>
              </a:lnSpc>
              <a:spcBef>
                <a:spcPts val="1000"/>
              </a:spcBef>
              <a:spcAft>
                <a:spcPts val="0"/>
              </a:spcAft>
              <a:buClr>
                <a:srgbClr val="222222"/>
              </a:buClr>
              <a:buSzPts val="1400"/>
              <a:buChar char="-"/>
            </a:pPr>
            <a:r>
              <a:rPr lang="en-US" sz="1400">
                <a:solidFill>
                  <a:srgbClr val="222222"/>
                </a:solidFill>
              </a:rPr>
              <a:t>#Adding a new column for ‘next_week_interactions’ which pulls the subsequent week's interactions</a:t>
            </a:r>
            <a:endParaRPr sz="1400">
              <a:solidFill>
                <a:srgbClr val="222222"/>
              </a:solidFill>
            </a:endParaRPr>
          </a:p>
          <a:p>
            <a:pPr indent="-317500" lvl="0" marL="457200" rtl="0">
              <a:lnSpc>
                <a:spcPct val="115000"/>
              </a:lnSpc>
              <a:spcBef>
                <a:spcPts val="1000"/>
              </a:spcBef>
              <a:spcAft>
                <a:spcPts val="0"/>
              </a:spcAft>
              <a:buClr>
                <a:srgbClr val="222222"/>
              </a:buClr>
              <a:buSzPts val="1400"/>
              <a:buChar char="-"/>
            </a:pPr>
            <a:r>
              <a:rPr lang="en-US" sz="1400">
                <a:solidFill>
                  <a:srgbClr val="222222"/>
                </a:solidFill>
              </a:rPr>
              <a:t>#The thought process here is that if I can use this week’s data to forecast next week’s interaction volume</a:t>
            </a:r>
            <a:endParaRPr sz="1400">
              <a:solidFill>
                <a:srgbClr val="222222"/>
              </a:solidFill>
            </a:endParaRPr>
          </a:p>
          <a:p>
            <a:pPr indent="0" lvl="0" marL="0" rtl="0">
              <a:lnSpc>
                <a:spcPct val="115000"/>
              </a:lnSpc>
              <a:spcBef>
                <a:spcPts val="1000"/>
              </a:spcBef>
              <a:spcAft>
                <a:spcPts val="1000"/>
              </a:spcAft>
              <a:buNone/>
            </a:pPr>
            <a:r>
              <a:t/>
            </a:r>
            <a:endParaRPr sz="1400">
              <a:solidFill>
                <a:srgbClr val="22222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Feature Engineering</a:t>
            </a:r>
            <a:endParaRPr/>
          </a:p>
        </p:txBody>
      </p:sp>
      <p:pic>
        <p:nvPicPr>
          <p:cNvPr id="194" name="Shape 194"/>
          <p:cNvPicPr preferRelativeResize="0"/>
          <p:nvPr/>
        </p:nvPicPr>
        <p:blipFill>
          <a:blip r:embed="rId3">
            <a:alphaModFix/>
          </a:blip>
          <a:stretch>
            <a:fillRect/>
          </a:stretch>
        </p:blipFill>
        <p:spPr>
          <a:xfrm>
            <a:off x="207149" y="1814475"/>
            <a:ext cx="8825999" cy="2256488"/>
          </a:xfrm>
          <a:prstGeom prst="rect">
            <a:avLst/>
          </a:prstGeom>
          <a:noFill/>
          <a:ln>
            <a:noFill/>
          </a:ln>
        </p:spPr>
      </p:pic>
      <p:cxnSp>
        <p:nvCxnSpPr>
          <p:cNvPr id="195" name="Shape 195"/>
          <p:cNvCxnSpPr/>
          <p:nvPr/>
        </p:nvCxnSpPr>
        <p:spPr>
          <a:xfrm flipH="1" rot="10800000">
            <a:off x="4849525" y="3022975"/>
            <a:ext cx="573300" cy="227400"/>
          </a:xfrm>
          <a:prstGeom prst="straightConnector1">
            <a:avLst/>
          </a:prstGeom>
          <a:noFill/>
          <a:ln cap="flat" cmpd="sng" w="9525">
            <a:solidFill>
              <a:srgbClr val="0090E1"/>
            </a:solidFill>
            <a:prstDash val="solid"/>
            <a:round/>
            <a:headEnd len="lg" w="lg" type="none"/>
            <a:tailEnd len="lg" w="lg" type="triangle"/>
          </a:ln>
        </p:spPr>
      </p:cxnSp>
      <p:cxnSp>
        <p:nvCxnSpPr>
          <p:cNvPr id="196" name="Shape 196"/>
          <p:cNvCxnSpPr/>
          <p:nvPr/>
        </p:nvCxnSpPr>
        <p:spPr>
          <a:xfrm flipH="1" rot="10800000">
            <a:off x="4849525" y="3251575"/>
            <a:ext cx="573300" cy="227400"/>
          </a:xfrm>
          <a:prstGeom prst="straightConnector1">
            <a:avLst/>
          </a:prstGeom>
          <a:noFill/>
          <a:ln cap="flat" cmpd="sng" w="9525">
            <a:solidFill>
              <a:srgbClr val="0090E1"/>
            </a:solidFill>
            <a:prstDash val="solid"/>
            <a:round/>
            <a:headEnd len="lg" w="lg" type="none"/>
            <a:tailEnd len="lg" w="lg" type="triangle"/>
          </a:ln>
        </p:spPr>
      </p:cxnSp>
      <p:cxnSp>
        <p:nvCxnSpPr>
          <p:cNvPr id="197" name="Shape 197"/>
          <p:cNvCxnSpPr/>
          <p:nvPr/>
        </p:nvCxnSpPr>
        <p:spPr>
          <a:xfrm flipH="1" rot="10800000">
            <a:off x="4849525" y="3480175"/>
            <a:ext cx="573300" cy="227400"/>
          </a:xfrm>
          <a:prstGeom prst="straightConnector1">
            <a:avLst/>
          </a:prstGeom>
          <a:noFill/>
          <a:ln cap="flat" cmpd="sng" w="9525">
            <a:solidFill>
              <a:srgbClr val="0090E1"/>
            </a:solidFill>
            <a:prstDash val="solid"/>
            <a:round/>
            <a:headEnd len="lg" w="lg" type="none"/>
            <a:tailEnd len="lg" w="lg" type="triangle"/>
          </a:ln>
        </p:spPr>
      </p:cxnSp>
      <p:cxnSp>
        <p:nvCxnSpPr>
          <p:cNvPr id="198" name="Shape 198"/>
          <p:cNvCxnSpPr/>
          <p:nvPr/>
        </p:nvCxnSpPr>
        <p:spPr>
          <a:xfrm flipH="1" rot="10800000">
            <a:off x="4849525" y="3708775"/>
            <a:ext cx="573300" cy="227400"/>
          </a:xfrm>
          <a:prstGeom prst="straightConnector1">
            <a:avLst/>
          </a:prstGeom>
          <a:noFill/>
          <a:ln cap="flat" cmpd="sng" w="9525">
            <a:solidFill>
              <a:srgbClr val="0090E1"/>
            </a:solidFill>
            <a:prstDash val="solid"/>
            <a:round/>
            <a:headEnd len="lg" w="lg" type="none"/>
            <a:tailEnd len="lg" w="lg" type="triangle"/>
          </a:ln>
        </p:spPr>
      </p:cxnSp>
      <p:sp>
        <p:nvSpPr>
          <p:cNvPr id="199" name="Shape 199"/>
          <p:cNvSpPr/>
          <p:nvPr/>
        </p:nvSpPr>
        <p:spPr>
          <a:xfrm>
            <a:off x="1100950" y="2695375"/>
            <a:ext cx="345900" cy="1375500"/>
          </a:xfrm>
          <a:prstGeom prst="rect">
            <a:avLst/>
          </a:prstGeom>
          <a:noFill/>
          <a:ln cap="flat" cmpd="sng" w="9525">
            <a:solidFill>
              <a:srgbClr val="0090E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0090E1"/>
                </a:solidFill>
              </a:rPr>
              <a:t>Agenda</a:t>
            </a:r>
            <a:endParaRPr b="0" i="0" sz="3200" u="none" cap="none" strike="noStrike">
              <a:solidFill>
                <a:srgbClr val="0090E1"/>
              </a:solidFill>
            </a:endParaRPr>
          </a:p>
        </p:txBody>
      </p:sp>
      <p:sp>
        <p:nvSpPr>
          <p:cNvPr id="206" name="Shape 206"/>
          <p:cNvSpPr txBox="1"/>
          <p:nvPr/>
        </p:nvSpPr>
        <p:spPr>
          <a:xfrm>
            <a:off x="457200" y="1210775"/>
            <a:ext cx="8229600" cy="31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C7CBC9"/>
                </a:solidFill>
                <a:latin typeface="Proxima Nova"/>
                <a:ea typeface="Proxima Nova"/>
                <a:cs typeface="Proxima Nova"/>
                <a:sym typeface="Proxima Nova"/>
              </a:rPr>
              <a:t>Introduction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Data and Methodology</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Exploratory Data Analysis and Data Cleaning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Feature Engineering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333333"/>
                </a:solidFill>
                <a:latin typeface="Proxima Nova"/>
                <a:ea typeface="Proxima Nova"/>
                <a:cs typeface="Proxima Nova"/>
                <a:sym typeface="Proxima Nova"/>
              </a:rPr>
              <a:t>Algorithm Selection</a:t>
            </a:r>
            <a:endParaRPr sz="1800">
              <a:solidFill>
                <a:srgbClr val="333333"/>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Results</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Conclusion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rgbClr val="898989"/>
              </a:solidFill>
              <a:latin typeface="Proxima Nova"/>
              <a:ea typeface="Proxima Nova"/>
              <a:cs typeface="Proxima Nova"/>
              <a:sym typeface="Proxima Nova"/>
            </a:endParaRPr>
          </a:p>
          <a:p>
            <a:pPr indent="0" lvl="0" marL="0" rtl="0" algn="ctr">
              <a:spcBef>
                <a:spcPts val="1000"/>
              </a:spcBef>
              <a:spcAft>
                <a:spcPts val="1000"/>
              </a:spcAft>
              <a:buNone/>
            </a:pPr>
            <a:r>
              <a:t/>
            </a:r>
            <a:endParaRPr sz="1800">
              <a:solidFill>
                <a:srgbClr val="35434D"/>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lang="en-US" sz="3200"/>
              <a:t>Algorithm Selection</a:t>
            </a:r>
            <a:endParaRPr sz="3200"/>
          </a:p>
        </p:txBody>
      </p:sp>
      <p:sp>
        <p:nvSpPr>
          <p:cNvPr id="213" name="Shape 213"/>
          <p:cNvSpPr txBox="1"/>
          <p:nvPr>
            <p:ph idx="1" type="body"/>
          </p:nvPr>
        </p:nvSpPr>
        <p:spPr>
          <a:xfrm>
            <a:off x="457200" y="847300"/>
            <a:ext cx="8032500" cy="3616500"/>
          </a:xfrm>
          <a:prstGeom prst="rect">
            <a:avLst/>
          </a:prstGeom>
        </p:spPr>
        <p:txBody>
          <a:bodyPr anchorCtr="0" anchor="t" bIns="91425" lIns="91425" spcFirstLastPara="1" rIns="91425" wrap="square" tIns="91425">
            <a:noAutofit/>
          </a:bodyPr>
          <a:lstStyle/>
          <a:p>
            <a:pPr indent="0" lvl="0" marL="0" rtl="0">
              <a:spcBef>
                <a:spcPts val="560"/>
              </a:spcBef>
              <a:spcAft>
                <a:spcPts val="0"/>
              </a:spcAft>
              <a:buClr>
                <a:schemeClr val="dk1"/>
              </a:buClr>
              <a:buSzPts val="1100"/>
              <a:buFont typeface="Arial"/>
              <a:buNone/>
            </a:pPr>
            <a:r>
              <a:rPr lang="en-US" sz="1600">
                <a:solidFill>
                  <a:srgbClr val="333333"/>
                </a:solidFill>
              </a:rPr>
              <a:t>I tried all of the algorithms we learned about and ended up having the best results with Random Forest Regressor.</a:t>
            </a:r>
            <a:endParaRPr sz="1600">
              <a:solidFill>
                <a:srgbClr val="333333"/>
              </a:solidFill>
            </a:endParaRPr>
          </a:p>
          <a:p>
            <a:pPr indent="-330200" lvl="0" marL="457200" rtl="0">
              <a:spcBef>
                <a:spcPts val="1000"/>
              </a:spcBef>
              <a:spcAft>
                <a:spcPts val="0"/>
              </a:spcAft>
              <a:buClr>
                <a:srgbClr val="333333"/>
              </a:buClr>
              <a:buSzPts val="1600"/>
              <a:buChar char="-"/>
            </a:pPr>
            <a:r>
              <a:rPr lang="en-US" sz="1600">
                <a:solidFill>
                  <a:srgbClr val="333333"/>
                </a:solidFill>
              </a:rPr>
              <a:t>Random Forest is as a type of ensemble learning method which uses classification trees, bootstrap aggregation (also known as bagging), and random selection of features to to reduce the variance while maintaining the low bias that you get from a Decision Tree model.</a:t>
            </a:r>
            <a:endParaRPr sz="1600">
              <a:solidFill>
                <a:srgbClr val="333333"/>
              </a:solidFill>
            </a:endParaRPr>
          </a:p>
          <a:p>
            <a:pPr indent="-330200" lvl="1" marL="914400" rtl="0">
              <a:spcBef>
                <a:spcPts val="0"/>
              </a:spcBef>
              <a:spcAft>
                <a:spcPts val="0"/>
              </a:spcAft>
              <a:buClr>
                <a:srgbClr val="333333"/>
              </a:buClr>
              <a:buSzPts val="1600"/>
              <a:buChar char="-"/>
            </a:pPr>
            <a:r>
              <a:rPr lang="en-US">
                <a:solidFill>
                  <a:srgbClr val="333333"/>
                </a:solidFill>
              </a:rPr>
              <a:t>results shown in </a:t>
            </a:r>
            <a:r>
              <a:rPr lang="en-US" u="sng">
                <a:solidFill>
                  <a:schemeClr val="hlink"/>
                </a:solidFill>
                <a:hlinkClick r:id="rId3"/>
              </a:rPr>
              <a:t>Bühlmann’s article</a:t>
            </a:r>
            <a:r>
              <a:rPr lang="en-US">
                <a:solidFill>
                  <a:srgbClr val="333333"/>
                </a:solidFill>
              </a:rPr>
              <a:t> indicate that bagging tends to add bias to the bagged estimator, with the tradeoff of reducing variance.</a:t>
            </a:r>
            <a:endParaRPr sz="1600">
              <a:solidFill>
                <a:srgbClr val="333333"/>
              </a:solidFill>
            </a:endParaRPr>
          </a:p>
          <a:p>
            <a:pPr indent="-330200" lvl="0" marL="457200" rtl="0">
              <a:spcBef>
                <a:spcPts val="0"/>
              </a:spcBef>
              <a:spcAft>
                <a:spcPts val="0"/>
              </a:spcAft>
              <a:buClr>
                <a:srgbClr val="333333"/>
              </a:buClr>
              <a:buSzPts val="1600"/>
              <a:buChar char="-"/>
            </a:pPr>
            <a:r>
              <a:rPr lang="en-US" sz="1600">
                <a:solidFill>
                  <a:srgbClr val="333333"/>
                </a:solidFill>
              </a:rPr>
              <a:t>One attractive feature of random forests is that feature importance can be extracted. Feature importance roughly refers to the contributions of features when building the classification trees in the process of random forests. </a:t>
            </a:r>
            <a:endParaRPr sz="1400">
              <a:solidFill>
                <a:srgbClr val="33333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1" type="body"/>
          </p:nvPr>
        </p:nvSpPr>
        <p:spPr>
          <a:xfrm>
            <a:off x="1011900" y="1078400"/>
            <a:ext cx="7120200" cy="9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1600">
                <a:solidFill>
                  <a:srgbClr val="0090E1"/>
                </a:solidFill>
              </a:rPr>
              <a:t>Can we predict the total incoming interactions for a company?</a:t>
            </a:r>
            <a:endParaRPr sz="1600"/>
          </a:p>
        </p:txBody>
      </p:sp>
      <p:sp>
        <p:nvSpPr>
          <p:cNvPr id="60" name="Shape 60"/>
          <p:cNvSpPr txBox="1"/>
          <p:nvPr/>
        </p:nvSpPr>
        <p:spPr>
          <a:xfrm>
            <a:off x="1675350" y="149525"/>
            <a:ext cx="5641800" cy="109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rgbClr val="333333"/>
                </a:solidFill>
                <a:latin typeface="Proxima Nova Semibold"/>
                <a:ea typeface="Proxima Nova Semibold"/>
                <a:cs typeface="Proxima Nova Semibold"/>
                <a:sym typeface="Proxima Nova Semibold"/>
              </a:rPr>
              <a:t>Customer Service Interactions</a:t>
            </a:r>
            <a:endParaRPr sz="2800">
              <a:solidFill>
                <a:srgbClr val="333333"/>
              </a:solidFill>
              <a:latin typeface="Proxima Nova Semibold"/>
              <a:ea typeface="Proxima Nova Semibold"/>
              <a:cs typeface="Proxima Nova Semibold"/>
              <a:sym typeface="Proxima Nova Semibold"/>
            </a:endParaRPr>
          </a:p>
        </p:txBody>
      </p:sp>
      <p:pic>
        <p:nvPicPr>
          <p:cNvPr id="61" name="Shape 61"/>
          <p:cNvPicPr preferRelativeResize="0"/>
          <p:nvPr/>
        </p:nvPicPr>
        <p:blipFill>
          <a:blip r:embed="rId3">
            <a:alphaModFix/>
          </a:blip>
          <a:stretch>
            <a:fillRect/>
          </a:stretch>
        </p:blipFill>
        <p:spPr>
          <a:xfrm>
            <a:off x="7418667" y="2162650"/>
            <a:ext cx="928383" cy="1602564"/>
          </a:xfrm>
          <a:prstGeom prst="rect">
            <a:avLst/>
          </a:prstGeom>
          <a:noFill/>
          <a:ln>
            <a:noFill/>
          </a:ln>
        </p:spPr>
      </p:pic>
      <p:pic>
        <p:nvPicPr>
          <p:cNvPr id="62" name="Shape 62"/>
          <p:cNvPicPr preferRelativeResize="0"/>
          <p:nvPr/>
        </p:nvPicPr>
        <p:blipFill>
          <a:blip r:embed="rId4">
            <a:alphaModFix/>
          </a:blip>
          <a:stretch>
            <a:fillRect/>
          </a:stretch>
        </p:blipFill>
        <p:spPr>
          <a:xfrm>
            <a:off x="2920059" y="2222464"/>
            <a:ext cx="1078104" cy="1553811"/>
          </a:xfrm>
          <a:prstGeom prst="rect">
            <a:avLst/>
          </a:prstGeom>
          <a:noFill/>
          <a:ln>
            <a:noFill/>
          </a:ln>
        </p:spPr>
      </p:pic>
      <p:pic>
        <p:nvPicPr>
          <p:cNvPr id="63" name="Shape 63"/>
          <p:cNvPicPr preferRelativeResize="0"/>
          <p:nvPr/>
        </p:nvPicPr>
        <p:blipFill>
          <a:blip r:embed="rId5">
            <a:alphaModFix/>
          </a:blip>
          <a:stretch>
            <a:fillRect/>
          </a:stretch>
        </p:blipFill>
        <p:spPr>
          <a:xfrm>
            <a:off x="5194598" y="2162650"/>
            <a:ext cx="1119606" cy="1602577"/>
          </a:xfrm>
          <a:prstGeom prst="rect">
            <a:avLst/>
          </a:prstGeom>
          <a:noFill/>
          <a:ln>
            <a:noFill/>
          </a:ln>
        </p:spPr>
      </p:pic>
      <p:pic>
        <p:nvPicPr>
          <p:cNvPr id="64" name="Shape 64"/>
          <p:cNvPicPr preferRelativeResize="0"/>
          <p:nvPr/>
        </p:nvPicPr>
        <p:blipFill>
          <a:blip r:embed="rId6">
            <a:alphaModFix/>
          </a:blip>
          <a:stretch>
            <a:fillRect/>
          </a:stretch>
        </p:blipFill>
        <p:spPr>
          <a:xfrm>
            <a:off x="720750" y="2162650"/>
            <a:ext cx="1078104" cy="1600820"/>
          </a:xfrm>
          <a:prstGeom prst="rect">
            <a:avLst/>
          </a:prstGeom>
          <a:noFill/>
          <a:ln>
            <a:noFill/>
          </a:ln>
        </p:spPr>
      </p:pic>
      <p:cxnSp>
        <p:nvCxnSpPr>
          <p:cNvPr id="65" name="Shape 65"/>
          <p:cNvCxnSpPr/>
          <p:nvPr/>
        </p:nvCxnSpPr>
        <p:spPr>
          <a:xfrm>
            <a:off x="2364758" y="2209440"/>
            <a:ext cx="0" cy="1556400"/>
          </a:xfrm>
          <a:prstGeom prst="straightConnector1">
            <a:avLst/>
          </a:prstGeom>
          <a:noFill/>
          <a:ln cap="flat" cmpd="sng" w="9525">
            <a:solidFill>
              <a:schemeClr val="dk2"/>
            </a:solidFill>
            <a:prstDash val="dash"/>
            <a:round/>
            <a:headEnd len="lg" w="lg" type="none"/>
            <a:tailEnd len="lg" w="lg" type="none"/>
          </a:ln>
        </p:spPr>
      </p:cxnSp>
      <p:cxnSp>
        <p:nvCxnSpPr>
          <p:cNvPr id="66" name="Shape 66"/>
          <p:cNvCxnSpPr/>
          <p:nvPr/>
        </p:nvCxnSpPr>
        <p:spPr>
          <a:xfrm>
            <a:off x="4584590" y="2184816"/>
            <a:ext cx="0" cy="1556400"/>
          </a:xfrm>
          <a:prstGeom prst="straightConnector1">
            <a:avLst/>
          </a:prstGeom>
          <a:noFill/>
          <a:ln cap="flat" cmpd="sng" w="9525">
            <a:solidFill>
              <a:schemeClr val="dk2"/>
            </a:solidFill>
            <a:prstDash val="dash"/>
            <a:round/>
            <a:headEnd len="lg" w="lg" type="none"/>
            <a:tailEnd len="lg" w="lg" type="none"/>
          </a:ln>
        </p:spPr>
      </p:cxnSp>
      <p:cxnSp>
        <p:nvCxnSpPr>
          <p:cNvPr id="67" name="Shape 67"/>
          <p:cNvCxnSpPr/>
          <p:nvPr/>
        </p:nvCxnSpPr>
        <p:spPr>
          <a:xfrm>
            <a:off x="6830405" y="2184816"/>
            <a:ext cx="0" cy="1556400"/>
          </a:xfrm>
          <a:prstGeom prst="straightConnector1">
            <a:avLst/>
          </a:prstGeom>
          <a:noFill/>
          <a:ln cap="flat" cmpd="sng" w="9525">
            <a:solidFill>
              <a:schemeClr val="dk2"/>
            </a:solidFill>
            <a:prstDash val="dash"/>
            <a:round/>
            <a:headEnd len="lg" w="lg" type="none"/>
            <a:tailEnd len="lg" w="lg" type="none"/>
          </a:ln>
        </p:spPr>
      </p:cxnSp>
      <p:pic>
        <p:nvPicPr>
          <p:cNvPr id="68" name="Shape 68"/>
          <p:cNvPicPr preferRelativeResize="0"/>
          <p:nvPr/>
        </p:nvPicPr>
        <p:blipFill>
          <a:blip r:embed="rId7">
            <a:alphaModFix/>
          </a:blip>
          <a:stretch>
            <a:fillRect/>
          </a:stretch>
        </p:blipFill>
        <p:spPr>
          <a:xfrm>
            <a:off x="569303" y="2162625"/>
            <a:ext cx="1078125" cy="16008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67975" y="1215250"/>
            <a:ext cx="2879100" cy="30327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First I got the out of bag score and the RMSE to see what score I should try to beat</a:t>
            </a:r>
            <a:endParaRPr sz="1400">
              <a:solidFill>
                <a:srgbClr val="222222"/>
              </a:solidFill>
            </a:endParaRPr>
          </a:p>
          <a:p>
            <a:pPr indent="0" lvl="0" marL="0" rtl="0">
              <a:lnSpc>
                <a:spcPct val="115000"/>
              </a:lnSpc>
              <a:spcBef>
                <a:spcPts val="1000"/>
              </a:spcBef>
              <a:spcAft>
                <a:spcPts val="1000"/>
              </a:spcAft>
              <a:buNone/>
            </a:pPr>
            <a:r>
              <a:t/>
            </a:r>
            <a:endParaRPr sz="1400">
              <a:solidFill>
                <a:srgbClr val="222222"/>
              </a:solidFill>
            </a:endParaRPr>
          </a:p>
        </p:txBody>
      </p:sp>
      <p:sp>
        <p:nvSpPr>
          <p:cNvPr id="220" name="Shape 220"/>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Model Training</a:t>
            </a:r>
            <a:endParaRPr/>
          </a:p>
        </p:txBody>
      </p:sp>
      <p:sp>
        <p:nvSpPr>
          <p:cNvPr id="221" name="Shape 221"/>
          <p:cNvSpPr txBox="1"/>
          <p:nvPr>
            <p:ph idx="1" type="body"/>
          </p:nvPr>
        </p:nvSpPr>
        <p:spPr>
          <a:xfrm>
            <a:off x="60300" y="3401125"/>
            <a:ext cx="2502900" cy="17853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b="1" lang="en-US" sz="1400">
                <a:solidFill>
                  <a:srgbClr val="222222"/>
                </a:solidFill>
              </a:rPr>
              <a:t>#split the data into train and test sets</a:t>
            </a:r>
            <a:endParaRPr b="1" sz="1400">
              <a:solidFill>
                <a:srgbClr val="222222"/>
              </a:solidFill>
            </a:endParaRPr>
          </a:p>
        </p:txBody>
      </p:sp>
      <p:pic>
        <p:nvPicPr>
          <p:cNvPr id="222" name="Shape 222"/>
          <p:cNvPicPr preferRelativeResize="0"/>
          <p:nvPr/>
        </p:nvPicPr>
        <p:blipFill>
          <a:blip r:embed="rId3">
            <a:alphaModFix/>
          </a:blip>
          <a:stretch>
            <a:fillRect/>
          </a:stretch>
        </p:blipFill>
        <p:spPr>
          <a:xfrm>
            <a:off x="2734075" y="1130850"/>
            <a:ext cx="6321224" cy="1724025"/>
          </a:xfrm>
          <a:prstGeom prst="rect">
            <a:avLst/>
          </a:prstGeom>
          <a:noFill/>
          <a:ln>
            <a:noFill/>
          </a:ln>
        </p:spPr>
      </p:pic>
      <p:sp>
        <p:nvSpPr>
          <p:cNvPr id="223" name="Shape 223"/>
          <p:cNvSpPr txBox="1"/>
          <p:nvPr>
            <p:ph idx="1" type="body"/>
          </p:nvPr>
        </p:nvSpPr>
        <p:spPr>
          <a:xfrm>
            <a:off x="2811125" y="3138425"/>
            <a:ext cx="6057600" cy="25296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Splitting the data into train and test sets allows us to test the models that we create on a different subset of the data. This allows us to avoid overfitting the model on the training set.</a:t>
            </a:r>
            <a:endParaRPr sz="1400">
              <a:solidFill>
                <a:srgbClr val="222222"/>
              </a:solidFill>
            </a:endParaRPr>
          </a:p>
          <a:p>
            <a:pPr indent="-317500" lvl="0" marL="457200" rtl="0">
              <a:lnSpc>
                <a:spcPct val="115000"/>
              </a:lnSpc>
              <a:spcBef>
                <a:spcPts val="0"/>
              </a:spcBef>
              <a:spcAft>
                <a:spcPts val="0"/>
              </a:spcAft>
              <a:buClr>
                <a:srgbClr val="222222"/>
              </a:buClr>
              <a:buSzPts val="1400"/>
              <a:buChar char="-"/>
            </a:pPr>
            <a:r>
              <a:rPr lang="en-US" sz="1400">
                <a:solidFill>
                  <a:srgbClr val="222222"/>
                </a:solidFill>
              </a:rPr>
              <a:t>Specifying a random_state variable allows the outputs that we create to be repeatable. If we don’t do this each time we run the below line of code the train and test datasets will be different.</a:t>
            </a:r>
            <a:endParaRPr sz="1400">
              <a:solidFill>
                <a:srgbClr val="222222"/>
              </a:solidFill>
            </a:endParaRPr>
          </a:p>
          <a:p>
            <a:pPr indent="0" lvl="0" marL="0" rtl="0">
              <a:lnSpc>
                <a:spcPct val="115000"/>
              </a:lnSpc>
              <a:spcBef>
                <a:spcPts val="1000"/>
              </a:spcBef>
              <a:spcAft>
                <a:spcPts val="1000"/>
              </a:spcAft>
              <a:buNone/>
            </a:pPr>
            <a:r>
              <a:t/>
            </a:r>
            <a:endParaRPr sz="1400">
              <a:solidFill>
                <a:srgbClr val="22222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Tuning the Model</a:t>
            </a:r>
            <a:endParaRPr/>
          </a:p>
        </p:txBody>
      </p:sp>
      <p:sp>
        <p:nvSpPr>
          <p:cNvPr id="230" name="Shape 230"/>
          <p:cNvSpPr txBox="1"/>
          <p:nvPr>
            <p:ph idx="1" type="body"/>
          </p:nvPr>
        </p:nvSpPr>
        <p:spPr>
          <a:xfrm>
            <a:off x="34325" y="1074775"/>
            <a:ext cx="4227900" cy="10803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b="1" lang="en-US" sz="1400">
                <a:solidFill>
                  <a:srgbClr val="222222"/>
                </a:solidFill>
              </a:rPr>
              <a:t>#I tuned Individual Parameters, using five-fold cross-validation with each value of n_estimators</a:t>
            </a:r>
            <a:endParaRPr b="1" sz="1400">
              <a:solidFill>
                <a:srgbClr val="222222"/>
              </a:solidFill>
            </a:endParaRPr>
          </a:p>
        </p:txBody>
      </p:sp>
      <p:sp>
        <p:nvSpPr>
          <p:cNvPr id="231" name="Shape 231"/>
          <p:cNvSpPr txBox="1"/>
          <p:nvPr>
            <p:ph idx="1" type="body"/>
          </p:nvPr>
        </p:nvSpPr>
        <p:spPr>
          <a:xfrm>
            <a:off x="171250" y="2155075"/>
            <a:ext cx="3571200" cy="30327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n_estimators = The number of trees in the forest</a:t>
            </a:r>
            <a:endParaRPr sz="1400">
              <a:solidFill>
                <a:srgbClr val="222222"/>
              </a:solidFill>
            </a:endParaRPr>
          </a:p>
          <a:p>
            <a:pPr indent="-317500" lvl="0" marL="457200" rtl="0">
              <a:lnSpc>
                <a:spcPct val="115000"/>
              </a:lnSpc>
              <a:spcBef>
                <a:spcPts val="1000"/>
              </a:spcBef>
              <a:spcAft>
                <a:spcPts val="0"/>
              </a:spcAft>
              <a:buClr>
                <a:srgbClr val="222222"/>
              </a:buClr>
              <a:buSzPts val="1400"/>
              <a:buChar char="-"/>
            </a:pPr>
            <a:r>
              <a:rPr lang="en-US" sz="1400">
                <a:solidFill>
                  <a:srgbClr val="222222"/>
                </a:solidFill>
              </a:rPr>
              <a:t>#lowest n_estimators ended up being 91</a:t>
            </a:r>
            <a:endParaRPr sz="1400">
              <a:solidFill>
                <a:srgbClr val="222222"/>
              </a:solidFill>
            </a:endParaRPr>
          </a:p>
          <a:p>
            <a:pPr indent="0" lvl="0" marL="0" rtl="0">
              <a:lnSpc>
                <a:spcPct val="115000"/>
              </a:lnSpc>
              <a:spcBef>
                <a:spcPts val="1000"/>
              </a:spcBef>
              <a:spcAft>
                <a:spcPts val="1000"/>
              </a:spcAft>
              <a:buNone/>
            </a:pPr>
            <a:r>
              <a:t/>
            </a:r>
            <a:endParaRPr sz="1400">
              <a:solidFill>
                <a:srgbClr val="222222"/>
              </a:solidFill>
            </a:endParaRPr>
          </a:p>
        </p:txBody>
      </p:sp>
      <p:pic>
        <p:nvPicPr>
          <p:cNvPr id="232" name="Shape 232"/>
          <p:cNvPicPr preferRelativeResize="0"/>
          <p:nvPr/>
        </p:nvPicPr>
        <p:blipFill>
          <a:blip r:embed="rId3">
            <a:alphaModFix/>
          </a:blip>
          <a:stretch>
            <a:fillRect/>
          </a:stretch>
        </p:blipFill>
        <p:spPr>
          <a:xfrm>
            <a:off x="4157875" y="537557"/>
            <a:ext cx="4576975" cy="3168675"/>
          </a:xfrm>
          <a:prstGeom prst="rect">
            <a:avLst/>
          </a:prstGeom>
          <a:noFill/>
          <a:ln>
            <a:noFill/>
          </a:ln>
        </p:spPr>
      </p:pic>
      <p:pic>
        <p:nvPicPr>
          <p:cNvPr id="233" name="Shape 233"/>
          <p:cNvPicPr preferRelativeResize="0"/>
          <p:nvPr/>
        </p:nvPicPr>
        <p:blipFill>
          <a:blip r:embed="rId4">
            <a:alphaModFix/>
          </a:blip>
          <a:stretch>
            <a:fillRect/>
          </a:stretch>
        </p:blipFill>
        <p:spPr>
          <a:xfrm>
            <a:off x="1683175" y="3875750"/>
            <a:ext cx="5119350" cy="81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Tuning the Model</a:t>
            </a:r>
            <a:endParaRPr/>
          </a:p>
        </p:txBody>
      </p:sp>
      <p:sp>
        <p:nvSpPr>
          <p:cNvPr id="240" name="Shape 240"/>
          <p:cNvSpPr txBox="1"/>
          <p:nvPr>
            <p:ph idx="1" type="body"/>
          </p:nvPr>
        </p:nvSpPr>
        <p:spPr>
          <a:xfrm>
            <a:off x="34325" y="1074775"/>
            <a:ext cx="4227900" cy="10803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b="1" lang="en-US" sz="1400">
                <a:solidFill>
                  <a:srgbClr val="222222"/>
                </a:solidFill>
              </a:rPr>
              <a:t>#</a:t>
            </a:r>
            <a:r>
              <a:rPr b="1" lang="en-US" sz="1400">
                <a:solidFill>
                  <a:srgbClr val="222222"/>
                </a:solidFill>
              </a:rPr>
              <a:t>I tuned max_features, using 10-fold cross-validation with each value of max_features</a:t>
            </a:r>
            <a:endParaRPr b="1" sz="1400">
              <a:solidFill>
                <a:srgbClr val="222222"/>
              </a:solidFill>
            </a:endParaRPr>
          </a:p>
        </p:txBody>
      </p:sp>
      <p:sp>
        <p:nvSpPr>
          <p:cNvPr id="241" name="Shape 241"/>
          <p:cNvSpPr txBox="1"/>
          <p:nvPr>
            <p:ph idx="1" type="body"/>
          </p:nvPr>
        </p:nvSpPr>
        <p:spPr>
          <a:xfrm>
            <a:off x="208625" y="2190950"/>
            <a:ext cx="3571200" cy="30327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max_features = The number of features to consider when looking for the best split</a:t>
            </a:r>
            <a:endParaRPr sz="1400">
              <a:solidFill>
                <a:srgbClr val="222222"/>
              </a:solidFill>
            </a:endParaRPr>
          </a:p>
          <a:p>
            <a:pPr indent="-317500" lvl="0" marL="457200" rtl="0">
              <a:lnSpc>
                <a:spcPct val="115000"/>
              </a:lnSpc>
              <a:spcBef>
                <a:spcPts val="1000"/>
              </a:spcBef>
              <a:spcAft>
                <a:spcPts val="1000"/>
              </a:spcAft>
              <a:buClr>
                <a:srgbClr val="222222"/>
              </a:buClr>
              <a:buSzPts val="1400"/>
              <a:buChar char="-"/>
            </a:pPr>
            <a:r>
              <a:rPr lang="en-US" sz="1400">
                <a:solidFill>
                  <a:srgbClr val="222222"/>
                </a:solidFill>
              </a:rPr>
              <a:t>From here, we can then create the regression using these values</a:t>
            </a:r>
            <a:endParaRPr sz="1400">
              <a:solidFill>
                <a:srgbClr val="222222"/>
              </a:solidFill>
            </a:endParaRPr>
          </a:p>
        </p:txBody>
      </p:sp>
      <p:pic>
        <p:nvPicPr>
          <p:cNvPr id="242" name="Shape 242"/>
          <p:cNvPicPr preferRelativeResize="0"/>
          <p:nvPr/>
        </p:nvPicPr>
        <p:blipFill>
          <a:blip r:embed="rId3">
            <a:alphaModFix/>
          </a:blip>
          <a:stretch>
            <a:fillRect/>
          </a:stretch>
        </p:blipFill>
        <p:spPr>
          <a:xfrm>
            <a:off x="4135150" y="542500"/>
            <a:ext cx="4592325" cy="3262725"/>
          </a:xfrm>
          <a:prstGeom prst="rect">
            <a:avLst/>
          </a:prstGeom>
          <a:noFill/>
          <a:ln>
            <a:noFill/>
          </a:ln>
        </p:spPr>
      </p:pic>
      <p:pic>
        <p:nvPicPr>
          <p:cNvPr id="243" name="Shape 243"/>
          <p:cNvPicPr preferRelativeResize="0"/>
          <p:nvPr/>
        </p:nvPicPr>
        <p:blipFill>
          <a:blip r:embed="rId4">
            <a:alphaModFix/>
          </a:blip>
          <a:stretch>
            <a:fillRect/>
          </a:stretch>
        </p:blipFill>
        <p:spPr>
          <a:xfrm>
            <a:off x="1646175" y="3988100"/>
            <a:ext cx="5180000" cy="75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0090E1"/>
                </a:solidFill>
              </a:rPr>
              <a:t>Agenda</a:t>
            </a:r>
            <a:endParaRPr b="0" i="0" sz="3200" u="none" cap="none" strike="noStrike">
              <a:solidFill>
                <a:srgbClr val="0090E1"/>
              </a:solidFill>
            </a:endParaRPr>
          </a:p>
        </p:txBody>
      </p:sp>
      <p:sp>
        <p:nvSpPr>
          <p:cNvPr id="250" name="Shape 250"/>
          <p:cNvSpPr txBox="1"/>
          <p:nvPr/>
        </p:nvSpPr>
        <p:spPr>
          <a:xfrm>
            <a:off x="457200" y="1210775"/>
            <a:ext cx="8229600" cy="31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C7CBC9"/>
                </a:solidFill>
                <a:latin typeface="Proxima Nova"/>
                <a:ea typeface="Proxima Nova"/>
                <a:cs typeface="Proxima Nova"/>
                <a:sym typeface="Proxima Nova"/>
              </a:rPr>
              <a:t>Introduction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Data and Methodology</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Exploratory Data Analysis and Data Cleaning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Feature Engineering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Algorithm Selection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333333"/>
                </a:solidFill>
                <a:latin typeface="Proxima Nova"/>
                <a:ea typeface="Proxima Nova"/>
                <a:cs typeface="Proxima Nova"/>
                <a:sym typeface="Proxima Nova"/>
              </a:rPr>
              <a:t>Results</a:t>
            </a:r>
            <a:endParaRPr sz="1800">
              <a:solidFill>
                <a:srgbClr val="333333"/>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Conclusion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rgbClr val="898989"/>
              </a:solidFill>
              <a:latin typeface="Proxima Nova"/>
              <a:ea typeface="Proxima Nova"/>
              <a:cs typeface="Proxima Nova"/>
              <a:sym typeface="Proxima Nova"/>
            </a:endParaRPr>
          </a:p>
          <a:p>
            <a:pPr indent="0" lvl="0" marL="0" rtl="0" algn="ctr">
              <a:spcBef>
                <a:spcPts val="1000"/>
              </a:spcBef>
              <a:spcAft>
                <a:spcPts val="1000"/>
              </a:spcAft>
              <a:buNone/>
            </a:pPr>
            <a:r>
              <a:t/>
            </a:r>
            <a:endParaRPr sz="1800">
              <a:solidFill>
                <a:srgbClr val="35434D"/>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Results</a:t>
            </a:r>
            <a:endParaRPr/>
          </a:p>
        </p:txBody>
      </p:sp>
      <p:sp>
        <p:nvSpPr>
          <p:cNvPr id="257" name="Shape 257"/>
          <p:cNvSpPr txBox="1"/>
          <p:nvPr/>
        </p:nvSpPr>
        <p:spPr>
          <a:xfrm>
            <a:off x="143375" y="847300"/>
            <a:ext cx="8682600" cy="75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000"/>
              </a:spcAft>
              <a:buNone/>
            </a:pPr>
            <a:r>
              <a:rPr b="1" lang="en-US" sz="1500">
                <a:solidFill>
                  <a:srgbClr val="222222"/>
                </a:solidFill>
                <a:latin typeface="Proxima Nova"/>
                <a:ea typeface="Proxima Nova"/>
                <a:cs typeface="Proxima Nova"/>
                <a:sym typeface="Proxima Nova"/>
              </a:rPr>
              <a:t>I then used the tested n_estimator and max_features to get the best RMSE</a:t>
            </a:r>
            <a:endParaRPr b="1" sz="1500">
              <a:solidFill>
                <a:srgbClr val="222222"/>
              </a:solidFill>
              <a:latin typeface="Proxima Nova"/>
              <a:ea typeface="Proxima Nova"/>
              <a:cs typeface="Proxima Nova"/>
              <a:sym typeface="Proxima Nova"/>
            </a:endParaRPr>
          </a:p>
        </p:txBody>
      </p:sp>
      <p:pic>
        <p:nvPicPr>
          <p:cNvPr id="258" name="Shape 258"/>
          <p:cNvPicPr preferRelativeResize="0"/>
          <p:nvPr/>
        </p:nvPicPr>
        <p:blipFill>
          <a:blip r:embed="rId3">
            <a:alphaModFix/>
          </a:blip>
          <a:stretch>
            <a:fillRect/>
          </a:stretch>
        </p:blipFill>
        <p:spPr>
          <a:xfrm>
            <a:off x="0" y="1597298"/>
            <a:ext cx="9144000" cy="28552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Shape 264"/>
          <p:cNvPicPr preferRelativeResize="0"/>
          <p:nvPr/>
        </p:nvPicPr>
        <p:blipFill>
          <a:blip r:embed="rId3">
            <a:alphaModFix/>
          </a:blip>
          <a:stretch>
            <a:fillRect/>
          </a:stretch>
        </p:blipFill>
        <p:spPr>
          <a:xfrm>
            <a:off x="2230000" y="847300"/>
            <a:ext cx="6798224" cy="1228725"/>
          </a:xfrm>
          <a:prstGeom prst="rect">
            <a:avLst/>
          </a:prstGeom>
          <a:noFill/>
          <a:ln>
            <a:noFill/>
          </a:ln>
        </p:spPr>
      </p:pic>
      <p:sp>
        <p:nvSpPr>
          <p:cNvPr id="265" name="Shape 265"/>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Results</a:t>
            </a:r>
            <a:endParaRPr/>
          </a:p>
        </p:txBody>
      </p:sp>
      <p:sp>
        <p:nvSpPr>
          <p:cNvPr id="266" name="Shape 266"/>
          <p:cNvSpPr txBox="1"/>
          <p:nvPr/>
        </p:nvSpPr>
        <p:spPr>
          <a:xfrm>
            <a:off x="413800" y="1127513"/>
            <a:ext cx="2744400" cy="1361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US" sz="1500">
                <a:solidFill>
                  <a:srgbClr val="222222"/>
                </a:solidFill>
                <a:latin typeface="Proxima Nova"/>
                <a:ea typeface="Proxima Nova"/>
                <a:cs typeface="Proxima Nova"/>
                <a:sym typeface="Proxima Nova"/>
              </a:rPr>
              <a:t>#pull and graph feature_importances_</a:t>
            </a:r>
            <a:endParaRPr b="1" sz="1500">
              <a:solidFill>
                <a:srgbClr val="222222"/>
              </a:solidFill>
              <a:latin typeface="Proxima Nova"/>
              <a:ea typeface="Proxima Nova"/>
              <a:cs typeface="Proxima Nova"/>
              <a:sym typeface="Proxima Nova"/>
            </a:endParaRPr>
          </a:p>
          <a:p>
            <a:pPr indent="0" lvl="0" marL="0" rtl="0">
              <a:lnSpc>
                <a:spcPct val="115000"/>
              </a:lnSpc>
              <a:spcBef>
                <a:spcPts val="1000"/>
              </a:spcBef>
              <a:spcAft>
                <a:spcPts val="1000"/>
              </a:spcAft>
              <a:buNone/>
            </a:pPr>
            <a:r>
              <a:t/>
            </a:r>
            <a:endParaRPr b="1" sz="1500">
              <a:solidFill>
                <a:srgbClr val="222222"/>
              </a:solidFill>
              <a:latin typeface="Proxima Nova"/>
              <a:ea typeface="Proxima Nova"/>
              <a:cs typeface="Proxima Nova"/>
              <a:sym typeface="Proxima Nova"/>
            </a:endParaRPr>
          </a:p>
        </p:txBody>
      </p:sp>
      <p:pic>
        <p:nvPicPr>
          <p:cNvPr id="267" name="Shape 267"/>
          <p:cNvPicPr preferRelativeResize="0"/>
          <p:nvPr/>
        </p:nvPicPr>
        <p:blipFill>
          <a:blip r:embed="rId4">
            <a:alphaModFix/>
          </a:blip>
          <a:stretch>
            <a:fillRect/>
          </a:stretch>
        </p:blipFill>
        <p:spPr>
          <a:xfrm>
            <a:off x="2988930" y="2139725"/>
            <a:ext cx="5346243" cy="3003775"/>
          </a:xfrm>
          <a:prstGeom prst="rect">
            <a:avLst/>
          </a:prstGeom>
          <a:noFill/>
          <a:ln>
            <a:noFill/>
          </a:ln>
        </p:spPr>
      </p:pic>
      <p:sp>
        <p:nvSpPr>
          <p:cNvPr id="268" name="Shape 268"/>
          <p:cNvSpPr txBox="1"/>
          <p:nvPr>
            <p:ph idx="1" type="body"/>
          </p:nvPr>
        </p:nvSpPr>
        <p:spPr>
          <a:xfrm>
            <a:off x="128150" y="2076025"/>
            <a:ext cx="3805800" cy="30327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This breakdown makes sense - interactions are pretty similar week over week.  It might be more interesting to run this monthly.</a:t>
            </a:r>
            <a:endParaRPr sz="1400">
              <a:solidFill>
                <a:srgbClr val="222222"/>
              </a:solidFill>
            </a:endParaRPr>
          </a:p>
          <a:p>
            <a:pPr indent="-317500" lvl="0" marL="457200" rtl="0">
              <a:lnSpc>
                <a:spcPct val="115000"/>
              </a:lnSpc>
              <a:spcBef>
                <a:spcPts val="1000"/>
              </a:spcBef>
              <a:spcAft>
                <a:spcPts val="0"/>
              </a:spcAft>
              <a:buClr>
                <a:srgbClr val="222222"/>
              </a:buClr>
              <a:buSzPts val="1400"/>
              <a:buChar char="-"/>
            </a:pPr>
            <a:r>
              <a:rPr lang="en-US" sz="1400">
                <a:solidFill>
                  <a:srgbClr val="222222"/>
                </a:solidFill>
              </a:rPr>
              <a:t>I have a feeling that I might gain more insight when I’m using actual numbers.  </a:t>
            </a:r>
            <a:endParaRPr sz="1400">
              <a:solidFill>
                <a:srgbClr val="222222"/>
              </a:solidFill>
            </a:endParaRPr>
          </a:p>
          <a:p>
            <a:pPr indent="-317500" lvl="0" marL="457200" rtl="0">
              <a:lnSpc>
                <a:spcPct val="115000"/>
              </a:lnSpc>
              <a:spcBef>
                <a:spcPts val="1000"/>
              </a:spcBef>
              <a:spcAft>
                <a:spcPts val="1000"/>
              </a:spcAft>
              <a:buClr>
                <a:srgbClr val="222222"/>
              </a:buClr>
              <a:buSzPts val="1400"/>
              <a:buChar char="-"/>
            </a:pPr>
            <a:r>
              <a:rPr lang="en-US" sz="1400">
                <a:solidFill>
                  <a:srgbClr val="222222"/>
                </a:solidFill>
              </a:rPr>
              <a:t>It would probably make sense to normalize the numbers as well, so that each feature contributes approximately proportionately to the final RMSE.  I’ll do this next time.</a:t>
            </a:r>
            <a:endParaRPr sz="1400">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a:off x="4270900" y="235063"/>
            <a:ext cx="4667250" cy="3190875"/>
          </a:xfrm>
          <a:prstGeom prst="rect">
            <a:avLst/>
          </a:prstGeom>
          <a:noFill/>
          <a:ln>
            <a:noFill/>
          </a:ln>
        </p:spPr>
      </p:pic>
      <p:sp>
        <p:nvSpPr>
          <p:cNvPr id="275" name="Shape 275"/>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Results</a:t>
            </a:r>
            <a:endParaRPr/>
          </a:p>
        </p:txBody>
      </p:sp>
      <p:sp>
        <p:nvSpPr>
          <p:cNvPr id="276" name="Shape 276"/>
          <p:cNvSpPr txBox="1"/>
          <p:nvPr/>
        </p:nvSpPr>
        <p:spPr>
          <a:xfrm>
            <a:off x="250200" y="3656650"/>
            <a:ext cx="5094000" cy="75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US" sz="1500">
                <a:solidFill>
                  <a:srgbClr val="222222"/>
                </a:solidFill>
                <a:latin typeface="Proxima Nova"/>
                <a:ea typeface="Proxima Nova"/>
                <a:cs typeface="Proxima Nova"/>
                <a:sym typeface="Proxima Nova"/>
              </a:rPr>
              <a:t>#Test R2 value shows an improvement, </a:t>
            </a:r>
            <a:endParaRPr b="1" sz="1500">
              <a:solidFill>
                <a:srgbClr val="222222"/>
              </a:solidFill>
              <a:latin typeface="Proxima Nova"/>
              <a:ea typeface="Proxima Nova"/>
              <a:cs typeface="Proxima Nova"/>
              <a:sym typeface="Proxima Nova"/>
            </a:endParaRPr>
          </a:p>
          <a:p>
            <a:pPr indent="0" lvl="0" marL="0" rtl="0">
              <a:lnSpc>
                <a:spcPct val="115000"/>
              </a:lnSpc>
              <a:spcBef>
                <a:spcPts val="1000"/>
              </a:spcBef>
              <a:spcAft>
                <a:spcPts val="1000"/>
              </a:spcAft>
              <a:buNone/>
            </a:pPr>
            <a:r>
              <a:t/>
            </a:r>
            <a:endParaRPr b="1" sz="1500">
              <a:solidFill>
                <a:srgbClr val="222222"/>
              </a:solidFill>
              <a:latin typeface="Proxima Nova"/>
              <a:ea typeface="Proxima Nova"/>
              <a:cs typeface="Proxima Nova"/>
              <a:sym typeface="Proxima Nova"/>
            </a:endParaRPr>
          </a:p>
        </p:txBody>
      </p:sp>
      <p:sp>
        <p:nvSpPr>
          <p:cNvPr id="277" name="Shape 277"/>
          <p:cNvSpPr txBox="1"/>
          <p:nvPr>
            <p:ph idx="1" type="body"/>
          </p:nvPr>
        </p:nvSpPr>
        <p:spPr>
          <a:xfrm>
            <a:off x="174000" y="3939825"/>
            <a:ext cx="4096800" cy="9414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1000"/>
              </a:spcAft>
              <a:buClr>
                <a:srgbClr val="222222"/>
              </a:buClr>
              <a:buSzPts val="1400"/>
              <a:buChar char="-"/>
            </a:pPr>
            <a:r>
              <a:rPr lang="en-US" sz="1400">
                <a:solidFill>
                  <a:srgbClr val="222222"/>
                </a:solidFill>
              </a:rPr>
              <a:t>compared to Out-of-bag R-2 score estimate: 0.71860105900039928 (after some feature selection changes):</a:t>
            </a:r>
            <a:endParaRPr sz="1400">
              <a:solidFill>
                <a:srgbClr val="222222"/>
              </a:solidFill>
            </a:endParaRPr>
          </a:p>
        </p:txBody>
      </p:sp>
      <p:pic>
        <p:nvPicPr>
          <p:cNvPr id="278" name="Shape 278"/>
          <p:cNvPicPr preferRelativeResize="0"/>
          <p:nvPr/>
        </p:nvPicPr>
        <p:blipFill>
          <a:blip r:embed="rId4">
            <a:alphaModFix/>
          </a:blip>
          <a:stretch>
            <a:fillRect/>
          </a:stretch>
        </p:blipFill>
        <p:spPr>
          <a:xfrm>
            <a:off x="5015169" y="3894475"/>
            <a:ext cx="3671631" cy="836725"/>
          </a:xfrm>
          <a:prstGeom prst="rect">
            <a:avLst/>
          </a:prstGeom>
          <a:noFill/>
          <a:ln>
            <a:noFill/>
          </a:ln>
        </p:spPr>
      </p:pic>
      <p:sp>
        <p:nvSpPr>
          <p:cNvPr id="279" name="Shape 279"/>
          <p:cNvSpPr txBox="1"/>
          <p:nvPr/>
        </p:nvSpPr>
        <p:spPr>
          <a:xfrm>
            <a:off x="228600" y="497000"/>
            <a:ext cx="5094000" cy="1361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US" sz="1500">
                <a:solidFill>
                  <a:srgbClr val="222222"/>
                </a:solidFill>
                <a:latin typeface="Proxima Nova"/>
                <a:ea typeface="Proxima Nova"/>
                <a:cs typeface="Proxima Nova"/>
                <a:sym typeface="Proxima Nova"/>
              </a:rPr>
              <a:t>#</a:t>
            </a:r>
            <a:r>
              <a:rPr b="1" lang="en-US" sz="1500">
                <a:solidFill>
                  <a:srgbClr val="222222"/>
                </a:solidFill>
                <a:latin typeface="Proxima Nova"/>
                <a:ea typeface="Proxima Nova"/>
                <a:cs typeface="Proxima Nova"/>
                <a:sym typeface="Proxima Nova"/>
              </a:rPr>
              <a:t>This model fits the test data reasonably well</a:t>
            </a:r>
            <a:endParaRPr b="1" sz="1500">
              <a:solidFill>
                <a:srgbClr val="222222"/>
              </a:solidFill>
              <a:latin typeface="Proxima Nova"/>
              <a:ea typeface="Proxima Nova"/>
              <a:cs typeface="Proxima Nova"/>
              <a:sym typeface="Proxima Nova"/>
            </a:endParaRPr>
          </a:p>
          <a:p>
            <a:pPr indent="0" lvl="0" marL="0" rtl="0">
              <a:lnSpc>
                <a:spcPct val="115000"/>
              </a:lnSpc>
              <a:spcBef>
                <a:spcPts val="1000"/>
              </a:spcBef>
              <a:spcAft>
                <a:spcPts val="1000"/>
              </a:spcAft>
              <a:buNone/>
            </a:pPr>
            <a:r>
              <a:t/>
            </a:r>
            <a:endParaRPr b="1" sz="1500">
              <a:solidFill>
                <a:srgbClr val="222222"/>
              </a:solidFill>
              <a:latin typeface="Proxima Nova"/>
              <a:ea typeface="Proxima Nova"/>
              <a:cs typeface="Proxima Nova"/>
              <a:sym typeface="Proxima Nova"/>
            </a:endParaRPr>
          </a:p>
        </p:txBody>
      </p:sp>
      <p:sp>
        <p:nvSpPr>
          <p:cNvPr id="280" name="Shape 280"/>
          <p:cNvSpPr txBox="1"/>
          <p:nvPr>
            <p:ph idx="1" type="body"/>
          </p:nvPr>
        </p:nvSpPr>
        <p:spPr>
          <a:xfrm>
            <a:off x="174000" y="1020575"/>
            <a:ext cx="4667400" cy="14091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Test data Pearson correlation: 0.92072581662943953</a:t>
            </a:r>
            <a:endParaRPr sz="1400">
              <a:solidFill>
                <a:srgbClr val="222222"/>
              </a:solidFill>
            </a:endParaRPr>
          </a:p>
          <a:p>
            <a:pPr indent="-317500" lvl="0" marL="457200" rtl="0">
              <a:lnSpc>
                <a:spcPct val="115000"/>
              </a:lnSpc>
              <a:spcBef>
                <a:spcPts val="1000"/>
              </a:spcBef>
              <a:spcAft>
                <a:spcPts val="1000"/>
              </a:spcAft>
              <a:buClr>
                <a:srgbClr val="222222"/>
              </a:buClr>
              <a:buSzPts val="1400"/>
              <a:buChar char="-"/>
            </a:pPr>
            <a:r>
              <a:rPr lang="en-US" sz="1400">
                <a:solidFill>
                  <a:srgbClr val="222222"/>
                </a:solidFill>
              </a:rPr>
              <a:t>The Pearson product-moment correlation coefficient is a measure of the strength of a linear association between two variables</a:t>
            </a:r>
            <a:endParaRPr sz="1400">
              <a:solidFill>
                <a:srgbClr val="222222"/>
              </a:solidFill>
            </a:endParaRPr>
          </a:p>
        </p:txBody>
      </p:sp>
      <p:pic>
        <p:nvPicPr>
          <p:cNvPr id="281" name="Shape 281"/>
          <p:cNvPicPr preferRelativeResize="0"/>
          <p:nvPr/>
        </p:nvPicPr>
        <p:blipFill>
          <a:blip r:embed="rId5">
            <a:alphaModFix/>
          </a:blip>
          <a:stretch>
            <a:fillRect/>
          </a:stretch>
        </p:blipFill>
        <p:spPr>
          <a:xfrm>
            <a:off x="1043475" y="2710850"/>
            <a:ext cx="3160961" cy="836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0090E1"/>
                </a:solidFill>
              </a:rPr>
              <a:t>Agenda</a:t>
            </a:r>
            <a:endParaRPr b="0" i="0" sz="3200" u="none" cap="none" strike="noStrike">
              <a:solidFill>
                <a:srgbClr val="0090E1"/>
              </a:solidFill>
            </a:endParaRPr>
          </a:p>
        </p:txBody>
      </p:sp>
      <p:sp>
        <p:nvSpPr>
          <p:cNvPr id="288" name="Shape 288"/>
          <p:cNvSpPr txBox="1"/>
          <p:nvPr/>
        </p:nvSpPr>
        <p:spPr>
          <a:xfrm>
            <a:off x="457200" y="1210775"/>
            <a:ext cx="8229600" cy="31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C7CBC9"/>
                </a:solidFill>
                <a:latin typeface="Proxima Nova"/>
                <a:ea typeface="Proxima Nova"/>
                <a:cs typeface="Proxima Nova"/>
                <a:sym typeface="Proxima Nova"/>
              </a:rPr>
              <a:t>Introduction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Data and Methodology</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Exploratory Data Analysis and Data Cleaning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Feature Engineering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Algorithm Selection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Results</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333333"/>
                </a:solidFill>
                <a:latin typeface="Proxima Nova"/>
                <a:ea typeface="Proxima Nova"/>
                <a:cs typeface="Proxima Nova"/>
                <a:sym typeface="Proxima Nova"/>
              </a:rPr>
              <a:t>Conclusion</a:t>
            </a:r>
            <a:endParaRPr sz="1800">
              <a:solidFill>
                <a:srgbClr val="333333"/>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rgbClr val="898989"/>
              </a:solidFill>
              <a:latin typeface="Proxima Nova"/>
              <a:ea typeface="Proxima Nova"/>
              <a:cs typeface="Proxima Nova"/>
              <a:sym typeface="Proxima Nova"/>
            </a:endParaRPr>
          </a:p>
          <a:p>
            <a:pPr indent="0" lvl="0" marL="0" rtl="0" algn="ctr">
              <a:spcBef>
                <a:spcPts val="1000"/>
              </a:spcBef>
              <a:spcAft>
                <a:spcPts val="1000"/>
              </a:spcAft>
              <a:buNone/>
            </a:pPr>
            <a:r>
              <a:t/>
            </a:r>
            <a:endParaRPr sz="1800">
              <a:solidFill>
                <a:srgbClr val="35434D"/>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None/>
            </a:pPr>
            <a:r>
              <a:rPr lang="en-US" sz="3200"/>
              <a:t>Conclusion</a:t>
            </a:r>
            <a:endParaRPr sz="3200"/>
          </a:p>
        </p:txBody>
      </p:sp>
      <p:sp>
        <p:nvSpPr>
          <p:cNvPr id="295" name="Shape 295"/>
          <p:cNvSpPr txBox="1"/>
          <p:nvPr>
            <p:ph idx="1" type="body"/>
          </p:nvPr>
        </p:nvSpPr>
        <p:spPr>
          <a:xfrm>
            <a:off x="457200" y="847300"/>
            <a:ext cx="8032500" cy="3616500"/>
          </a:xfrm>
          <a:prstGeom prst="rect">
            <a:avLst/>
          </a:prstGeom>
        </p:spPr>
        <p:txBody>
          <a:bodyPr anchorCtr="0" anchor="t" bIns="91425" lIns="91425" spcFirstLastPara="1" rIns="91425" wrap="square" tIns="91425">
            <a:noAutofit/>
          </a:bodyPr>
          <a:lstStyle/>
          <a:p>
            <a:pPr indent="-330200" lvl="0" marL="457200" rtl="0">
              <a:spcBef>
                <a:spcPts val="560"/>
              </a:spcBef>
              <a:spcAft>
                <a:spcPts val="0"/>
              </a:spcAft>
              <a:buClr>
                <a:srgbClr val="333333"/>
              </a:buClr>
              <a:buSzPts val="1600"/>
              <a:buChar char="-"/>
            </a:pPr>
            <a:r>
              <a:rPr lang="en-US" sz="1600">
                <a:solidFill>
                  <a:srgbClr val="333333"/>
                </a:solidFill>
              </a:rPr>
              <a:t>#This model worked quite well </a:t>
            </a:r>
            <a:endParaRPr sz="1600">
              <a:solidFill>
                <a:srgbClr val="333333"/>
              </a:solidFill>
            </a:endParaRPr>
          </a:p>
          <a:p>
            <a:pPr indent="-330200" lvl="0" marL="457200" rtl="0">
              <a:spcBef>
                <a:spcPts val="0"/>
              </a:spcBef>
              <a:spcAft>
                <a:spcPts val="0"/>
              </a:spcAft>
              <a:buClr>
                <a:srgbClr val="333333"/>
              </a:buClr>
              <a:buSzPts val="1600"/>
              <a:buChar char="-"/>
            </a:pPr>
            <a:r>
              <a:rPr lang="en-US" sz="1600">
                <a:solidFill>
                  <a:srgbClr val="333333"/>
                </a:solidFill>
              </a:rPr>
              <a:t>#I will go back and re-run these steps with actual data, where I'll be able to identify outliers a bit better (because the data will make sense)</a:t>
            </a:r>
            <a:endParaRPr sz="1600">
              <a:solidFill>
                <a:srgbClr val="333333"/>
              </a:solidFill>
            </a:endParaRPr>
          </a:p>
          <a:p>
            <a:pPr indent="-330200" lvl="0" marL="457200" rtl="0">
              <a:spcBef>
                <a:spcPts val="0"/>
              </a:spcBef>
              <a:spcAft>
                <a:spcPts val="0"/>
              </a:spcAft>
              <a:buClr>
                <a:srgbClr val="333333"/>
              </a:buClr>
              <a:buSzPts val="1600"/>
              <a:buChar char="-"/>
            </a:pPr>
            <a:r>
              <a:rPr lang="en-US" sz="1600">
                <a:solidFill>
                  <a:srgbClr val="333333"/>
                </a:solidFill>
              </a:rPr>
              <a:t>I’d also like to add in some other features which might have an impact on interaction volume, like % of new vs. returning customers, new product launch dates, National Holidays, etc.</a:t>
            </a:r>
            <a:endParaRPr sz="1600">
              <a:solidFill>
                <a:srgbClr val="333333"/>
              </a:solidFill>
            </a:endParaRPr>
          </a:p>
          <a:p>
            <a:pPr indent="-330200" lvl="0" marL="457200" rtl="0">
              <a:spcBef>
                <a:spcPts val="0"/>
              </a:spcBef>
              <a:spcAft>
                <a:spcPts val="0"/>
              </a:spcAft>
              <a:buClr>
                <a:srgbClr val="333333"/>
              </a:buClr>
              <a:buSzPts val="1600"/>
              <a:buChar char="-"/>
            </a:pPr>
            <a:r>
              <a:rPr lang="en-US" sz="1600">
                <a:solidFill>
                  <a:srgbClr val="333333"/>
                </a:solidFill>
              </a:rPr>
              <a:t>#Hopefully we can operationalize this and use it for demand forecasting and staffing utilization, to staff the appropriate headcount to handle interaction volume</a:t>
            </a:r>
            <a:endParaRPr sz="1600">
              <a:solidFill>
                <a:srgbClr val="33333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Resources</a:t>
            </a:r>
            <a:endParaRPr/>
          </a:p>
        </p:txBody>
      </p:sp>
      <p:sp>
        <p:nvSpPr>
          <p:cNvPr id="302" name="Shape 302"/>
          <p:cNvSpPr txBox="1"/>
          <p:nvPr>
            <p:ph idx="1" type="body"/>
          </p:nvPr>
        </p:nvSpPr>
        <p:spPr>
          <a:xfrm>
            <a:off x="457200" y="847300"/>
            <a:ext cx="4588800" cy="3616500"/>
          </a:xfrm>
          <a:prstGeom prst="rect">
            <a:avLst/>
          </a:prstGeom>
        </p:spPr>
        <p:txBody>
          <a:bodyPr anchorCtr="0" anchor="t" bIns="91425" lIns="91425" spcFirstLastPara="1" rIns="91425" wrap="square" tIns="91425">
            <a:noAutofit/>
          </a:bodyPr>
          <a:lstStyle/>
          <a:p>
            <a:pPr indent="0" lvl="0" marL="0" rtl="0">
              <a:lnSpc>
                <a:spcPct val="115000"/>
              </a:lnSpc>
              <a:spcBef>
                <a:spcPts val="560"/>
              </a:spcBef>
              <a:spcAft>
                <a:spcPts val="0"/>
              </a:spcAft>
              <a:buNone/>
            </a:pPr>
            <a:r>
              <a:rPr lang="en-US" sz="1600" u="sng">
                <a:solidFill>
                  <a:schemeClr val="hlink"/>
                </a:solidFill>
                <a:hlinkClick r:id="rId3"/>
              </a:rPr>
              <a:t>PK_final_project-Final.ipynb</a:t>
            </a:r>
            <a:endParaRPr sz="1600"/>
          </a:p>
          <a:p>
            <a:pPr indent="0" lvl="0" marL="0" rtl="0">
              <a:lnSpc>
                <a:spcPct val="115000"/>
              </a:lnSpc>
              <a:spcBef>
                <a:spcPts val="1000"/>
              </a:spcBef>
              <a:spcAft>
                <a:spcPts val="0"/>
              </a:spcAft>
              <a:buNone/>
            </a:pPr>
            <a:r>
              <a:rPr lang="en-US" sz="1600" u="sng">
                <a:solidFill>
                  <a:schemeClr val="hlink"/>
                </a:solidFill>
                <a:hlinkClick r:id="rId4"/>
              </a:rPr>
              <a:t>interactions_summary_20180112.csv</a:t>
            </a:r>
            <a:endParaRPr sz="1600"/>
          </a:p>
          <a:p>
            <a:pPr indent="0" lvl="0" marL="0" rtl="0">
              <a:spcBef>
                <a:spcPts val="1000"/>
              </a:spcBef>
              <a:spcAft>
                <a:spcPts val="0"/>
              </a:spcAft>
              <a:buNone/>
            </a:pPr>
            <a:r>
              <a:t/>
            </a:r>
            <a:endParaRPr sz="1600"/>
          </a:p>
          <a:p>
            <a:pPr indent="0" lvl="0" marL="0" rtl="0">
              <a:spcBef>
                <a:spcPts val="1000"/>
              </a:spcBef>
              <a:spcAft>
                <a:spcPts val="10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0090E1"/>
                </a:solidFill>
              </a:rPr>
              <a:t>Agenda</a:t>
            </a:r>
            <a:endParaRPr b="0" i="0" sz="3200" u="none" cap="none" strike="noStrike">
              <a:solidFill>
                <a:srgbClr val="0090E1"/>
              </a:solidFill>
            </a:endParaRPr>
          </a:p>
        </p:txBody>
      </p:sp>
      <p:sp>
        <p:nvSpPr>
          <p:cNvPr id="75" name="Shape 75"/>
          <p:cNvSpPr txBox="1"/>
          <p:nvPr/>
        </p:nvSpPr>
        <p:spPr>
          <a:xfrm>
            <a:off x="457200" y="1210775"/>
            <a:ext cx="8229600" cy="31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333333"/>
                </a:solidFill>
                <a:latin typeface="Proxima Nova"/>
                <a:ea typeface="Proxima Nova"/>
                <a:cs typeface="Proxima Nova"/>
                <a:sym typeface="Proxima Nova"/>
              </a:rPr>
              <a:t>Introduction</a:t>
            </a:r>
            <a:endParaRPr sz="1800">
              <a:solidFill>
                <a:srgbClr val="333333"/>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Data and Methodology</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Exploratory Data Analysis and Data Cleaning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Feature Engineering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Algorithm Selection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Results</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Conclusion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rgbClr val="898989"/>
              </a:solidFill>
              <a:latin typeface="Proxima Nova"/>
              <a:ea typeface="Proxima Nova"/>
              <a:cs typeface="Proxima Nova"/>
              <a:sym typeface="Proxima Nova"/>
            </a:endParaRPr>
          </a:p>
          <a:p>
            <a:pPr indent="0" lvl="0" marL="0" rtl="0" algn="ctr">
              <a:spcBef>
                <a:spcPts val="1000"/>
              </a:spcBef>
              <a:spcAft>
                <a:spcPts val="1000"/>
              </a:spcAft>
              <a:buNone/>
            </a:pPr>
            <a:r>
              <a:t/>
            </a:r>
            <a:endParaRPr sz="1800">
              <a:solidFill>
                <a:srgbClr val="35434D"/>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Questions?</a:t>
            </a:r>
            <a:endParaRPr b="0" i="0" u="none" cap="none" strike="noStrike">
              <a:solidFill>
                <a:srgbClr val="0090E1"/>
              </a:solidFill>
            </a:endParaRPr>
          </a:p>
        </p:txBody>
      </p:sp>
      <p:sp>
        <p:nvSpPr>
          <p:cNvPr id="308" name="Shape 308"/>
          <p:cNvSpPr txBox="1"/>
          <p:nvPr/>
        </p:nvSpPr>
        <p:spPr>
          <a:xfrm>
            <a:off x="1258650" y="783450"/>
            <a:ext cx="6626700" cy="3576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1000"/>
              </a:spcBef>
              <a:spcAft>
                <a:spcPts val="0"/>
              </a:spcAft>
              <a:buNone/>
            </a:pPr>
            <a:r>
              <a:t/>
            </a:r>
            <a:endParaRPr sz="1800">
              <a:solidFill>
                <a:srgbClr val="0090E1"/>
              </a:solidFill>
              <a:latin typeface="Georgia"/>
              <a:ea typeface="Georgia"/>
              <a:cs typeface="Georgia"/>
              <a:sym typeface="Georgia"/>
            </a:endParaRPr>
          </a:p>
          <a:p>
            <a:pPr indent="0" lvl="0" marL="0" rtl="0" algn="ctr">
              <a:lnSpc>
                <a:spcPct val="115000"/>
              </a:lnSpc>
              <a:spcBef>
                <a:spcPts val="1000"/>
              </a:spcBef>
              <a:spcAft>
                <a:spcPts val="0"/>
              </a:spcAft>
              <a:buNone/>
            </a:pPr>
            <a:br>
              <a:rPr lang="en-US" sz="1800">
                <a:solidFill>
                  <a:srgbClr val="0090E1"/>
                </a:solidFill>
                <a:latin typeface="Georgia"/>
                <a:ea typeface="Georgia"/>
                <a:cs typeface="Georgia"/>
                <a:sym typeface="Georgia"/>
              </a:rPr>
            </a:br>
            <a:r>
              <a:rPr lang="en-US" sz="1800">
                <a:solidFill>
                  <a:srgbClr val="0090E1"/>
                </a:solidFill>
                <a:latin typeface="Georgia"/>
                <a:ea typeface="Georgia"/>
                <a:cs typeface="Georgia"/>
                <a:sym typeface="Georgia"/>
              </a:rPr>
              <a:t>Leave comments with feedback and questions on the slides!</a:t>
            </a:r>
            <a:endParaRPr sz="1800">
              <a:solidFill>
                <a:srgbClr val="0090E1"/>
              </a:solidFill>
              <a:latin typeface="Georgia"/>
              <a:ea typeface="Georgia"/>
              <a:cs typeface="Georgia"/>
              <a:sym typeface="Georgia"/>
            </a:endParaRPr>
          </a:p>
          <a:p>
            <a:pPr indent="0" lvl="0" marL="0" rtl="0" algn="ctr">
              <a:lnSpc>
                <a:spcPct val="115000"/>
              </a:lnSpc>
              <a:spcBef>
                <a:spcPts val="1000"/>
              </a:spcBef>
              <a:spcAft>
                <a:spcPts val="0"/>
              </a:spcAft>
              <a:buNone/>
            </a:pPr>
            <a:r>
              <a:t/>
            </a:r>
            <a:endParaRPr sz="1600">
              <a:solidFill>
                <a:srgbClr val="35434D"/>
              </a:solidFill>
              <a:latin typeface="Proxima Nova"/>
              <a:ea typeface="Proxima Nova"/>
              <a:cs typeface="Proxima Nova"/>
              <a:sym typeface="Proxima Nova"/>
            </a:endParaRPr>
          </a:p>
          <a:p>
            <a:pPr indent="0" lvl="0" marL="0" rtl="0">
              <a:lnSpc>
                <a:spcPct val="115000"/>
              </a:lnSpc>
              <a:spcBef>
                <a:spcPts val="1000"/>
              </a:spcBef>
              <a:spcAft>
                <a:spcPts val="0"/>
              </a:spcAft>
              <a:buNone/>
            </a:pPr>
            <a:r>
              <a:t/>
            </a:r>
            <a:endParaRPr sz="1600">
              <a:solidFill>
                <a:srgbClr val="35434D"/>
              </a:solidFill>
              <a:latin typeface="Proxima Nova"/>
              <a:ea typeface="Proxima Nova"/>
              <a:cs typeface="Proxima Nova"/>
              <a:sym typeface="Proxima Nova"/>
            </a:endParaRPr>
          </a:p>
          <a:p>
            <a:pPr indent="0" lvl="0" marL="0" rtl="0">
              <a:lnSpc>
                <a:spcPct val="115000"/>
              </a:lnSpc>
              <a:spcBef>
                <a:spcPts val="1000"/>
              </a:spcBef>
              <a:spcAft>
                <a:spcPts val="1000"/>
              </a:spcAft>
              <a:buNone/>
            </a:pPr>
            <a:r>
              <a:t/>
            </a:r>
            <a:endParaRPr sz="1600">
              <a:solidFill>
                <a:srgbClr val="35434D"/>
              </a:solidFill>
              <a:latin typeface="Proxima Nova"/>
              <a:ea typeface="Proxima Nova"/>
              <a:cs typeface="Proxima Nova"/>
              <a:sym typeface="Proxima Nova"/>
            </a:endParaRPr>
          </a:p>
        </p:txBody>
      </p:sp>
      <p:pic>
        <p:nvPicPr>
          <p:cNvPr id="309" name="Shape 309"/>
          <p:cNvPicPr preferRelativeResize="0"/>
          <p:nvPr/>
        </p:nvPicPr>
        <p:blipFill>
          <a:blip r:embed="rId3">
            <a:alphaModFix/>
          </a:blip>
          <a:stretch>
            <a:fillRect/>
          </a:stretch>
        </p:blipFill>
        <p:spPr>
          <a:xfrm>
            <a:off x="3731725" y="2211150"/>
            <a:ext cx="1680550" cy="2148900"/>
          </a:xfrm>
          <a:prstGeom prst="rect">
            <a:avLst/>
          </a:prstGeom>
          <a:noFill/>
          <a:ln cap="flat" cmpd="sng" w="9525">
            <a:solidFill>
              <a:srgbClr val="C7CBC9"/>
            </a:solidFill>
            <a:prstDash val="solid"/>
            <a:round/>
            <a:headEnd len="med" w="med" type="none"/>
            <a:tailEnd len="med" w="med" type="none"/>
          </a:ln>
        </p:spPr>
      </p:pic>
      <p:sp>
        <p:nvSpPr>
          <p:cNvPr id="310" name="Shape 310"/>
          <p:cNvSpPr/>
          <p:nvPr/>
        </p:nvSpPr>
        <p:spPr>
          <a:xfrm>
            <a:off x="3868000" y="3928600"/>
            <a:ext cx="1544400" cy="335100"/>
          </a:xfrm>
          <a:prstGeom prst="rect">
            <a:avLst/>
          </a:prstGeom>
          <a:noFill/>
          <a:ln cap="flat" cmpd="sng" w="28575">
            <a:solidFill>
              <a:srgbClr val="0090E1"/>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Introduction</a:t>
            </a:r>
            <a:endParaRPr/>
          </a:p>
        </p:txBody>
      </p:sp>
      <p:sp>
        <p:nvSpPr>
          <p:cNvPr id="82" name="Shape 82"/>
          <p:cNvSpPr txBox="1"/>
          <p:nvPr>
            <p:ph idx="1" type="body"/>
          </p:nvPr>
        </p:nvSpPr>
        <p:spPr>
          <a:xfrm>
            <a:off x="457200" y="847300"/>
            <a:ext cx="8032500" cy="3616500"/>
          </a:xfrm>
          <a:prstGeom prst="rect">
            <a:avLst/>
          </a:prstGeom>
        </p:spPr>
        <p:txBody>
          <a:bodyPr anchorCtr="0" anchor="t" bIns="91425" lIns="91425" spcFirstLastPara="1" rIns="91425" wrap="square" tIns="91425">
            <a:noAutofit/>
          </a:bodyPr>
          <a:lstStyle/>
          <a:p>
            <a:pPr indent="0" lvl="0" marL="0" rtl="0">
              <a:spcBef>
                <a:spcPts val="560"/>
              </a:spcBef>
              <a:spcAft>
                <a:spcPts val="0"/>
              </a:spcAft>
              <a:buNone/>
            </a:pPr>
            <a:r>
              <a:rPr lang="en-US" sz="1600">
                <a:solidFill>
                  <a:srgbClr val="333333"/>
                </a:solidFill>
              </a:rPr>
              <a:t>I chose data from my company around interaction volume: how many phone calls, livechats, emails, and SMS are handled on a daily basis.  </a:t>
            </a:r>
            <a:endParaRPr sz="1600">
              <a:solidFill>
                <a:srgbClr val="333333"/>
              </a:solidFill>
            </a:endParaRPr>
          </a:p>
          <a:p>
            <a:pPr indent="0" lvl="0" marL="0" rtl="0">
              <a:spcBef>
                <a:spcPts val="1000"/>
              </a:spcBef>
              <a:spcAft>
                <a:spcPts val="0"/>
              </a:spcAft>
              <a:buNone/>
            </a:pPr>
            <a:r>
              <a:t/>
            </a:r>
            <a:endParaRPr sz="1600">
              <a:solidFill>
                <a:srgbClr val="333333"/>
              </a:solidFill>
            </a:endParaRPr>
          </a:p>
          <a:p>
            <a:pPr indent="0" lvl="0" marL="0" rtl="0">
              <a:spcBef>
                <a:spcPts val="1000"/>
              </a:spcBef>
              <a:spcAft>
                <a:spcPts val="0"/>
              </a:spcAft>
              <a:buNone/>
            </a:pPr>
            <a:r>
              <a:rPr lang="en-US" sz="1600">
                <a:solidFill>
                  <a:srgbClr val="333333"/>
                </a:solidFill>
              </a:rPr>
              <a:t>My goal for this project is to train a model to predict interaction volume based on the factors present.  I know that there are trends that exist in the data -- day of the week, seasonality, as well as year over year -- so I want to investigate and make sure my chosen model can still predict accurately with those non-linear relationships.</a:t>
            </a:r>
            <a:endParaRPr b="1" sz="1400">
              <a:solidFill>
                <a:schemeClr val="dk1"/>
              </a:solidFill>
            </a:endParaRPr>
          </a:p>
          <a:p>
            <a:pPr indent="0" lvl="0" marL="0" rtl="0">
              <a:lnSpc>
                <a:spcPct val="115000"/>
              </a:lnSpc>
              <a:spcBef>
                <a:spcPts val="1000"/>
              </a:spcBef>
              <a:spcAft>
                <a:spcPts val="1000"/>
              </a:spcAft>
              <a:buNone/>
            </a:pPr>
            <a:r>
              <a:t/>
            </a:r>
            <a:endParaRPr sz="1400">
              <a:solidFill>
                <a:srgbClr val="3333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0090E1"/>
                </a:solidFill>
              </a:rPr>
              <a:t>Agenda</a:t>
            </a:r>
            <a:endParaRPr b="0" i="0" sz="3200" u="none" cap="none" strike="noStrike">
              <a:solidFill>
                <a:srgbClr val="0090E1"/>
              </a:solidFill>
            </a:endParaRPr>
          </a:p>
        </p:txBody>
      </p:sp>
      <p:sp>
        <p:nvSpPr>
          <p:cNvPr id="89" name="Shape 89"/>
          <p:cNvSpPr txBox="1"/>
          <p:nvPr/>
        </p:nvSpPr>
        <p:spPr>
          <a:xfrm>
            <a:off x="457200" y="1210775"/>
            <a:ext cx="8229600" cy="31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C7CBC9"/>
                </a:solidFill>
                <a:latin typeface="Proxima Nova"/>
                <a:ea typeface="Proxima Nova"/>
                <a:cs typeface="Proxima Nova"/>
                <a:sym typeface="Proxima Nova"/>
              </a:rPr>
              <a:t>Introduction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333333"/>
                </a:solidFill>
                <a:latin typeface="Proxima Nova"/>
                <a:ea typeface="Proxima Nova"/>
                <a:cs typeface="Proxima Nova"/>
                <a:sym typeface="Proxima Nova"/>
              </a:rPr>
              <a:t>Data and Methodology</a:t>
            </a:r>
            <a:endParaRPr sz="1800">
              <a:solidFill>
                <a:srgbClr val="333333"/>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Exploratory Data Analysis and Data Cleaning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Feature Engineering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Algorithm Selection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Results</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Conclusion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rgbClr val="898989"/>
              </a:solidFill>
              <a:latin typeface="Proxima Nova"/>
              <a:ea typeface="Proxima Nova"/>
              <a:cs typeface="Proxima Nova"/>
              <a:sym typeface="Proxima Nova"/>
            </a:endParaRPr>
          </a:p>
          <a:p>
            <a:pPr indent="0" lvl="0" marL="0" rtl="0" algn="ctr">
              <a:spcBef>
                <a:spcPts val="1000"/>
              </a:spcBef>
              <a:spcAft>
                <a:spcPts val="1000"/>
              </a:spcAft>
              <a:buNone/>
            </a:pPr>
            <a:r>
              <a:t/>
            </a:r>
            <a:endParaRPr sz="1800">
              <a:solidFill>
                <a:srgbClr val="35434D"/>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Data and Methodology</a:t>
            </a:r>
            <a:endParaRPr/>
          </a:p>
        </p:txBody>
      </p:sp>
      <p:sp>
        <p:nvSpPr>
          <p:cNvPr id="96" name="Shape 96"/>
          <p:cNvSpPr txBox="1"/>
          <p:nvPr>
            <p:ph idx="1" type="body"/>
          </p:nvPr>
        </p:nvSpPr>
        <p:spPr>
          <a:xfrm>
            <a:off x="143375" y="2180300"/>
            <a:ext cx="8765700" cy="32742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I used SQL to query our database and pull out ‘date’, ‘hour’ and ‘count’ for our four dimensions: ‘sms’, ‘calls’, ‘phone’, and ‘email’.  I also pulled ‘order volume’ for those date / hour multi-indexes.</a:t>
            </a:r>
            <a:endParaRPr sz="1400">
              <a:solidFill>
                <a:srgbClr val="222222"/>
              </a:solidFill>
            </a:endParaRPr>
          </a:p>
          <a:p>
            <a:pPr indent="-317500" lvl="0" marL="457200" rtl="0">
              <a:lnSpc>
                <a:spcPct val="115000"/>
              </a:lnSpc>
              <a:spcBef>
                <a:spcPts val="1000"/>
              </a:spcBef>
              <a:spcAft>
                <a:spcPts val="0"/>
              </a:spcAft>
              <a:buClr>
                <a:srgbClr val="222222"/>
              </a:buClr>
              <a:buSzPts val="1400"/>
              <a:buChar char="-"/>
            </a:pPr>
            <a:r>
              <a:rPr lang="en-US" sz="1400">
                <a:solidFill>
                  <a:srgbClr val="222222"/>
                </a:solidFill>
              </a:rPr>
              <a:t>Pre-processing was completed in Excel to obfuscate the data so it's not representative of our company data. Here, I multiplied all counts by a formula to arrive at an inflated, but non-representative count. I found some timezone bugs in my data which I fixed at this point.</a:t>
            </a:r>
            <a:endParaRPr sz="1400">
              <a:solidFill>
                <a:srgbClr val="222222"/>
              </a:solidFill>
            </a:endParaRPr>
          </a:p>
          <a:p>
            <a:pPr indent="-317500" lvl="0" marL="457200" rtl="0">
              <a:lnSpc>
                <a:spcPct val="115000"/>
              </a:lnSpc>
              <a:spcBef>
                <a:spcPts val="1000"/>
              </a:spcBef>
              <a:spcAft>
                <a:spcPts val="0"/>
              </a:spcAft>
              <a:buClr>
                <a:srgbClr val="222222"/>
              </a:buClr>
              <a:buSzPts val="1400"/>
              <a:buChar char="-"/>
            </a:pPr>
            <a:r>
              <a:rPr lang="en-US" sz="1400">
                <a:solidFill>
                  <a:srgbClr val="222222"/>
                </a:solidFill>
              </a:rPr>
              <a:t>Once in Jupyter Notebooks, I spent a lot of time getting more familiar with Pandas and exploring the data.  Since plotting and visualization was all new, I did a lot of semi-meaningless exploration, chopping up the data multiple ways, trying visualizations, etc.</a:t>
            </a:r>
            <a:endParaRPr sz="1400">
              <a:solidFill>
                <a:srgbClr val="222222"/>
              </a:solidFill>
            </a:endParaRPr>
          </a:p>
          <a:p>
            <a:pPr indent="0" lvl="0" marL="0" rtl="0">
              <a:lnSpc>
                <a:spcPct val="115000"/>
              </a:lnSpc>
              <a:spcBef>
                <a:spcPts val="1000"/>
              </a:spcBef>
              <a:spcAft>
                <a:spcPts val="1000"/>
              </a:spcAft>
              <a:buNone/>
            </a:pPr>
            <a:r>
              <a:t/>
            </a:r>
            <a:endParaRPr sz="1600">
              <a:solidFill>
                <a:srgbClr val="222222"/>
              </a:solidFill>
            </a:endParaRPr>
          </a:p>
        </p:txBody>
      </p:sp>
      <p:sp>
        <p:nvSpPr>
          <p:cNvPr id="97" name="Shape 97"/>
          <p:cNvSpPr txBox="1"/>
          <p:nvPr/>
        </p:nvSpPr>
        <p:spPr>
          <a:xfrm>
            <a:off x="143375" y="1005775"/>
            <a:ext cx="8682600" cy="75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b="1" lang="en-US" sz="1500">
                <a:solidFill>
                  <a:srgbClr val="222222"/>
                </a:solidFill>
                <a:latin typeface="Proxima Nova"/>
                <a:ea typeface="Proxima Nova"/>
                <a:cs typeface="Proxima Nova"/>
                <a:sym typeface="Proxima Nova"/>
              </a:rPr>
              <a:t>"The quality of your data determines the effectiveness of your models"</a:t>
            </a:r>
            <a:endParaRPr b="1" sz="150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rgbClr val="0090E1"/>
                </a:solidFill>
              </a:rPr>
              <a:t>Agenda</a:t>
            </a:r>
            <a:endParaRPr b="0" i="0" sz="3200" u="none" cap="none" strike="noStrike">
              <a:solidFill>
                <a:srgbClr val="0090E1"/>
              </a:solidFill>
            </a:endParaRPr>
          </a:p>
        </p:txBody>
      </p:sp>
      <p:sp>
        <p:nvSpPr>
          <p:cNvPr id="104" name="Shape 104"/>
          <p:cNvSpPr txBox="1"/>
          <p:nvPr/>
        </p:nvSpPr>
        <p:spPr>
          <a:xfrm>
            <a:off x="457200" y="1210775"/>
            <a:ext cx="8229600" cy="31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C7CBC9"/>
                </a:solidFill>
                <a:latin typeface="Proxima Nova"/>
                <a:ea typeface="Proxima Nova"/>
                <a:cs typeface="Proxima Nova"/>
                <a:sym typeface="Proxima Nova"/>
              </a:rPr>
              <a:t>Introduction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Data and Methodology</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333333"/>
                </a:solidFill>
                <a:latin typeface="Proxima Nova"/>
                <a:ea typeface="Proxima Nova"/>
                <a:cs typeface="Proxima Nova"/>
                <a:sym typeface="Proxima Nova"/>
              </a:rPr>
              <a:t>Exploratory Data Analysis and Data Cleaning</a:t>
            </a:r>
            <a:endParaRPr sz="1800">
              <a:solidFill>
                <a:srgbClr val="333333"/>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Feature Engineering</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Algorithm Selection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Results</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rPr lang="en-US" sz="1800">
                <a:solidFill>
                  <a:srgbClr val="C7CBC9"/>
                </a:solidFill>
                <a:latin typeface="Proxima Nova"/>
                <a:ea typeface="Proxima Nova"/>
                <a:cs typeface="Proxima Nova"/>
                <a:sym typeface="Proxima Nova"/>
              </a:rPr>
              <a:t>Conclusion</a:t>
            </a:r>
            <a:endParaRPr sz="1800">
              <a:solidFill>
                <a:srgbClr val="C7CBC9"/>
              </a:solidFill>
              <a:latin typeface="Proxima Nova"/>
              <a:ea typeface="Proxima Nova"/>
              <a:cs typeface="Proxima Nova"/>
              <a:sym typeface="Proxima Nova"/>
            </a:endParaRPr>
          </a:p>
          <a:p>
            <a:pPr indent="0" lvl="0" marL="0" rtl="0" algn="ctr">
              <a:spcBef>
                <a:spcPts val="1000"/>
              </a:spcBef>
              <a:spcAft>
                <a:spcPts val="0"/>
              </a:spcAft>
              <a:buNone/>
            </a:pPr>
            <a:r>
              <a:t/>
            </a:r>
            <a:endParaRPr sz="1800">
              <a:solidFill>
                <a:srgbClr val="898989"/>
              </a:solidFill>
              <a:latin typeface="Proxima Nova"/>
              <a:ea typeface="Proxima Nova"/>
              <a:cs typeface="Proxima Nova"/>
              <a:sym typeface="Proxima Nova"/>
            </a:endParaRPr>
          </a:p>
          <a:p>
            <a:pPr indent="0" lvl="0" marL="0" rtl="0" algn="ctr">
              <a:spcBef>
                <a:spcPts val="1000"/>
              </a:spcBef>
              <a:spcAft>
                <a:spcPts val="1000"/>
              </a:spcAft>
              <a:buNone/>
            </a:pPr>
            <a:r>
              <a:t/>
            </a:r>
            <a:endParaRPr sz="1800">
              <a:solidFill>
                <a:srgbClr val="35434D"/>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Exploratory Data Analysis and Data Cleaning</a:t>
            </a:r>
            <a:endParaRPr/>
          </a:p>
        </p:txBody>
      </p:sp>
      <p:sp>
        <p:nvSpPr>
          <p:cNvPr id="111" name="Shape 111"/>
          <p:cNvSpPr txBox="1"/>
          <p:nvPr>
            <p:ph idx="1" type="body"/>
          </p:nvPr>
        </p:nvSpPr>
        <p:spPr>
          <a:xfrm>
            <a:off x="457200" y="1454200"/>
            <a:ext cx="8229600" cy="15810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222222"/>
              </a:buClr>
              <a:buSzPts val="1400"/>
              <a:buChar char="-"/>
            </a:pPr>
            <a:r>
              <a:rPr lang="en-US" sz="1400">
                <a:solidFill>
                  <a:srgbClr val="222222"/>
                </a:solidFill>
              </a:rPr>
              <a:t>Excel date formatting is horrible and I was initially remedying by slicing until I realized </a:t>
            </a:r>
            <a:r>
              <a:rPr lang="en-US" sz="1400">
                <a:solidFill>
                  <a:srgbClr val="222222"/>
                </a:solidFill>
              </a:rPr>
              <a:t>Datetime was a thing.  Once there, I fell into some traps with groupby and categorical variables as integers (years would be summed, weeks summed, etc).</a:t>
            </a:r>
            <a:endParaRPr sz="1400">
              <a:solidFill>
                <a:srgbClr val="222222"/>
              </a:solidFill>
            </a:endParaRPr>
          </a:p>
          <a:p>
            <a:pPr indent="-317500" lvl="0" marL="457200" rtl="0">
              <a:lnSpc>
                <a:spcPct val="115000"/>
              </a:lnSpc>
              <a:spcBef>
                <a:spcPts val="1000"/>
              </a:spcBef>
              <a:spcAft>
                <a:spcPts val="1000"/>
              </a:spcAft>
              <a:buClr>
                <a:srgbClr val="222222"/>
              </a:buClr>
              <a:buSzPts val="1400"/>
              <a:buChar char="-"/>
            </a:pPr>
            <a:r>
              <a:rPr lang="en-US" sz="1400">
                <a:solidFill>
                  <a:srgbClr val="222222"/>
                </a:solidFill>
              </a:rPr>
              <a:t>After getting nowhere trying to visualize ‘day’+’hour’ trends, I decide to drop ‘Hour_of_Day’ and focus more on daily trends</a:t>
            </a:r>
            <a:endParaRPr sz="1400">
              <a:solidFill>
                <a:srgbClr val="222222"/>
              </a:solidFill>
            </a:endParaRPr>
          </a:p>
        </p:txBody>
      </p:sp>
      <p:sp>
        <p:nvSpPr>
          <p:cNvPr id="112" name="Shape 112"/>
          <p:cNvSpPr txBox="1"/>
          <p:nvPr/>
        </p:nvSpPr>
        <p:spPr>
          <a:xfrm>
            <a:off x="143375" y="847300"/>
            <a:ext cx="8682600" cy="103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b="1" lang="en-US" sz="1500">
                <a:solidFill>
                  <a:srgbClr val="222222"/>
                </a:solidFill>
                <a:latin typeface="Proxima Nova"/>
                <a:ea typeface="Proxima Nova"/>
                <a:cs typeface="Proxima Nova"/>
                <a:sym typeface="Proxima Nova"/>
              </a:rPr>
              <a:t>“garbage in, garbage out”</a:t>
            </a:r>
            <a:endParaRPr b="1" sz="1500">
              <a:solidFill>
                <a:srgbClr val="222222"/>
              </a:solidFill>
              <a:latin typeface="Proxima Nova"/>
              <a:ea typeface="Proxima Nova"/>
              <a:cs typeface="Proxima Nova"/>
              <a:sym typeface="Proxima Nova"/>
            </a:endParaRPr>
          </a:p>
        </p:txBody>
      </p:sp>
      <p:pic>
        <p:nvPicPr>
          <p:cNvPr id="113" name="Shape 113"/>
          <p:cNvPicPr preferRelativeResize="0"/>
          <p:nvPr/>
        </p:nvPicPr>
        <p:blipFill>
          <a:blip r:embed="rId3">
            <a:alphaModFix/>
          </a:blip>
          <a:stretch>
            <a:fillRect/>
          </a:stretch>
        </p:blipFill>
        <p:spPr>
          <a:xfrm>
            <a:off x="821450" y="2956925"/>
            <a:ext cx="7501099" cy="2043400"/>
          </a:xfrm>
          <a:prstGeom prst="rect">
            <a:avLst/>
          </a:prstGeom>
          <a:noFill/>
          <a:ln>
            <a:noFill/>
          </a:ln>
        </p:spPr>
      </p:pic>
      <p:sp>
        <p:nvSpPr>
          <p:cNvPr id="114" name="Shape 114"/>
          <p:cNvSpPr txBox="1"/>
          <p:nvPr/>
        </p:nvSpPr>
        <p:spPr>
          <a:xfrm>
            <a:off x="4033550" y="4757425"/>
            <a:ext cx="1788300" cy="31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100">
                <a:solidFill>
                  <a:srgbClr val="0090E1"/>
                </a:solidFill>
                <a:latin typeface="Proxima Nova"/>
                <a:ea typeface="Proxima Nova"/>
                <a:cs typeface="Proxima Nova"/>
                <a:sym typeface="Proxima Nova"/>
              </a:rPr>
              <a:t>Excel formatting</a:t>
            </a:r>
            <a:endParaRPr sz="1100">
              <a:solidFill>
                <a:srgbClr val="0090E1"/>
              </a:solidFill>
              <a:latin typeface="Proxima Nova"/>
              <a:ea typeface="Proxima Nova"/>
              <a:cs typeface="Proxima Nova"/>
              <a:sym typeface="Proxima Nova"/>
            </a:endParaRPr>
          </a:p>
        </p:txBody>
      </p:sp>
      <p:cxnSp>
        <p:nvCxnSpPr>
          <p:cNvPr id="115" name="Shape 115"/>
          <p:cNvCxnSpPr>
            <a:stCxn id="114" idx="1"/>
          </p:cNvCxnSpPr>
          <p:nvPr/>
        </p:nvCxnSpPr>
        <p:spPr>
          <a:xfrm rot="10800000">
            <a:off x="3332450" y="4594825"/>
            <a:ext cx="701100" cy="320100"/>
          </a:xfrm>
          <a:prstGeom prst="straightConnector1">
            <a:avLst/>
          </a:prstGeom>
          <a:noFill/>
          <a:ln cap="flat" cmpd="sng" w="9525">
            <a:solidFill>
              <a:srgbClr val="0090E1"/>
            </a:solidFill>
            <a:prstDash val="solid"/>
            <a:round/>
            <a:headEnd len="lg" w="lg"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97307"/>
            <a:ext cx="8229600" cy="75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t>Exploratory Data Analysis and Data Cleaning</a:t>
            </a:r>
            <a:endParaRPr/>
          </a:p>
        </p:txBody>
      </p:sp>
      <p:sp>
        <p:nvSpPr>
          <p:cNvPr id="122" name="Shape 122"/>
          <p:cNvSpPr txBox="1"/>
          <p:nvPr>
            <p:ph idx="1" type="body"/>
          </p:nvPr>
        </p:nvSpPr>
        <p:spPr>
          <a:xfrm>
            <a:off x="457200" y="1189700"/>
            <a:ext cx="3967500" cy="3274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000"/>
              </a:spcAft>
              <a:buNone/>
            </a:pPr>
            <a:r>
              <a:t/>
            </a:r>
            <a:endParaRPr sz="1400">
              <a:solidFill>
                <a:srgbClr val="222222"/>
              </a:solidFill>
            </a:endParaRPr>
          </a:p>
        </p:txBody>
      </p:sp>
      <p:sp>
        <p:nvSpPr>
          <p:cNvPr id="123" name="Shape 123"/>
          <p:cNvSpPr txBox="1"/>
          <p:nvPr/>
        </p:nvSpPr>
        <p:spPr>
          <a:xfrm>
            <a:off x="40675" y="659025"/>
            <a:ext cx="8682600" cy="75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000"/>
              </a:spcAft>
              <a:buNone/>
            </a:pPr>
            <a:r>
              <a:t/>
            </a:r>
            <a:endParaRPr b="1" sz="1500">
              <a:solidFill>
                <a:srgbClr val="222222"/>
              </a:solidFill>
            </a:endParaRPr>
          </a:p>
        </p:txBody>
      </p:sp>
      <p:pic>
        <p:nvPicPr>
          <p:cNvPr id="124" name="Shape 124"/>
          <p:cNvPicPr preferRelativeResize="0"/>
          <p:nvPr/>
        </p:nvPicPr>
        <p:blipFill>
          <a:blip r:embed="rId3">
            <a:alphaModFix/>
          </a:blip>
          <a:stretch>
            <a:fillRect/>
          </a:stretch>
        </p:blipFill>
        <p:spPr>
          <a:xfrm>
            <a:off x="457200" y="1001400"/>
            <a:ext cx="7744199" cy="3572600"/>
          </a:xfrm>
          <a:prstGeom prst="rect">
            <a:avLst/>
          </a:prstGeom>
          <a:noFill/>
          <a:ln>
            <a:noFill/>
          </a:ln>
        </p:spPr>
      </p:pic>
      <p:sp>
        <p:nvSpPr>
          <p:cNvPr id="125" name="Shape 125"/>
          <p:cNvSpPr txBox="1"/>
          <p:nvPr/>
        </p:nvSpPr>
        <p:spPr>
          <a:xfrm>
            <a:off x="355650" y="4728100"/>
            <a:ext cx="17883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100">
                <a:solidFill>
                  <a:srgbClr val="0090E1"/>
                </a:solidFill>
                <a:latin typeface="Proxima Nova"/>
                <a:ea typeface="Proxima Nova"/>
                <a:cs typeface="Proxima Nova"/>
                <a:sym typeface="Proxima Nova"/>
              </a:rPr>
              <a:t>Datetime</a:t>
            </a:r>
            <a:r>
              <a:rPr lang="en-US" sz="1100">
                <a:solidFill>
                  <a:srgbClr val="0090E1"/>
                </a:solidFill>
                <a:latin typeface="Proxima Nova"/>
                <a:ea typeface="Proxima Nova"/>
                <a:cs typeface="Proxima Nova"/>
                <a:sym typeface="Proxima Nova"/>
              </a:rPr>
              <a:t> formatting</a:t>
            </a:r>
            <a:endParaRPr sz="1100">
              <a:solidFill>
                <a:srgbClr val="0090E1"/>
              </a:solidFill>
              <a:latin typeface="Proxima Nova"/>
              <a:ea typeface="Proxima Nova"/>
              <a:cs typeface="Proxima Nova"/>
              <a:sym typeface="Proxima Nova"/>
            </a:endParaRPr>
          </a:p>
        </p:txBody>
      </p:sp>
      <p:cxnSp>
        <p:nvCxnSpPr>
          <p:cNvPr id="126" name="Shape 126"/>
          <p:cNvCxnSpPr/>
          <p:nvPr/>
        </p:nvCxnSpPr>
        <p:spPr>
          <a:xfrm flipH="1" rot="10800000">
            <a:off x="965225" y="4351000"/>
            <a:ext cx="325200" cy="386100"/>
          </a:xfrm>
          <a:prstGeom prst="straightConnector1">
            <a:avLst/>
          </a:prstGeom>
          <a:noFill/>
          <a:ln cap="flat" cmpd="sng" w="9525">
            <a:solidFill>
              <a:srgbClr val="0090E1"/>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WP Formal Presentation Templat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