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32"/>
  </p:notesMasterIdLst>
  <p:sldIdLst>
    <p:sldId id="256" r:id="rId2"/>
    <p:sldId id="259" r:id="rId3"/>
    <p:sldId id="293" r:id="rId4"/>
    <p:sldId id="295" r:id="rId5"/>
    <p:sldId id="258" r:id="rId6"/>
    <p:sldId id="297" r:id="rId7"/>
    <p:sldId id="309" r:id="rId8"/>
    <p:sldId id="272" r:id="rId9"/>
    <p:sldId id="306" r:id="rId10"/>
    <p:sldId id="307" r:id="rId11"/>
    <p:sldId id="284" r:id="rId12"/>
    <p:sldId id="282" r:id="rId13"/>
    <p:sldId id="267"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0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196" autoAdjust="0"/>
  </p:normalViewPr>
  <p:slideViewPr>
    <p:cSldViewPr snapToGrid="0">
      <p:cViewPr varScale="1">
        <p:scale>
          <a:sx n="62" d="100"/>
          <a:sy n="62" d="100"/>
        </p:scale>
        <p:origin x="8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7BE47-B9E3-44C9-A2A4-B8869B112C04}"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A3C3-75E4-4E0A-AB0A-3CE14B570672}" type="slidenum">
              <a:rPr lang="en-IN" smtClean="0"/>
              <a:t>‹#›</a:t>
            </a:fld>
            <a:endParaRPr lang="en-IN"/>
          </a:p>
        </p:txBody>
      </p:sp>
    </p:spTree>
    <p:extLst>
      <p:ext uri="{BB962C8B-B14F-4D97-AF65-F5344CB8AC3E}">
        <p14:creationId xmlns:p14="http://schemas.microsoft.com/office/powerpoint/2010/main" val="144114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3BA3C3-75E4-4E0A-AB0A-3CE14B570672}" type="slidenum">
              <a:rPr lang="en-IN" smtClean="0"/>
              <a:t>6</a:t>
            </a:fld>
            <a:endParaRPr lang="en-IN"/>
          </a:p>
        </p:txBody>
      </p:sp>
    </p:spTree>
    <p:extLst>
      <p:ext uri="{BB962C8B-B14F-4D97-AF65-F5344CB8AC3E}">
        <p14:creationId xmlns:p14="http://schemas.microsoft.com/office/powerpoint/2010/main" val="334354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99741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1596858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8230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3286496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11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301713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736859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286131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3441075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CF58D-2984-4505-8A0A-A35C882B17EB}"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351323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CF58D-2984-4505-8A0A-A35C882B17EB}"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4282345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CF58D-2984-4505-8A0A-A35C882B17EB}"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4178977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CF58D-2984-4505-8A0A-A35C882B17EB}"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2662356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CF58D-2984-4505-8A0A-A35C882B17EB}"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2684299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CF58D-2984-4505-8A0A-A35C882B17EB}"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60B9B-E924-4826-B933-BC91C4E21134}" type="slidenum">
              <a:rPr lang="en-IN" smtClean="0"/>
              <a:t>‹#›</a:t>
            </a:fld>
            <a:endParaRPr lang="en-IN"/>
          </a:p>
        </p:txBody>
      </p:sp>
    </p:spTree>
    <p:extLst>
      <p:ext uri="{BB962C8B-B14F-4D97-AF65-F5344CB8AC3E}">
        <p14:creationId xmlns:p14="http://schemas.microsoft.com/office/powerpoint/2010/main" val="3157939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60B9B-E924-4826-B933-BC91C4E21134}" type="slidenum">
              <a:rPr lang="en-IN" smtClean="0"/>
              <a:t>‹#›</a:t>
            </a:fld>
            <a:endParaRPr lang="en-IN"/>
          </a:p>
        </p:txBody>
      </p:sp>
      <p:sp>
        <p:nvSpPr>
          <p:cNvPr id="5" name="Date Placeholder 4"/>
          <p:cNvSpPr>
            <a:spLocks noGrp="1"/>
          </p:cNvSpPr>
          <p:nvPr>
            <p:ph type="dt" sz="half" idx="10"/>
          </p:nvPr>
        </p:nvSpPr>
        <p:spPr/>
        <p:txBody>
          <a:bodyPr/>
          <a:lstStyle/>
          <a:p>
            <a:fld id="{845CF58D-2984-4505-8A0A-A35C882B17EB}" type="datetimeFigureOut">
              <a:rPr lang="en-IN" smtClean="0"/>
              <a:t>09-07-2024</a:t>
            </a:fld>
            <a:endParaRPr lang="en-IN"/>
          </a:p>
        </p:txBody>
      </p:sp>
    </p:spTree>
    <p:extLst>
      <p:ext uri="{BB962C8B-B14F-4D97-AF65-F5344CB8AC3E}">
        <p14:creationId xmlns:p14="http://schemas.microsoft.com/office/powerpoint/2010/main" val="3968844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5CF58D-2984-4505-8A0A-A35C882B17EB}" type="datetimeFigureOut">
              <a:rPr lang="en-IN" smtClean="0"/>
              <a:t>09-07-2024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A60B9B-E924-4826-B933-BC91C4E21134}" type="slidenum">
              <a:rPr lang="en-IN" smtClean="0"/>
              <a:t>‹#›</a:t>
            </a:fld>
            <a:endParaRPr lang="en-IN"/>
          </a:p>
        </p:txBody>
      </p:sp>
    </p:spTree>
    <p:extLst>
      <p:ext uri="{BB962C8B-B14F-4D97-AF65-F5344CB8AC3E}">
        <p14:creationId xmlns:p14="http://schemas.microsoft.com/office/powerpoint/2010/main" val="104801615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A5884F-95FB-BBAF-5571-C857E1BEC1DD}"/>
              </a:ext>
            </a:extLst>
          </p:cNvPr>
          <p:cNvSpPr txBox="1"/>
          <p:nvPr/>
        </p:nvSpPr>
        <p:spPr>
          <a:xfrm>
            <a:off x="905109" y="1300967"/>
            <a:ext cx="8898903" cy="1754326"/>
          </a:xfrm>
          <a:prstGeom prst="rect">
            <a:avLst/>
          </a:prstGeom>
          <a:noFill/>
        </p:spPr>
        <p:txBody>
          <a:bodyPr wrap="square" rtlCol="0">
            <a:spAutoFit/>
          </a:bodyPr>
          <a:lstStyle/>
          <a:p>
            <a:pPr algn="ctr"/>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MICROBLOGGING ON TWITTER</a:t>
            </a:r>
          </a:p>
          <a:p>
            <a:pPr algn="ctr"/>
            <a:endPar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p>
        </p:txBody>
      </p:sp>
      <p:pic>
        <p:nvPicPr>
          <p:cNvPr id="6" name="Picture 5">
            <a:extLst>
              <a:ext uri="{FF2B5EF4-FFF2-40B4-BE49-F238E27FC236}">
                <a16:creationId xmlns:a16="http://schemas.microsoft.com/office/drawing/2014/main" id="{2E742C39-E202-B7DE-1645-3E653015219E}"/>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CrisscrossEtching trans="100000" pressure="1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700031" y="3017357"/>
            <a:ext cx="1395969" cy="1360302"/>
          </a:xfrm>
          <a:prstGeom prst="rect">
            <a:avLst/>
          </a:prstGeom>
        </p:spPr>
      </p:pic>
      <p:sp>
        <p:nvSpPr>
          <p:cNvPr id="9" name="TextBox 8">
            <a:extLst>
              <a:ext uri="{FF2B5EF4-FFF2-40B4-BE49-F238E27FC236}">
                <a16:creationId xmlns:a16="http://schemas.microsoft.com/office/drawing/2014/main" id="{CD2AA34A-CDD3-67A3-C0F4-21FD91F2DD86}"/>
              </a:ext>
            </a:extLst>
          </p:cNvPr>
          <p:cNvSpPr txBox="1"/>
          <p:nvPr/>
        </p:nvSpPr>
        <p:spPr>
          <a:xfrm>
            <a:off x="3051928" y="3550778"/>
            <a:ext cx="6582266" cy="369332"/>
          </a:xfrm>
          <a:prstGeom prst="rect">
            <a:avLst/>
          </a:prstGeom>
          <a:noFill/>
        </p:spPr>
        <p:txBody>
          <a:bodyPr wrap="square">
            <a:spAutoFit/>
          </a:bodyPr>
          <a:lstStyle/>
          <a:p>
            <a:pPr marL="0" indent="0" algn="ctr">
              <a:buNone/>
            </a:pPr>
            <a:r>
              <a:rPr lang="en-IN"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900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C8E38F-85EA-4B8A-A909-046FF06EB105}"/>
              </a:ext>
            </a:extLst>
          </p:cNvPr>
          <p:cNvSpPr>
            <a:spLocks noGrp="1"/>
          </p:cNvSpPr>
          <p:nvPr>
            <p:ph type="title"/>
          </p:nvPr>
        </p:nvSpPr>
        <p:spPr>
          <a:xfrm>
            <a:off x="1000125" y="838519"/>
            <a:ext cx="7833157" cy="631052"/>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100" b="1" dirty="0">
                <a:latin typeface="Times New Roman" panose="02020603050405020304" pitchFamily="18" charset="0"/>
                <a:cs typeface="Times New Roman" panose="02020603050405020304" pitchFamily="18" charset="0"/>
              </a:rPr>
              <a:t>ARCHITECTURE</a:t>
            </a:r>
            <a:br>
              <a:rPr lang="en-IN" sz="36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C79894-B702-BA9E-68AF-CA30DEFBC8EF}"/>
              </a:ext>
            </a:extLst>
          </p:cNvPr>
          <p:cNvSpPr>
            <a:spLocks noGrp="1"/>
          </p:cNvSpPr>
          <p:nvPr>
            <p:ph idx="1"/>
          </p:nvPr>
        </p:nvSpPr>
        <p:spPr>
          <a:xfrm>
            <a:off x="1000124" y="1469571"/>
            <a:ext cx="7833157" cy="4902949"/>
          </a:xfrm>
        </p:spPr>
        <p:txBody>
          <a:bodyPr>
            <a:normAutofit fontScale="92500" lnSpcReduction="20000"/>
          </a:bodyPr>
          <a:lstStyle/>
          <a:p>
            <a:pPr algn="just">
              <a:lnSpc>
                <a:spcPct val="105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Tokenisation of Data:</a:t>
            </a:r>
            <a:endParaRPr lang="en-IN" sz="1800" b="1"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dirty="0" err="1">
                <a:solidFill>
                  <a:srgbClr val="000000"/>
                </a:solidFill>
                <a:latin typeface="Times New Roman" panose="02020603050405020304" pitchFamily="18" charset="0"/>
              </a:rPr>
              <a:t>TweetTokenizer</a:t>
            </a:r>
            <a:r>
              <a:rPr lang="en-IN" dirty="0">
                <a:solidFill>
                  <a:srgbClr val="000000"/>
                </a:solidFill>
                <a:latin typeface="Times New Roman" panose="02020603050405020304" pitchFamily="18" charset="0"/>
              </a:rPr>
              <a:t>() that helps to tokenize Tweet Corpus into relevant tokens. The advantage of using </a:t>
            </a:r>
            <a:r>
              <a:rPr lang="en-IN" dirty="0" err="1">
                <a:solidFill>
                  <a:srgbClr val="000000"/>
                </a:solidFill>
                <a:latin typeface="Times New Roman" panose="02020603050405020304" pitchFamily="18" charset="0"/>
              </a:rPr>
              <a:t>TweetTokenizer</a:t>
            </a:r>
            <a:r>
              <a:rPr lang="en-IN" dirty="0">
                <a:solidFill>
                  <a:srgbClr val="000000"/>
                </a:solidFill>
                <a:latin typeface="Times New Roman" panose="02020603050405020304" pitchFamily="18" charset="0"/>
              </a:rPr>
              <a:t>() compared to regular </a:t>
            </a:r>
            <a:r>
              <a:rPr lang="en-IN" dirty="0" err="1">
                <a:solidFill>
                  <a:srgbClr val="000000"/>
                </a:solidFill>
                <a:latin typeface="Times New Roman" panose="02020603050405020304" pitchFamily="18" charset="0"/>
              </a:rPr>
              <a:t>word_tokenize</a:t>
            </a:r>
            <a:r>
              <a:rPr lang="en-IN" dirty="0">
                <a:solidFill>
                  <a:srgbClr val="000000"/>
                </a:solidFill>
                <a:latin typeface="Times New Roman" panose="02020603050405020304" pitchFamily="18" charset="0"/>
              </a:rPr>
              <a:t> is that, when processing tweets, we often come across emojis, hashtags that need to be handled differently.</a:t>
            </a:r>
          </a:p>
          <a:p>
            <a:pPr algn="just">
              <a:lnSpc>
                <a:spcPct val="105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3.Transformation:</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All the data collected from the previous steps are transformed into our required form so that future processing will be easier.</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4.Feature Selection:</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Feature selection is an important problem for any pattern classification task .As our aim is to divide the tweets we must use this.</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5.Classification:</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It is a systematic arrangement in groups according to the respective desired categories.</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518530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A3F9-2C46-4E2A-A9C1-5AD5D78BA13A}"/>
              </a:ext>
            </a:extLst>
          </p:cNvPr>
          <p:cNvSpPr>
            <a:spLocks noGrp="1"/>
          </p:cNvSpPr>
          <p:nvPr>
            <p:ph type="title"/>
          </p:nvPr>
        </p:nvSpPr>
        <p:spPr>
          <a:xfrm>
            <a:off x="677334" y="609600"/>
            <a:ext cx="8018992" cy="664029"/>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UML DIAGRAM</a:t>
            </a:r>
            <a:endParaRPr lang="en-IN" sz="2800" dirty="0"/>
          </a:p>
        </p:txBody>
      </p:sp>
      <p:pic>
        <p:nvPicPr>
          <p:cNvPr id="12" name="Content Placeholder 11">
            <a:extLst>
              <a:ext uri="{FF2B5EF4-FFF2-40B4-BE49-F238E27FC236}">
                <a16:creationId xmlns:a16="http://schemas.microsoft.com/office/drawing/2014/main" id="{0685B65B-8CFC-C6D2-C823-54DACE606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066" y="2472304"/>
            <a:ext cx="7563906" cy="3258005"/>
          </a:xfrm>
        </p:spPr>
      </p:pic>
      <p:sp>
        <p:nvSpPr>
          <p:cNvPr id="13" name="TextBox 12">
            <a:extLst>
              <a:ext uri="{FF2B5EF4-FFF2-40B4-BE49-F238E27FC236}">
                <a16:creationId xmlns:a16="http://schemas.microsoft.com/office/drawing/2014/main" id="{DB4B1020-8310-4D85-8E63-1A1359283086}"/>
              </a:ext>
            </a:extLst>
          </p:cNvPr>
          <p:cNvSpPr txBox="1"/>
          <p:nvPr/>
        </p:nvSpPr>
        <p:spPr>
          <a:xfrm flipH="1">
            <a:off x="1883946" y="1709743"/>
            <a:ext cx="244437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a:t>
            </a:r>
            <a:r>
              <a:rPr lang="en-US" b="1" dirty="0"/>
              <a:t> </a:t>
            </a:r>
            <a:r>
              <a:rPr lang="en-US" b="1" dirty="0">
                <a:latin typeface="Times New Roman" panose="02020603050405020304" pitchFamily="18" charset="0"/>
                <a:cs typeface="Times New Roman" panose="02020603050405020304" pitchFamily="18" charset="0"/>
              </a:rPr>
              <a:t>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473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DF7B-4E37-4810-B7EE-BDF11E5274E9}"/>
              </a:ext>
            </a:extLst>
          </p:cNvPr>
          <p:cNvSpPr>
            <a:spLocks noGrp="1"/>
          </p:cNvSpPr>
          <p:nvPr>
            <p:ph type="title"/>
          </p:nvPr>
        </p:nvSpPr>
        <p:spPr>
          <a:xfrm>
            <a:off x="677334" y="609600"/>
            <a:ext cx="8142816" cy="653143"/>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UML DIAGRAM</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0C760-5C9E-439A-8C29-9A73D6A3EDBD}"/>
              </a:ext>
            </a:extLst>
          </p:cNvPr>
          <p:cNvSpPr>
            <a:spLocks noGrp="1"/>
          </p:cNvSpPr>
          <p:nvPr>
            <p:ph idx="1"/>
          </p:nvPr>
        </p:nvSpPr>
        <p:spPr>
          <a:xfrm>
            <a:off x="677334" y="1262743"/>
            <a:ext cx="8142816" cy="4614182"/>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marL="0" indent="0" algn="ctr">
              <a:buNone/>
            </a:pPr>
            <a:r>
              <a:rPr lang="en-US" b="1" dirty="0">
                <a:solidFill>
                  <a:schemeClr val="tx1"/>
                </a:solidFill>
                <a:latin typeface="Times New Roman" panose="02020603050405020304" pitchFamily="18" charset="0"/>
                <a:cs typeface="Times New Roman" panose="02020603050405020304" pitchFamily="18" charset="0"/>
              </a:rPr>
              <a:t>USE CASE DIAGRAM</a:t>
            </a: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F6D83B-2CB0-4FCE-9F36-89168D4FFFDF}"/>
              </a:ext>
            </a:extLst>
          </p:cNvPr>
          <p:cNvPicPr>
            <a:picLocks noChangeAspect="1"/>
          </p:cNvPicPr>
          <p:nvPr/>
        </p:nvPicPr>
        <p:blipFill rotWithShape="1">
          <a:blip r:embed="rId2">
            <a:extLst>
              <a:ext uri="{28A0092B-C50C-407E-A947-70E740481C1C}">
                <a14:useLocalDpi xmlns:a14="http://schemas.microsoft.com/office/drawing/2010/main" val="0"/>
              </a:ext>
            </a:extLst>
          </a:blip>
          <a:srcRect l="13215" t="20833" r="6022" b="20312"/>
          <a:stretch/>
        </p:blipFill>
        <p:spPr>
          <a:xfrm>
            <a:off x="866776" y="1665514"/>
            <a:ext cx="7743824" cy="4011386"/>
          </a:xfrm>
          <a:prstGeom prst="rect">
            <a:avLst/>
          </a:prstGeom>
        </p:spPr>
      </p:pic>
    </p:spTree>
    <p:extLst>
      <p:ext uri="{BB962C8B-B14F-4D97-AF65-F5344CB8AC3E}">
        <p14:creationId xmlns:p14="http://schemas.microsoft.com/office/powerpoint/2010/main" val="2616791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5C76-88A8-4878-8BEE-0CFB09656C44}"/>
              </a:ext>
            </a:extLst>
          </p:cNvPr>
          <p:cNvSpPr>
            <a:spLocks noGrp="1"/>
          </p:cNvSpPr>
          <p:nvPr>
            <p:ph type="title"/>
          </p:nvPr>
        </p:nvSpPr>
        <p:spPr>
          <a:xfrm>
            <a:off x="692195" y="1019175"/>
            <a:ext cx="8596668" cy="664029"/>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MODULE EXPLINATION</a:t>
            </a:r>
          </a:p>
        </p:txBody>
      </p:sp>
      <p:sp>
        <p:nvSpPr>
          <p:cNvPr id="3" name="Content Placeholder 2">
            <a:extLst>
              <a:ext uri="{FF2B5EF4-FFF2-40B4-BE49-F238E27FC236}">
                <a16:creationId xmlns:a16="http://schemas.microsoft.com/office/drawing/2014/main" id="{24B6347D-E045-4982-AB6E-191DD6A4C39A}"/>
              </a:ext>
            </a:extLst>
          </p:cNvPr>
          <p:cNvSpPr>
            <a:spLocks noGrp="1"/>
          </p:cNvSpPr>
          <p:nvPr>
            <p:ph idx="1"/>
          </p:nvPr>
        </p:nvSpPr>
        <p:spPr>
          <a:xfrm>
            <a:off x="677334" y="1683204"/>
            <a:ext cx="8596668" cy="3671221"/>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Autofit/>
          </a:bodyPr>
          <a:lstStyle/>
          <a:p>
            <a:pPr algn="just">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Twitter system for our experiment has the following modules:</a:t>
            </a:r>
          </a:p>
          <a:p>
            <a:pPr marL="342900" lvl="0" indent="-342900" algn="just">
              <a:spcBef>
                <a:spcPts val="1200"/>
              </a:spcBef>
              <a:spcAft>
                <a:spcPts val="800"/>
              </a:spcAft>
              <a:buFont typeface="Symbol" panose="05050102010706020507" pitchFamily="18" charset="2"/>
              <a:buChar char=""/>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basic Architecture of the Twitter service consists of a User Table, Tweet Table, and Followers Table</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200"/>
              </a:spcBef>
              <a:spcAft>
                <a:spcPts val="800"/>
              </a:spcAft>
              <a:buFont typeface="Symbol" panose="05050102010706020507" pitchFamily="18" charset="2"/>
              <a:buChar char=""/>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Here first we search for the userid with the help of username and get all the ID of the tweets.</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200"/>
              </a:spcBef>
              <a:spcAft>
                <a:spcPts val="800"/>
              </a:spcAft>
              <a:buFont typeface="Symbol" panose="05050102010706020507" pitchFamily="18" charset="2"/>
              <a:buChar char=""/>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Then we go to the tweetid table to get all the actual tweets mapping to that user.</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200"/>
              </a:spcBef>
              <a:spcAft>
                <a:spcPts val="800"/>
              </a:spcAft>
              <a:buFont typeface="Symbol" panose="05050102010706020507" pitchFamily="18" charset="2"/>
              <a:buChar char=""/>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When a user follows another user, it gets stored in the follower table, and also cache it Redis.</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736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763BF0-94FF-7B5E-9102-76C022F7341E}"/>
              </a:ext>
            </a:extLst>
          </p:cNvPr>
          <p:cNvSpPr>
            <a:spLocks noGrp="1"/>
          </p:cNvSpPr>
          <p:nvPr>
            <p:ph type="title"/>
          </p:nvPr>
        </p:nvSpPr>
        <p:spPr>
          <a:xfrm>
            <a:off x="677863" y="609600"/>
            <a:ext cx="8596312" cy="659363"/>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CODING</a:t>
            </a:r>
          </a:p>
        </p:txBody>
      </p:sp>
      <p:pic>
        <p:nvPicPr>
          <p:cNvPr id="5" name="Picture 4">
            <a:extLst>
              <a:ext uri="{FF2B5EF4-FFF2-40B4-BE49-F238E27FC236}">
                <a16:creationId xmlns:a16="http://schemas.microsoft.com/office/drawing/2014/main" id="{EDCB22B9-0F9E-9438-6F77-053DD7671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2" y="1268963"/>
            <a:ext cx="8727395" cy="5026453"/>
          </a:xfrm>
          <a:prstGeom prst="rect">
            <a:avLst/>
          </a:prstGeom>
        </p:spPr>
      </p:pic>
    </p:spTree>
    <p:extLst>
      <p:ext uri="{BB962C8B-B14F-4D97-AF65-F5344CB8AC3E}">
        <p14:creationId xmlns:p14="http://schemas.microsoft.com/office/powerpoint/2010/main" val="552671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1EBDE-3962-392D-EAC9-AA0461E5E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9" y="351903"/>
            <a:ext cx="8584163" cy="5424346"/>
          </a:xfrm>
          <a:prstGeom prst="rect">
            <a:avLst/>
          </a:prstGeom>
        </p:spPr>
      </p:pic>
    </p:spTree>
    <p:extLst>
      <p:ext uri="{BB962C8B-B14F-4D97-AF65-F5344CB8AC3E}">
        <p14:creationId xmlns:p14="http://schemas.microsoft.com/office/powerpoint/2010/main" val="210225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6246C-B9EA-95AE-BE0B-EF7CABF9C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8" y="205272"/>
            <a:ext cx="9227975" cy="6400801"/>
          </a:xfrm>
          <a:prstGeom prst="rect">
            <a:avLst/>
          </a:prstGeom>
        </p:spPr>
      </p:pic>
    </p:spTree>
    <p:extLst>
      <p:ext uri="{BB962C8B-B14F-4D97-AF65-F5344CB8AC3E}">
        <p14:creationId xmlns:p14="http://schemas.microsoft.com/office/powerpoint/2010/main" val="26962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BA3A78-99D7-0491-4CF0-EBBE7DFE8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56" y="149290"/>
            <a:ext cx="9047570" cy="6288832"/>
          </a:xfrm>
          <a:prstGeom prst="rect">
            <a:avLst/>
          </a:prstGeom>
        </p:spPr>
      </p:pic>
    </p:spTree>
    <p:extLst>
      <p:ext uri="{BB962C8B-B14F-4D97-AF65-F5344CB8AC3E}">
        <p14:creationId xmlns:p14="http://schemas.microsoft.com/office/powerpoint/2010/main" val="4207083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52E09-5F3D-9953-BE2C-DB2435F28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2" y="391886"/>
            <a:ext cx="8453535" cy="5896948"/>
          </a:xfrm>
          <a:prstGeom prst="rect">
            <a:avLst/>
          </a:prstGeom>
        </p:spPr>
      </p:pic>
    </p:spTree>
    <p:extLst>
      <p:ext uri="{BB962C8B-B14F-4D97-AF65-F5344CB8AC3E}">
        <p14:creationId xmlns:p14="http://schemas.microsoft.com/office/powerpoint/2010/main" val="3703342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5DDD2E-71C1-7875-975D-0F1CD6712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820"/>
            <a:ext cx="9255967" cy="4301413"/>
          </a:xfrm>
          <a:prstGeom prst="rect">
            <a:avLst/>
          </a:prstGeom>
        </p:spPr>
      </p:pic>
    </p:spTree>
    <p:extLst>
      <p:ext uri="{BB962C8B-B14F-4D97-AF65-F5344CB8AC3E}">
        <p14:creationId xmlns:p14="http://schemas.microsoft.com/office/powerpoint/2010/main" val="3736961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BA5D-DA13-4790-9F94-65CAAA94688A}"/>
              </a:ext>
            </a:extLst>
          </p:cNvPr>
          <p:cNvSpPr>
            <a:spLocks noGrp="1"/>
          </p:cNvSpPr>
          <p:nvPr>
            <p:ph type="title"/>
          </p:nvPr>
        </p:nvSpPr>
        <p:spPr>
          <a:xfrm>
            <a:off x="677332" y="856886"/>
            <a:ext cx="8806031" cy="772676"/>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latin typeface="Times New Roman" panose="02020603050405020304" pitchFamily="18" charset="0"/>
                <a:cs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2A5FFDCE-2004-4C65-A24D-7D20E60C1F72}"/>
              </a:ext>
            </a:extLst>
          </p:cNvPr>
          <p:cNvSpPr>
            <a:spLocks noGrp="1"/>
          </p:cNvSpPr>
          <p:nvPr>
            <p:ph idx="1"/>
          </p:nvPr>
        </p:nvSpPr>
        <p:spPr>
          <a:xfrm>
            <a:off x="696185" y="1648416"/>
            <a:ext cx="8683485" cy="4780664"/>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spcAft>
                <a:spcPts val="8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Microblogging may be a new sort of communication during which users describe their current status briefly posts distributed by instant messages, mobile phones</a:t>
            </a:r>
            <a:r>
              <a:rPr lang="en-US" dirty="0">
                <a:latin typeface="Times New Roman" panose="02020603050405020304" pitchFamily="18" charset="0"/>
                <a:ea typeface="Calibri" panose="020F0502020204030204" pitchFamily="34" charset="0"/>
                <a:cs typeface="Times New Roman" panose="02020603050405020304" pitchFamily="18" charset="0"/>
              </a:rPr>
              <a:t> etc..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8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present our observations of the microblogging phenomena by studying the topological and geographical properties of the social network in Twitter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We present a taxonomy that categorizes the underlying intentions users have in making microblogging posts.</a:t>
            </a:r>
          </a:p>
          <a:p>
            <a:pPr algn="just">
              <a:spcAft>
                <a:spcPts val="8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 By aggregating the apparent intentions of users in implicit communities extracted from the info, we show that users with similar intentions connect with one another.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       Key words:</a:t>
            </a:r>
            <a:r>
              <a:rPr lang="en-US" dirty="0">
                <a:solidFill>
                  <a:schemeClr val="tx1"/>
                </a:solidFill>
                <a:latin typeface="Times New Roman" panose="02020603050405020304" pitchFamily="18" charset="0"/>
                <a:cs typeface="Times New Roman" panose="02020603050405020304" pitchFamily="18" charset="0"/>
              </a:rPr>
              <a:t> Microblogging, data analysis, social media, Twitter.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7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99B94-18A8-49CF-8692-E448452C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14" y="499654"/>
            <a:ext cx="7765750" cy="4884110"/>
          </a:xfrm>
          <a:prstGeom prst="rect">
            <a:avLst/>
          </a:prstGeom>
        </p:spPr>
      </p:pic>
    </p:spTree>
    <p:extLst>
      <p:ext uri="{BB962C8B-B14F-4D97-AF65-F5344CB8AC3E}">
        <p14:creationId xmlns:p14="http://schemas.microsoft.com/office/powerpoint/2010/main" val="1100229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B0783C-5717-B148-1E6E-1D07EB8ED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82" y="436167"/>
            <a:ext cx="7995818" cy="5442119"/>
          </a:xfrm>
          <a:prstGeom prst="rect">
            <a:avLst/>
          </a:prstGeom>
        </p:spPr>
      </p:pic>
    </p:spTree>
    <p:extLst>
      <p:ext uri="{BB962C8B-B14F-4D97-AF65-F5344CB8AC3E}">
        <p14:creationId xmlns:p14="http://schemas.microsoft.com/office/powerpoint/2010/main" val="64976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EFE6F-2B75-9FEA-3085-2F1967EEB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509" y="0"/>
            <a:ext cx="7177299" cy="6293469"/>
          </a:xfrm>
          <a:prstGeom prst="rect">
            <a:avLst/>
          </a:prstGeom>
        </p:spPr>
      </p:pic>
    </p:spTree>
    <p:extLst>
      <p:ext uri="{BB962C8B-B14F-4D97-AF65-F5344CB8AC3E}">
        <p14:creationId xmlns:p14="http://schemas.microsoft.com/office/powerpoint/2010/main" val="2476241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B087D-1B1F-D460-7E69-116401C89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1331"/>
            <a:ext cx="8593494" cy="5940621"/>
          </a:xfrm>
          <a:prstGeom prst="rect">
            <a:avLst/>
          </a:prstGeom>
        </p:spPr>
      </p:pic>
    </p:spTree>
    <p:extLst>
      <p:ext uri="{BB962C8B-B14F-4D97-AF65-F5344CB8AC3E}">
        <p14:creationId xmlns:p14="http://schemas.microsoft.com/office/powerpoint/2010/main" val="4143475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798AF-D056-10AF-1535-B4602A2FE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8877"/>
            <a:ext cx="8313576" cy="6157244"/>
          </a:xfrm>
          <a:prstGeom prst="rect">
            <a:avLst/>
          </a:prstGeom>
        </p:spPr>
      </p:pic>
    </p:spTree>
    <p:extLst>
      <p:ext uri="{BB962C8B-B14F-4D97-AF65-F5344CB8AC3E}">
        <p14:creationId xmlns:p14="http://schemas.microsoft.com/office/powerpoint/2010/main" val="1707211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71C5A-F2B5-56EB-6E11-C6F65FCCE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82" y="328180"/>
            <a:ext cx="6935391" cy="5759936"/>
          </a:xfrm>
          <a:prstGeom prst="rect">
            <a:avLst/>
          </a:prstGeom>
        </p:spPr>
      </p:pic>
    </p:spTree>
    <p:extLst>
      <p:ext uri="{BB962C8B-B14F-4D97-AF65-F5344CB8AC3E}">
        <p14:creationId xmlns:p14="http://schemas.microsoft.com/office/powerpoint/2010/main" val="2929091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07046-E9EE-BA53-C7C3-04AB2C3F3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77143"/>
            <a:ext cx="9248094" cy="4174775"/>
          </a:xfrm>
          <a:prstGeom prst="rect">
            <a:avLst/>
          </a:prstGeom>
        </p:spPr>
      </p:pic>
    </p:spTree>
    <p:extLst>
      <p:ext uri="{BB962C8B-B14F-4D97-AF65-F5344CB8AC3E}">
        <p14:creationId xmlns:p14="http://schemas.microsoft.com/office/powerpoint/2010/main" val="2909121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49C59-2D2F-5961-9470-B3E8D3BC3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77053"/>
            <a:ext cx="9532936" cy="3853568"/>
          </a:xfrm>
          <a:prstGeom prst="rect">
            <a:avLst/>
          </a:prstGeom>
        </p:spPr>
      </p:pic>
    </p:spTree>
    <p:extLst>
      <p:ext uri="{BB962C8B-B14F-4D97-AF65-F5344CB8AC3E}">
        <p14:creationId xmlns:p14="http://schemas.microsoft.com/office/powerpoint/2010/main" val="148593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79CAE-4CEF-A2DF-6FC9-A7E9DF6D4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65" y="457757"/>
            <a:ext cx="8442772" cy="1762371"/>
          </a:xfrm>
          <a:prstGeom prst="rect">
            <a:avLst/>
          </a:prstGeom>
        </p:spPr>
      </p:pic>
      <p:pic>
        <p:nvPicPr>
          <p:cNvPr id="5" name="Picture 4">
            <a:extLst>
              <a:ext uri="{FF2B5EF4-FFF2-40B4-BE49-F238E27FC236}">
                <a16:creationId xmlns:a16="http://schemas.microsoft.com/office/drawing/2014/main" id="{E33CFCB1-7F72-1D10-B129-A11ABB8D0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8" y="2220128"/>
            <a:ext cx="7178708" cy="4582297"/>
          </a:xfrm>
          <a:prstGeom prst="rect">
            <a:avLst/>
          </a:prstGeom>
        </p:spPr>
      </p:pic>
    </p:spTree>
    <p:extLst>
      <p:ext uri="{BB962C8B-B14F-4D97-AF65-F5344CB8AC3E}">
        <p14:creationId xmlns:p14="http://schemas.microsoft.com/office/powerpoint/2010/main" val="562711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32EB0-DF92-BBCB-48B7-A3A16C852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000" y="337207"/>
            <a:ext cx="7544363" cy="5625054"/>
          </a:xfrm>
          <a:prstGeom prst="rect">
            <a:avLst/>
          </a:prstGeom>
        </p:spPr>
      </p:pic>
    </p:spTree>
    <p:extLst>
      <p:ext uri="{BB962C8B-B14F-4D97-AF65-F5344CB8AC3E}">
        <p14:creationId xmlns:p14="http://schemas.microsoft.com/office/powerpoint/2010/main" val="44562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BA5D-DA13-4790-9F94-65CAAA94688A}"/>
              </a:ext>
            </a:extLst>
          </p:cNvPr>
          <p:cNvSpPr>
            <a:spLocks noGrp="1"/>
          </p:cNvSpPr>
          <p:nvPr>
            <p:ph type="title"/>
          </p:nvPr>
        </p:nvSpPr>
        <p:spPr>
          <a:xfrm>
            <a:off x="677334" y="816638"/>
            <a:ext cx="8596668" cy="772676"/>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latin typeface="Times New Roman" panose="02020603050405020304" pitchFamily="18" charset="0"/>
                <a:cs typeface="Times New Roman" panose="02020603050405020304" pitchFamily="18" charset="0"/>
              </a:rPr>
              <a:t>INTRODUCTION</a:t>
            </a:r>
            <a:endParaRPr lang="en-IN" sz="2800" dirty="0"/>
          </a:p>
        </p:txBody>
      </p:sp>
      <p:sp>
        <p:nvSpPr>
          <p:cNvPr id="3" name="Content Placeholder 2">
            <a:extLst>
              <a:ext uri="{FF2B5EF4-FFF2-40B4-BE49-F238E27FC236}">
                <a16:creationId xmlns:a16="http://schemas.microsoft.com/office/drawing/2014/main" id="{2A5FFDCE-2004-4C65-A24D-7D20E60C1F72}"/>
              </a:ext>
            </a:extLst>
          </p:cNvPr>
          <p:cNvSpPr>
            <a:spLocks noGrp="1"/>
          </p:cNvSpPr>
          <p:nvPr>
            <p:ph idx="1"/>
          </p:nvPr>
        </p:nvSpPr>
        <p:spPr>
          <a:xfrm>
            <a:off x="677334" y="1589314"/>
            <a:ext cx="8596668" cy="394422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People share knowledge, experiences and thoughts with the world by using Social  Media like blogs, forums, wikis, review sites, social networks, tweets and so on.  </a:t>
            </a:r>
          </a:p>
          <a:p>
            <a:pPr algn="just">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An opinion “is simply a positive or negative sentiment, view, attitude, emotion, or appraisal about an entity or an aspect of the entity” from an opinion holder at a specific time</a:t>
            </a:r>
            <a:r>
              <a:rPr lang="en-IN" dirty="0">
                <a:solidFill>
                  <a:srgbClr val="000000"/>
                </a:solidFill>
                <a:latin typeface="Times New Roman" panose="02020603050405020304" pitchFamily="18" charset="0"/>
                <a:ea typeface="Calibri" panose="020F0502020204030204" pitchFamily="34" charset="0"/>
              </a:rPr>
              <a:t>.</a:t>
            </a:r>
          </a:p>
          <a:p>
            <a:pPr algn="just">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In our </a:t>
            </a:r>
            <a:r>
              <a:rPr lang="en-IN" dirty="0">
                <a:solidFill>
                  <a:srgbClr val="000000"/>
                </a:solidFill>
                <a:latin typeface="Times New Roman" panose="02020603050405020304" pitchFamily="18" charset="0"/>
                <a:ea typeface="Calibri" panose="020F0502020204030204" pitchFamily="34" charset="0"/>
              </a:rPr>
              <a:t>P</a:t>
            </a:r>
            <a:r>
              <a:rPr lang="en-IN" sz="1800" dirty="0">
                <a:solidFill>
                  <a:srgbClr val="000000"/>
                </a:solidFill>
                <a:effectLst/>
                <a:latin typeface="Times New Roman" panose="02020603050405020304" pitchFamily="18" charset="0"/>
                <a:ea typeface="Calibri" panose="020F0502020204030204" pitchFamily="34" charset="0"/>
              </a:rPr>
              <a:t>roject, we classify the Negative, Neutral, Positive emotions of the user using tweets through  Sentimental Analysis with python.</a:t>
            </a:r>
            <a:endParaRPr lang="en-IN" sz="1800" dirty="0">
              <a:solidFill>
                <a:srgbClr val="000000"/>
              </a:solidFill>
              <a:effectLst/>
              <a:latin typeface="Calibri" panose="020F0502020204030204" pitchFamily="34" charset="0"/>
              <a:ea typeface="Calibri" panose="020F0502020204030204" pitchFamily="34" charset="0"/>
            </a:endParaRPr>
          </a:p>
          <a:p>
            <a:pPr marL="0" indent="0" algn="just">
              <a:lnSpc>
                <a:spcPct val="110000"/>
              </a:lnSpc>
              <a:spcAft>
                <a:spcPts val="800"/>
              </a:spcAf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10000"/>
              </a:lnSpc>
              <a:spcAft>
                <a:spcPts val="800"/>
              </a:spcAf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10000"/>
              </a:lnSpc>
              <a:spcAft>
                <a:spcPts val="8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773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73BD-0320-43D7-B9D2-B685EC3B5611}"/>
              </a:ext>
            </a:extLst>
          </p:cNvPr>
          <p:cNvSpPr>
            <a:spLocks noGrp="1"/>
          </p:cNvSpPr>
          <p:nvPr>
            <p:ph type="title"/>
          </p:nvPr>
        </p:nvSpPr>
        <p:spPr>
          <a:xfrm>
            <a:off x="677334" y="609598"/>
            <a:ext cx="8824884" cy="762000"/>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74966B27-06C2-40BA-A4ED-2B882471190B}"/>
              </a:ext>
            </a:extLst>
          </p:cNvPr>
          <p:cNvSpPr>
            <a:spLocks noGrp="1"/>
          </p:cNvSpPr>
          <p:nvPr>
            <p:ph idx="1"/>
          </p:nvPr>
        </p:nvSpPr>
        <p:spPr>
          <a:xfrm>
            <a:off x="677333" y="1371598"/>
            <a:ext cx="8824885" cy="441646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spcBef>
                <a:spcPts val="1200"/>
              </a:spcBef>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collected different data from the Twitter, our project had analysed the tweets that were retrieved. We have used Tweepy (twitter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accessing tweets from twitter. </a:t>
            </a:r>
          </a:p>
          <a:p>
            <a:pPr algn="just">
              <a:spcBef>
                <a:spcPts val="1200"/>
              </a:spcBef>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Our methodology has extracted tweets from Twitter by the 4 keys that were generated after creating an app in the developer account and classified tweets into positive, negative and neutral. </a:t>
            </a:r>
          </a:p>
          <a:p>
            <a:pPr algn="just">
              <a:spcBef>
                <a:spcPts val="1200"/>
              </a:spcBef>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It also stated the subjectivity and polarity of the tweets extracted on giving a username as well as a search term.</a:t>
            </a:r>
            <a:r>
              <a:rPr lang="en-IN" sz="1800" dirty="0">
                <a:solidFill>
                  <a:srgbClr val="000000"/>
                </a:solidFill>
                <a:effectLst/>
                <a:latin typeface="Times New Roman" panose="02020603050405020304" pitchFamily="18" charset="0"/>
                <a:ea typeface="Courier New" panose="02070309020205020404" pitchFamily="49" charset="0"/>
              </a:rPr>
              <a:t> Then the retrieved data can be visualised using visualization techniques.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1200"/>
              </a:spcBef>
              <a:spcAft>
                <a:spcPts val="800"/>
              </a:spcAf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59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BA5D-DA13-4790-9F94-65CAAA94688A}"/>
              </a:ext>
            </a:extLst>
          </p:cNvPr>
          <p:cNvSpPr>
            <a:spLocks noGrp="1"/>
          </p:cNvSpPr>
          <p:nvPr>
            <p:ph type="title"/>
          </p:nvPr>
        </p:nvSpPr>
        <p:spPr>
          <a:xfrm>
            <a:off x="348791" y="816637"/>
            <a:ext cx="9115720" cy="772676"/>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latin typeface="Times New Roman" panose="02020603050405020304" pitchFamily="18" charset="0"/>
                <a:cs typeface="Times New Roman" panose="02020603050405020304" pitchFamily="18" charset="0"/>
              </a:rPr>
              <a:t>LITERATURE SURVEY</a:t>
            </a:r>
            <a:endParaRPr lang="en-IN" sz="2800" dirty="0"/>
          </a:p>
        </p:txBody>
      </p:sp>
      <p:sp>
        <p:nvSpPr>
          <p:cNvPr id="3" name="Content Placeholder 2">
            <a:extLst>
              <a:ext uri="{FF2B5EF4-FFF2-40B4-BE49-F238E27FC236}">
                <a16:creationId xmlns:a16="http://schemas.microsoft.com/office/drawing/2014/main" id="{2A5FFDCE-2004-4C65-A24D-7D20E60C1F72}"/>
              </a:ext>
            </a:extLst>
          </p:cNvPr>
          <p:cNvSpPr>
            <a:spLocks noGrp="1"/>
          </p:cNvSpPr>
          <p:nvPr>
            <p:ph idx="1"/>
          </p:nvPr>
        </p:nvSpPr>
        <p:spPr>
          <a:xfrm>
            <a:off x="348791" y="1589314"/>
            <a:ext cx="9115720" cy="445766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10000"/>
              </a:lnSpc>
              <a:buFont typeface="Wingdings" panose="05000000000000000000" pitchFamily="2" charset="2"/>
              <a:buChar char="Ø"/>
            </a:pPr>
            <a:endParaRPr lang="en-IN" dirty="0">
              <a:solidFill>
                <a:srgbClr val="000000"/>
              </a:solidFill>
              <a:effectLst/>
              <a:latin typeface="Times New Roman" panose="02020603050405020304" pitchFamily="18" charset="0"/>
              <a:ea typeface="Courier New" panose="02070309020205020404" pitchFamily="49" charset="0"/>
            </a:endParaRPr>
          </a:p>
          <a:p>
            <a:pPr algn="just">
              <a:lnSpc>
                <a:spcPct val="110000"/>
              </a:lnSpc>
              <a:buFont typeface="Wingdings" panose="05000000000000000000" pitchFamily="2" charset="2"/>
              <a:buChar char="Ø"/>
            </a:pPr>
            <a:r>
              <a:rPr lang="en-IN" dirty="0">
                <a:solidFill>
                  <a:srgbClr val="000000"/>
                </a:solidFill>
                <a:effectLst/>
                <a:latin typeface="Times New Roman" panose="02020603050405020304" pitchFamily="18" charset="0"/>
                <a:ea typeface="Courier New" panose="02070309020205020404" pitchFamily="49" charset="0"/>
              </a:rPr>
              <a:t>Jumadi.  Stated </a:t>
            </a:r>
            <a:r>
              <a:rPr lang="en-IN" dirty="0">
                <a:solidFill>
                  <a:srgbClr val="000000"/>
                </a:solidFill>
                <a:latin typeface="Times New Roman" panose="02020603050405020304" pitchFamily="18" charset="0"/>
                <a:ea typeface="Courier New" panose="02070309020205020404" pitchFamily="49" charset="0"/>
              </a:rPr>
              <a:t>o</a:t>
            </a:r>
            <a:r>
              <a:rPr lang="en-IN" dirty="0">
                <a:solidFill>
                  <a:srgbClr val="000000"/>
                </a:solidFill>
                <a:effectLst/>
                <a:latin typeface="Times New Roman" panose="02020603050405020304" pitchFamily="18" charset="0"/>
                <a:ea typeface="Calibri" panose="020F0502020204030204" pitchFamily="34" charset="0"/>
              </a:rPr>
              <a:t>pinion mining with Support Vector Machine (SVM) algorithm to classify tweet opinion The result of this research is 0.838 precision value and 0.76 recall for positive class. Then, 0.78 precision value and 0.853 recall for negative class. Opinion classification with SVM of this research has accuracy 78.75%.</a:t>
            </a:r>
          </a:p>
          <a:p>
            <a:pPr algn="just">
              <a:lnSpc>
                <a:spcPct val="110000"/>
              </a:lnSpc>
              <a:buFont typeface="Wingdings" panose="05000000000000000000" pitchFamily="2" charset="2"/>
              <a:buChar char="Ø"/>
            </a:pPr>
            <a:r>
              <a:rPr lang="en-IN" dirty="0">
                <a:solidFill>
                  <a:srgbClr val="000000"/>
                </a:solidFill>
                <a:effectLst/>
                <a:latin typeface="Times New Roman" panose="02020603050405020304" pitchFamily="18" charset="0"/>
                <a:ea typeface="Courier New" panose="02070309020205020404" pitchFamily="49" charset="0"/>
              </a:rPr>
              <a:t>Daniele Cienne.</a:t>
            </a:r>
            <a:r>
              <a:rPr lang="en-US" dirty="0">
                <a:solidFill>
                  <a:srgbClr val="000000"/>
                </a:solidFill>
                <a:latin typeface="Times New Roman" panose="02020603050405020304" pitchFamily="18" charset="0"/>
              </a:rPr>
              <a:t>Twitter Vigilance has been designed as a cross-domain, multi-user tool for collecting and analyzing Twitter data, providing aggregated metrics based on the volume of tweets and retweets, users' influence network, Natural Language Processing and Sentiment Analysis of textual content. The proposed architecture has been validated against a dataset of about 270 million tweets showing a high efficiency in recovering Twitter data.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001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157E-C6AC-48E2-BFE1-8596399DDFF6}"/>
              </a:ext>
            </a:extLst>
          </p:cNvPr>
          <p:cNvSpPr>
            <a:spLocks noGrp="1"/>
          </p:cNvSpPr>
          <p:nvPr>
            <p:ph type="title"/>
          </p:nvPr>
        </p:nvSpPr>
        <p:spPr>
          <a:xfrm>
            <a:off x="677334" y="839789"/>
            <a:ext cx="8596668" cy="705982"/>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EXISTING SOLUTION</a:t>
            </a:r>
            <a:endParaRPr lang="en-IN" sz="2800" dirty="0">
              <a:solidFill>
                <a:schemeClr val="tx1"/>
              </a:solidFill>
            </a:endParaRPr>
          </a:p>
        </p:txBody>
      </p:sp>
      <p:sp>
        <p:nvSpPr>
          <p:cNvPr id="3" name="Content Placeholder 2">
            <a:extLst>
              <a:ext uri="{FF2B5EF4-FFF2-40B4-BE49-F238E27FC236}">
                <a16:creationId xmlns:a16="http://schemas.microsoft.com/office/drawing/2014/main" id="{EF375BBC-CA84-46A0-9FA0-949EC117CD00}"/>
              </a:ext>
            </a:extLst>
          </p:cNvPr>
          <p:cNvSpPr>
            <a:spLocks noGrp="1"/>
          </p:cNvSpPr>
          <p:nvPr>
            <p:ph idx="1"/>
          </p:nvPr>
        </p:nvSpPr>
        <p:spPr>
          <a:xfrm>
            <a:off x="677334" y="1545771"/>
            <a:ext cx="8596668" cy="4472439"/>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Hoeffding tree algorithm is the most popular tool in mining data streams. For this tree algorithm the Hoeffding’s bound is utilized to find the smallest amount of instances required in a node to choose a splitting attribute.</a:t>
            </a:r>
          </a:p>
          <a:p>
            <a:pPr algn="just">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Replacing the MacDiarmid’s bound in algorithm, we obtain McDiarmid tree algorithm. The accuracy from the McDiarmid tree for sentiment analysis on Twitter is very close to that from the Hoeffding tree,But the process time of the former has decreased.</a:t>
            </a:r>
          </a:p>
          <a:p>
            <a:pPr algn="just">
              <a:lnSpc>
                <a:spcPct val="120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achieve that we use Python as it is comfortable and compatible .</a:t>
            </a:r>
          </a:p>
          <a:p>
            <a:pPr marL="0" indent="0" algn="just">
              <a:lnSpc>
                <a:spcPct val="105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en-IN" dirty="0"/>
          </a:p>
        </p:txBody>
      </p:sp>
    </p:spTree>
    <p:extLst>
      <p:ext uri="{BB962C8B-B14F-4D97-AF65-F5344CB8AC3E}">
        <p14:creationId xmlns:p14="http://schemas.microsoft.com/office/powerpoint/2010/main" val="1360074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157E-C6AC-48E2-BFE1-8596399DDFF6}"/>
              </a:ext>
            </a:extLst>
          </p:cNvPr>
          <p:cNvSpPr>
            <a:spLocks noGrp="1"/>
          </p:cNvSpPr>
          <p:nvPr>
            <p:ph type="title"/>
          </p:nvPr>
        </p:nvSpPr>
        <p:spPr>
          <a:xfrm>
            <a:off x="677333" y="839789"/>
            <a:ext cx="8947433" cy="791048"/>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PROBLEM STATEMENT</a:t>
            </a:r>
            <a:endParaRPr lang="en-IN" sz="2800" dirty="0">
              <a:solidFill>
                <a:schemeClr val="tx1"/>
              </a:solidFill>
            </a:endParaRPr>
          </a:p>
        </p:txBody>
      </p:sp>
      <p:sp>
        <p:nvSpPr>
          <p:cNvPr id="3" name="Content Placeholder 2">
            <a:extLst>
              <a:ext uri="{FF2B5EF4-FFF2-40B4-BE49-F238E27FC236}">
                <a16:creationId xmlns:a16="http://schemas.microsoft.com/office/drawing/2014/main" id="{EF375BBC-CA84-46A0-9FA0-949EC117CD00}"/>
              </a:ext>
            </a:extLst>
          </p:cNvPr>
          <p:cNvSpPr>
            <a:spLocks noGrp="1"/>
          </p:cNvSpPr>
          <p:nvPr>
            <p:ph idx="1"/>
          </p:nvPr>
        </p:nvSpPr>
        <p:spPr>
          <a:xfrm>
            <a:off x="677333" y="1630837"/>
            <a:ext cx="8947433" cy="3789575"/>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just">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Classifying their tweets using machine learning would eliminate the controversies before opinions are formed on their tweets. It would also sort out abusable issues on social media once if the tweets are classified.</a:t>
            </a:r>
          </a:p>
          <a:p>
            <a:pPr algn="just">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are implementing a Machine learning algorithm for sentiment analysis i.e., Natural Language Processing (NLP) on the basis of python by installing different modules.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343320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017B03-5FB4-075A-F2E1-793A55D40F57}"/>
              </a:ext>
            </a:extLst>
          </p:cNvPr>
          <p:cNvSpPr>
            <a:spLocks noGrp="1"/>
          </p:cNvSpPr>
          <p:nvPr>
            <p:ph type="title"/>
          </p:nvPr>
        </p:nvSpPr>
        <p:spPr>
          <a:xfrm>
            <a:off x="556181" y="609600"/>
            <a:ext cx="8717994" cy="691299"/>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METHODOLOGY</a:t>
            </a:r>
            <a:endParaRPr lang="en-IN" sz="2800" dirty="0">
              <a:solidFill>
                <a:schemeClr val="tx1"/>
              </a:solidFill>
            </a:endParaRPr>
          </a:p>
        </p:txBody>
      </p:sp>
      <p:cxnSp>
        <p:nvCxnSpPr>
          <p:cNvPr id="5" name="Straight Connector 4">
            <a:extLst>
              <a:ext uri="{FF2B5EF4-FFF2-40B4-BE49-F238E27FC236}">
                <a16:creationId xmlns:a16="http://schemas.microsoft.com/office/drawing/2014/main" id="{DE4E9196-DBBF-7E33-DEC9-050423BCA984}"/>
              </a:ext>
            </a:extLst>
          </p:cNvPr>
          <p:cNvCxnSpPr/>
          <p:nvPr/>
        </p:nvCxnSpPr>
        <p:spPr>
          <a:xfrm>
            <a:off x="895546" y="2055043"/>
            <a:ext cx="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2CCF65-52FA-C99E-7C10-2104D731F884}"/>
              </a:ext>
            </a:extLst>
          </p:cNvPr>
          <p:cNvCxnSpPr/>
          <p:nvPr/>
        </p:nvCxnSpPr>
        <p:spPr>
          <a:xfrm>
            <a:off x="556181" y="1847654"/>
            <a:ext cx="87373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1B66C-D7EB-CD64-9A0C-B1602286AF51}"/>
              </a:ext>
            </a:extLst>
          </p:cNvPr>
          <p:cNvCxnSpPr/>
          <p:nvPr/>
        </p:nvCxnSpPr>
        <p:spPr>
          <a:xfrm>
            <a:off x="1065229" y="1847654"/>
            <a:ext cx="0" cy="12726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30AF7C0-EBFC-FB52-A8EA-02D53A07C0F7}"/>
              </a:ext>
            </a:extLst>
          </p:cNvPr>
          <p:cNvSpPr/>
          <p:nvPr/>
        </p:nvSpPr>
        <p:spPr>
          <a:xfrm>
            <a:off x="235670" y="3120272"/>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Getting Authentication credentials &amp; Authenticating</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33326CDC-193D-C0C3-A30E-F3B41AB27B54}"/>
              </a:ext>
            </a:extLst>
          </p:cNvPr>
          <p:cNvCxnSpPr>
            <a:cxnSpLocks/>
          </p:cNvCxnSpPr>
          <p:nvPr/>
        </p:nvCxnSpPr>
        <p:spPr>
          <a:xfrm>
            <a:off x="2518528" y="1885360"/>
            <a:ext cx="0" cy="30354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F44FBD0-BAD6-5F9D-CC22-A3F89A2AF253}"/>
              </a:ext>
            </a:extLst>
          </p:cNvPr>
          <p:cNvSpPr/>
          <p:nvPr/>
        </p:nvSpPr>
        <p:spPr>
          <a:xfrm>
            <a:off x="1688969" y="4696118"/>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Accessing </a:t>
            </a:r>
          </a:p>
          <a:p>
            <a:pPr algn="ctr"/>
            <a:r>
              <a:rPr lang="en-US" sz="1200" dirty="0">
                <a:solidFill>
                  <a:schemeClr val="tx1"/>
                </a:solidFill>
                <a:latin typeface="Times New Roman" panose="02020603050405020304" pitchFamily="18" charset="0"/>
                <a:cs typeface="Times New Roman" panose="02020603050405020304" pitchFamily="18" charset="0"/>
              </a:rPr>
              <a:t>User’s</a:t>
            </a:r>
          </a:p>
          <a:p>
            <a:pPr algn="ctr"/>
            <a:r>
              <a:rPr lang="en-US" sz="1200" dirty="0">
                <a:solidFill>
                  <a:schemeClr val="tx1"/>
                </a:solidFill>
                <a:latin typeface="Times New Roman" panose="02020603050405020304" pitchFamily="18" charset="0"/>
                <a:cs typeface="Times New Roman" panose="02020603050405020304" pitchFamily="18" charset="0"/>
              </a:rPr>
              <a:t>tweets</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1139018C-2B01-63E1-80B6-43BB34E4E0FE}"/>
              </a:ext>
            </a:extLst>
          </p:cNvPr>
          <p:cNvCxnSpPr/>
          <p:nvPr/>
        </p:nvCxnSpPr>
        <p:spPr>
          <a:xfrm>
            <a:off x="3998536" y="1885360"/>
            <a:ext cx="0" cy="12726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6E4BD36-1643-522E-9DFD-AF3A68A3E0BA}"/>
              </a:ext>
            </a:extLst>
          </p:cNvPr>
          <p:cNvSpPr/>
          <p:nvPr/>
        </p:nvSpPr>
        <p:spPr>
          <a:xfrm>
            <a:off x="3256061" y="3157978"/>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Cleaning</a:t>
            </a:r>
          </a:p>
          <a:p>
            <a:pPr algn="ctr"/>
            <a:r>
              <a:rPr lang="en-US" sz="1200" dirty="0">
                <a:solidFill>
                  <a:schemeClr val="tx1"/>
                </a:solidFill>
                <a:latin typeface="Times New Roman" panose="02020603050405020304" pitchFamily="18" charset="0"/>
                <a:cs typeface="Times New Roman" panose="02020603050405020304" pitchFamily="18" charset="0"/>
              </a:rPr>
              <a:t>The</a:t>
            </a:r>
          </a:p>
          <a:p>
            <a:pPr algn="ctr"/>
            <a:r>
              <a:rPr lang="en-US" sz="1200" dirty="0">
                <a:solidFill>
                  <a:schemeClr val="tx1"/>
                </a:solidFill>
                <a:latin typeface="Times New Roman" panose="02020603050405020304" pitchFamily="18" charset="0"/>
                <a:cs typeface="Times New Roman" panose="02020603050405020304" pitchFamily="18" charset="0"/>
              </a:rPr>
              <a:t>tweets</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1F222E33-110C-8011-B1ED-9693CCFFF7FB}"/>
              </a:ext>
            </a:extLst>
          </p:cNvPr>
          <p:cNvCxnSpPr>
            <a:cxnSpLocks/>
          </p:cNvCxnSpPr>
          <p:nvPr/>
        </p:nvCxnSpPr>
        <p:spPr>
          <a:xfrm>
            <a:off x="5517823" y="1847654"/>
            <a:ext cx="0" cy="30354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D1C3DE0-79EB-C8BC-41AB-7EDD8F131A57}"/>
              </a:ext>
            </a:extLst>
          </p:cNvPr>
          <p:cNvSpPr/>
          <p:nvPr/>
        </p:nvSpPr>
        <p:spPr>
          <a:xfrm>
            <a:off x="4688264" y="4696118"/>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Subjectivity</a:t>
            </a:r>
          </a:p>
          <a:p>
            <a:pPr algn="ctr"/>
            <a:r>
              <a:rPr lang="en-US" sz="1200" dirty="0">
                <a:solidFill>
                  <a:schemeClr val="tx1"/>
                </a:solidFill>
                <a:latin typeface="Times New Roman" panose="02020603050405020304" pitchFamily="18" charset="0"/>
                <a:cs typeface="Times New Roman" panose="02020603050405020304" pitchFamily="18" charset="0"/>
              </a:rPr>
              <a:t>&amp;</a:t>
            </a:r>
          </a:p>
          <a:p>
            <a:pPr algn="ctr"/>
            <a:r>
              <a:rPr lang="en-US" sz="1200" dirty="0">
                <a:solidFill>
                  <a:schemeClr val="tx1"/>
                </a:solidFill>
                <a:latin typeface="Times New Roman" panose="02020603050405020304" pitchFamily="18" charset="0"/>
                <a:cs typeface="Times New Roman" panose="02020603050405020304" pitchFamily="18" charset="0"/>
              </a:rPr>
              <a:t>Polarity</a:t>
            </a:r>
          </a:p>
        </p:txBody>
      </p:sp>
      <p:cxnSp>
        <p:nvCxnSpPr>
          <p:cNvPr id="24" name="Straight Connector 23">
            <a:extLst>
              <a:ext uri="{FF2B5EF4-FFF2-40B4-BE49-F238E27FC236}">
                <a16:creationId xmlns:a16="http://schemas.microsoft.com/office/drawing/2014/main" id="{266F96F6-8617-8672-9117-C814F9B3FD8E}"/>
              </a:ext>
            </a:extLst>
          </p:cNvPr>
          <p:cNvCxnSpPr/>
          <p:nvPr/>
        </p:nvCxnSpPr>
        <p:spPr>
          <a:xfrm>
            <a:off x="6977406" y="1885360"/>
            <a:ext cx="0" cy="12726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A79FDF2-EF65-482D-90E4-5E532D7ED50F}"/>
              </a:ext>
            </a:extLst>
          </p:cNvPr>
          <p:cNvSpPr/>
          <p:nvPr/>
        </p:nvSpPr>
        <p:spPr>
          <a:xfrm>
            <a:off x="6168274" y="3157978"/>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Analyzing</a:t>
            </a:r>
          </a:p>
          <a:p>
            <a:pPr algn="ctr"/>
            <a:r>
              <a:rPr lang="en-US" sz="1200" dirty="0">
                <a:solidFill>
                  <a:schemeClr val="tx1"/>
                </a:solidFill>
                <a:latin typeface="Times New Roman" panose="02020603050405020304" pitchFamily="18" charset="0"/>
                <a:cs typeface="Times New Roman" panose="02020603050405020304" pitchFamily="18" charset="0"/>
              </a:rPr>
              <a:t>The</a:t>
            </a:r>
          </a:p>
          <a:p>
            <a:pPr algn="ctr"/>
            <a:r>
              <a:rPr lang="en-US" sz="1200" dirty="0">
                <a:solidFill>
                  <a:schemeClr val="tx1"/>
                </a:solidFill>
                <a:latin typeface="Times New Roman" panose="02020603050405020304" pitchFamily="18" charset="0"/>
                <a:cs typeface="Times New Roman" panose="02020603050405020304" pitchFamily="18" charset="0"/>
              </a:rPr>
              <a:t>tweets</a:t>
            </a:r>
          </a:p>
        </p:txBody>
      </p:sp>
      <p:cxnSp>
        <p:nvCxnSpPr>
          <p:cNvPr id="26" name="Straight Connector 25">
            <a:extLst>
              <a:ext uri="{FF2B5EF4-FFF2-40B4-BE49-F238E27FC236}">
                <a16:creationId xmlns:a16="http://schemas.microsoft.com/office/drawing/2014/main" id="{63B470A1-1075-1059-10D5-D5A17CB8208D}"/>
              </a:ext>
            </a:extLst>
          </p:cNvPr>
          <p:cNvCxnSpPr>
            <a:cxnSpLocks/>
          </p:cNvCxnSpPr>
          <p:nvPr/>
        </p:nvCxnSpPr>
        <p:spPr>
          <a:xfrm>
            <a:off x="8573678" y="1885360"/>
            <a:ext cx="0" cy="30354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E98EDF9-0F82-BA09-0F1D-FB82CE425F8C}"/>
              </a:ext>
            </a:extLst>
          </p:cNvPr>
          <p:cNvSpPr/>
          <p:nvPr/>
        </p:nvSpPr>
        <p:spPr>
          <a:xfrm>
            <a:off x="7708654" y="4663124"/>
            <a:ext cx="1659117" cy="1395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Displaying</a:t>
            </a:r>
          </a:p>
          <a:p>
            <a:pPr algn="ctr"/>
            <a:r>
              <a:rPr lang="en-US" sz="1200" dirty="0">
                <a:solidFill>
                  <a:schemeClr val="tx1"/>
                </a:solidFill>
                <a:latin typeface="Times New Roman" panose="02020603050405020304" pitchFamily="18" charset="0"/>
                <a:cs typeface="Times New Roman" panose="02020603050405020304" pitchFamily="18" charset="0"/>
              </a:rPr>
              <a:t>Using</a:t>
            </a:r>
          </a:p>
          <a:p>
            <a:pPr algn="ctr"/>
            <a:r>
              <a:rPr lang="en-US" sz="1200" dirty="0">
                <a:solidFill>
                  <a:schemeClr val="tx1"/>
                </a:solidFill>
                <a:latin typeface="Times New Roman" panose="02020603050405020304" pitchFamily="18" charset="0"/>
                <a:cs typeface="Times New Roman" panose="02020603050405020304" pitchFamily="18" charset="0"/>
              </a:rPr>
              <a:t>Visualization</a:t>
            </a:r>
          </a:p>
          <a:p>
            <a:pPr algn="ctr"/>
            <a:r>
              <a:rPr lang="en-US" sz="1200" dirty="0">
                <a:solidFill>
                  <a:schemeClr val="tx1"/>
                </a:solidFill>
                <a:latin typeface="Times New Roman" panose="02020603050405020304" pitchFamily="18" charset="0"/>
                <a:cs typeface="Times New Roman" panose="02020603050405020304" pitchFamily="18" charset="0"/>
              </a:rPr>
              <a:t>Techniques</a:t>
            </a:r>
          </a:p>
        </p:txBody>
      </p:sp>
    </p:spTree>
    <p:extLst>
      <p:ext uri="{BB962C8B-B14F-4D97-AF65-F5344CB8AC3E}">
        <p14:creationId xmlns:p14="http://schemas.microsoft.com/office/powerpoint/2010/main" val="1263377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C8E38F-85EA-4B8A-A909-046FF06EB105}"/>
              </a:ext>
            </a:extLst>
          </p:cNvPr>
          <p:cNvSpPr>
            <a:spLocks noGrp="1"/>
          </p:cNvSpPr>
          <p:nvPr>
            <p:ph type="title"/>
          </p:nvPr>
        </p:nvSpPr>
        <p:spPr>
          <a:xfrm>
            <a:off x="1000125" y="838519"/>
            <a:ext cx="7833157" cy="631052"/>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100" b="1" dirty="0">
                <a:latin typeface="Times New Roman" panose="02020603050405020304" pitchFamily="18" charset="0"/>
                <a:cs typeface="Times New Roman" panose="02020603050405020304" pitchFamily="18" charset="0"/>
              </a:rPr>
              <a:t>ARCHITECTURE</a:t>
            </a:r>
            <a:br>
              <a:rPr lang="en-IN" sz="36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5865A6E-4E4B-AEA8-018F-894EF4554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44" y="1839498"/>
            <a:ext cx="9650772" cy="4179983"/>
          </a:xfrm>
        </p:spPr>
      </p:pic>
    </p:spTree>
    <p:extLst>
      <p:ext uri="{BB962C8B-B14F-4D97-AF65-F5344CB8AC3E}">
        <p14:creationId xmlns:p14="http://schemas.microsoft.com/office/powerpoint/2010/main" val="1640233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C8E38F-85EA-4B8A-A909-046FF06EB105}"/>
              </a:ext>
            </a:extLst>
          </p:cNvPr>
          <p:cNvSpPr>
            <a:spLocks noGrp="1"/>
          </p:cNvSpPr>
          <p:nvPr>
            <p:ph type="title"/>
          </p:nvPr>
        </p:nvSpPr>
        <p:spPr>
          <a:xfrm>
            <a:off x="1000125" y="838519"/>
            <a:ext cx="7833157" cy="631052"/>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100" b="1" dirty="0">
                <a:latin typeface="Times New Roman" panose="02020603050405020304" pitchFamily="18" charset="0"/>
                <a:cs typeface="Times New Roman" panose="02020603050405020304" pitchFamily="18" charset="0"/>
              </a:rPr>
              <a:t>ARCHITECTURE</a:t>
            </a:r>
            <a:br>
              <a:rPr lang="en-IN" sz="36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C79894-B702-BA9E-68AF-CA30DEFBC8EF}"/>
              </a:ext>
            </a:extLst>
          </p:cNvPr>
          <p:cNvSpPr>
            <a:spLocks noGrp="1"/>
          </p:cNvSpPr>
          <p:nvPr>
            <p:ph idx="1"/>
          </p:nvPr>
        </p:nvSpPr>
        <p:spPr>
          <a:xfrm>
            <a:off x="1000124" y="1469571"/>
            <a:ext cx="7833157" cy="4571791"/>
          </a:xfrm>
        </p:spPr>
        <p:txBody>
          <a:bodyPr>
            <a:normAutofit lnSpcReduction="10000"/>
          </a:bodyPr>
          <a:lstStyle/>
          <a:p>
            <a:pPr algn="just">
              <a:lnSpc>
                <a:spcPct val="105000"/>
              </a:lnSpc>
              <a:spcAft>
                <a:spcPts val="800"/>
              </a:spcAft>
            </a:pPr>
            <a:r>
              <a:rPr lang="en-IN" b="1" dirty="0">
                <a:solidFill>
                  <a:srgbClr val="000000"/>
                </a:solidFill>
                <a:effectLst/>
                <a:latin typeface="Times New Roman" panose="02020603050405020304" pitchFamily="18" charset="0"/>
                <a:ea typeface="Calibri" panose="020F0502020204030204" pitchFamily="34" charset="0"/>
              </a:rPr>
              <a:t>1.Retrieve tweets from twitter</a:t>
            </a:r>
            <a:endParaRPr lang="en-IN"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dirty="0">
                <a:solidFill>
                  <a:srgbClr val="000000"/>
                </a:solidFill>
                <a:latin typeface="Times New Roman" panose="02020603050405020304" pitchFamily="18" charset="0"/>
              </a:rPr>
              <a:t>Go to authorized account settings by clicking on the more icon in the   navigation bar, and selecting the account from the menu. Click on Download an archive of your data. Enter your password under Download an archive of your data, then click confirm. The downloaded data is the raw data for our final output.</a:t>
            </a:r>
          </a:p>
          <a:p>
            <a:pPr algn="just">
              <a:lnSpc>
                <a:spcPct val="105000"/>
              </a:lnSpc>
              <a:spcAft>
                <a:spcPts val="800"/>
              </a:spcAft>
            </a:pPr>
            <a:r>
              <a:rPr lang="en-IN" b="1" dirty="0">
                <a:solidFill>
                  <a:srgbClr val="000000"/>
                </a:solidFill>
                <a:effectLst/>
                <a:latin typeface="Times New Roman" panose="02020603050405020304" pitchFamily="18" charset="0"/>
                <a:ea typeface="Calibri" panose="020F0502020204030204" pitchFamily="34" charset="0"/>
              </a:rPr>
              <a:t>2.Preprocessing</a:t>
            </a:r>
            <a:endParaRPr lang="en-IN" dirty="0">
              <a:solidFill>
                <a:srgbClr val="000000"/>
              </a:solidFill>
              <a:effectLst/>
              <a:latin typeface="Calibri" panose="020F0502020204030204" pitchFamily="34" charset="0"/>
              <a:ea typeface="Calibri" panose="020F0502020204030204" pitchFamily="34" charset="0"/>
            </a:endParaRPr>
          </a:p>
          <a:p>
            <a:pPr marL="0" indent="0" algn="just">
              <a:lnSpc>
                <a:spcPct val="105000"/>
              </a:lnSpc>
              <a:spcAft>
                <a:spcPts val="800"/>
              </a:spcAft>
              <a:buNone/>
            </a:pPr>
            <a:r>
              <a:rPr lang="en-IN" dirty="0">
                <a:solidFill>
                  <a:srgbClr val="000000"/>
                </a:solidFill>
                <a:effectLst/>
                <a:latin typeface="Times New Roman" panose="02020603050405020304" pitchFamily="18" charset="0"/>
                <a:ea typeface="Calibri" panose="020F0502020204030204" pitchFamily="34" charset="0"/>
              </a:rPr>
              <a:t>       Preprocessing undergoes three steps.</a:t>
            </a:r>
            <a:endParaRPr lang="en-IN"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rPr>
              <a:t>1.Removal of URL’S and Hashtags: To set our desired tweet with the limited  characters we use this step.</a:t>
            </a:r>
            <a:endParaRPr lang="en-IN" dirty="0">
              <a:solidFill>
                <a:srgbClr val="000000"/>
              </a:solidFill>
              <a:effectLst/>
              <a:latin typeface="Calibri" panose="020F0502020204030204" pitchFamily="34" charset="0"/>
              <a:ea typeface="Calibri" panose="020F0502020204030204" pitchFamily="34" charset="0"/>
            </a:endParaRPr>
          </a:p>
          <a:p>
            <a:pPr algn="just">
              <a:lnSpc>
                <a:spcPct val="105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rPr>
              <a:t>2.Removal of redundant characters: To clean the file for certain extent we use removal of redundant characters.</a:t>
            </a:r>
            <a:endParaRPr lang="en-IN"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650930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1486</TotalTime>
  <Words>974</Words>
  <Application>Microsoft Office PowerPoint</Application>
  <PresentationFormat>Widescreen</PresentationFormat>
  <Paragraphs>75</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Symbol</vt:lpstr>
      <vt:lpstr>Times New Roman</vt:lpstr>
      <vt:lpstr>Trebuchet MS</vt:lpstr>
      <vt:lpstr>Wingdings</vt:lpstr>
      <vt:lpstr>Wingdings 3</vt:lpstr>
      <vt:lpstr>Facet</vt:lpstr>
      <vt:lpstr>PowerPoint Presentation</vt:lpstr>
      <vt:lpstr>ABSTRACT</vt:lpstr>
      <vt:lpstr>INTRODUCTION</vt:lpstr>
      <vt:lpstr>LITERATURE SURVEY</vt:lpstr>
      <vt:lpstr>EXISTING SOLUTION</vt:lpstr>
      <vt:lpstr>PROBLEM STATEMENT</vt:lpstr>
      <vt:lpstr>METHODOLOGY</vt:lpstr>
      <vt:lpstr>ARCHITECTURE </vt:lpstr>
      <vt:lpstr>ARCHITECTURE </vt:lpstr>
      <vt:lpstr>ARCHITECTURE </vt:lpstr>
      <vt:lpstr>UML DIAGRAM</vt:lpstr>
      <vt:lpstr>UML DIAGRAM</vt:lpstr>
      <vt:lpstr>MODULE EXPLINATION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Chaturya</dc:creator>
  <cp:lastModifiedBy>PREETHI MUDDAKA</cp:lastModifiedBy>
  <cp:revision>83</cp:revision>
  <dcterms:created xsi:type="dcterms:W3CDTF">2021-05-20T10:36:00Z</dcterms:created>
  <dcterms:modified xsi:type="dcterms:W3CDTF">2024-07-09T15:36:49Z</dcterms:modified>
</cp:coreProperties>
</file>