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3.xml" ContentType="application/vnd.openxmlformats-officedocument.presentationml.slide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prakash\Documents\employee_data%20Analysis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/storage/emulated/0/Android/data/cn.wps.moffice_eng/.cache/KingsoftOffice/file/download/4864dcee-eb53-4632-ac4a-c24ca4992db1/com.whatsapp.provider.media/preethi.r.xlsx" TargetMode="External"/><Relationship Id="rId2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Analysis.xlsx]Sheet2!PivotTable2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8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r>
              <a:rPr lang="en-IN" sz="2880" b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Performance</a:t>
            </a:r>
            <a:r>
              <a:rPr lang="en-IN" sz="2880" b="1" baseline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analysis</a:t>
            </a:r>
          </a:p>
          <a:p>
            <a:pPr>
              <a:defRPr/>
            </a:pPr>
            <a:endParaRPr lang="en-IN" sz="2880" b="1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88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792475940507437"/>
          <c:y val="0.308977107028288"/>
          <c:w val="0.625613517060367"/>
          <c:h val="0.4005901866433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Sheet2!$B$5:$B$11</c:f>
              <c:numCache>
                <c:formatCode>General</c:formatCode>
                <c:ptCount val="6"/>
                <c:pt idx="0">
                  <c:v>2.0</c:v>
                </c:pt>
                <c:pt idx="2">
                  <c:v>28.0</c:v>
                </c:pt>
                <c:pt idx="3">
                  <c:v>119.0</c:v>
                </c:pt>
                <c:pt idx="4">
                  <c:v>57.0</c:v>
                </c:pt>
                <c:pt idx="5">
                  <c:v>6.0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Sheet2!$C$5:$C$11</c:f>
              <c:numCache>
                <c:formatCode>General</c:formatCode>
                <c:ptCount val="6"/>
                <c:pt idx="1">
                  <c:v>5.0</c:v>
                </c:pt>
                <c:pt idx="2">
                  <c:v>36.0</c:v>
                </c:pt>
                <c:pt idx="3">
                  <c:v>239.0</c:v>
                </c:pt>
                <c:pt idx="4">
                  <c:v>107.0</c:v>
                </c:pt>
                <c:pt idx="5">
                  <c:v>13.0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Sheet2!$D$5:$D$11</c:f>
              <c:numCache>
                <c:formatCode>General</c:formatCode>
                <c:ptCount val="6"/>
                <c:pt idx="0">
                  <c:v>33.0</c:v>
                </c:pt>
                <c:pt idx="1">
                  <c:v>18.0</c:v>
                </c:pt>
                <c:pt idx="2">
                  <c:v>142.0</c:v>
                </c:pt>
                <c:pt idx="3">
                  <c:v>325.0</c:v>
                </c:pt>
                <c:pt idx="4">
                  <c:v>13.0</c:v>
                </c:pt>
                <c:pt idx="5">
                  <c:v>46.0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Sheet2!$E$5:$E$11</c:f>
              <c:numCache>
                <c:formatCode>General</c:formatCode>
                <c:ptCount val="6"/>
                <c:pt idx="0">
                  <c:v>1.0</c:v>
                </c:pt>
                <c:pt idx="2">
                  <c:v>13.0</c:v>
                </c:pt>
                <c:pt idx="3">
                  <c:v>75.0</c:v>
                </c:pt>
                <c:pt idx="4">
                  <c:v>39.0</c:v>
                </c:pt>
                <c:pt idx="5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01358703"/>
        <c:axId val="2000187871"/>
      </c:barChart>
      <c:catAx>
        <c:axId val="20013587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US"/>
          </a:p>
        </c:txPr>
        <c:crossAx val="2000187871"/>
        <c:crosses val="autoZero"/>
        <c:auto val="1"/>
        <c:lblAlgn val="ctr"/>
        <c:lblOffset val="100"/>
        <c:noMultiLvlLbl val="0"/>
      </c:catAx>
      <c:valAx>
        <c:axId val="2000187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US"/>
          </a:p>
        </c:txPr>
        <c:crossAx val="20013587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US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2400" b="1"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[preethi.r.xlsx]Sheet2!PivotTable1</c:name>
    <c:fmtId val="1"/>
  </c:pivotSource>
  <c:chart>
    <c:title>
      <c:tx>
        <c:rich>
          <a:bodyPr/>
          <a:lstStyle/>
          <a:p>
            <a:pPr>
              <a:defRPr/>
            </a:pPr>
            <a:r>
              <a:rPr lang="en-US"/>
              <a:t>employee</a:t>
            </a:r>
            <a:r>
              <a:rPr lang="en-US" baseline="0"/>
              <a:t> performance</a:t>
            </a:r>
            <a:endParaRPr lang="en-US"/>
          </a:p>
        </c:rich>
      </c:tx>
      <c:layout/>
      <c:overlay val="0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6"/>
      </c:pivotFmt>
      <c:pivotFmt>
        <c:idx val="7"/>
      </c:pivotFmt>
      <c:pivotFmt>
        <c:idx val="8"/>
      </c:pivotFmt>
      <c:pivotFmt>
        <c:idx val="9"/>
      </c:pivotFmt>
      <c:pivotFmt>
        <c:idx val="10"/>
      </c:pivotFmt>
      <c:pivotFmt>
        <c:idx val="11"/>
        <c:marker>
          <c:symbol val="none"/>
        </c:marker>
      </c:pivotFmt>
      <c:pivotFmt>
        <c:idx val="12"/>
        <c:marker>
          <c:symbol val="none"/>
        </c:marker>
      </c:pivotFmt>
      <c:pivotFmt>
        <c:idx val="13"/>
        <c:marker>
          <c:symbol val="none"/>
        </c:marker>
      </c:pivotFmt>
      <c:pivotFmt>
        <c:idx val="14"/>
        <c:marker>
          <c:symbol val="none"/>
        </c:marker>
      </c:pivotFmt>
      <c:pivotFmt>
        <c:idx val="15"/>
        <c:marker>
          <c:symbol val="none"/>
        </c:marker>
        <c:dLbl>
          <c:idx val="0"/>
          <c:delete val="1"/>
        </c:dLbl>
      </c:pivotFmt>
      <c:pivotFmt>
        <c:idx val="16"/>
        <c:marker>
          <c:symbol val="none"/>
        </c:marker>
        <c:dLbl>
          <c:idx val="0"/>
          <c:delete val="1"/>
        </c:dLbl>
      </c:pivotFmt>
      <c:pivotFmt>
        <c:idx val="17"/>
        <c:marker>
          <c:symbol val="none"/>
        </c:marker>
        <c:dLbl>
          <c:idx val="0"/>
          <c:delete val="1"/>
        </c:dLbl>
      </c:pivotFmt>
      <c:pivotFmt>
        <c:idx val="18"/>
        <c:marker>
          <c:symbol val="none"/>
        </c:marker>
        <c:dLbl>
          <c:idx val="0"/>
          <c:delete val="1"/>
        </c:dLbl>
      </c:pivotFmt>
      <c:pivotFmt>
        <c:idx val="19"/>
        <c:marker>
          <c:symbol val="none"/>
        </c:marker>
        <c:dLbl>
          <c:idx val="0"/>
          <c:delete val="1"/>
        </c:dLbl>
      </c:pivotFmt>
      <c:pivotFmt>
        <c:idx val="20"/>
        <c:marker>
          <c:symbol val="none"/>
        </c:marker>
        <c:dLbl>
          <c:idx val="0"/>
          <c:delete val="1"/>
        </c:dLbl>
      </c:pivotFmt>
      <c:pivotFmt>
        <c:idx val="21"/>
        <c:marker>
          <c:symbol val="none"/>
        </c:marker>
        <c:dLbl>
          <c:idx val="0"/>
          <c:delete val="1"/>
        </c:dLbl>
      </c:pivotFmt>
      <c:pivotFmt>
        <c:idx val="22"/>
        <c:marker>
          <c:symbol val="none"/>
        </c:marker>
        <c:dLbl>
          <c:idx val="0"/>
          <c:delete val="1"/>
        </c:dLbl>
      </c:pivotFmt>
      <c:pivotFmt>
        <c:idx val="23"/>
        <c:marker>
          <c:symbol val="none"/>
        </c:marker>
      </c:pivotFmt>
      <c:pivotFmt>
        <c:idx val="24"/>
        <c:marker>
          <c:symbol val="none"/>
        </c:marker>
      </c:pivotFmt>
      <c:pivotFmt>
        <c:idx val="25"/>
        <c:marker>
          <c:symbol val="none"/>
        </c:marker>
      </c:pivotFmt>
      <c:pivotFmt>
        <c:idx val="26"/>
        <c:marker>
          <c:symbol val="none"/>
        </c:marker>
      </c:pivotFmt>
      <c:pivotFmt>
        <c:idx val="27"/>
        <c:marker>
          <c:symbol val="none"/>
        </c:marker>
        <c:dLbl>
          <c:idx val="0"/>
          <c:delete val="1"/>
        </c:dLbl>
      </c:pivotFmt>
      <c:pivotFmt>
        <c:idx val="28"/>
        <c:marker>
          <c:symbol val="none"/>
        </c:marker>
        <c:dLbl>
          <c:idx val="0"/>
          <c:delete val="1"/>
        </c:dLbl>
      </c:pivotFmt>
      <c:pivotFmt>
        <c:idx val="29"/>
        <c:marker>
          <c:symbol val="none"/>
        </c:marker>
        <c:dLbl>
          <c:idx val="0"/>
          <c:delete val="1"/>
        </c:dLbl>
      </c:pivotFmt>
      <c:pivotFmt>
        <c:idx val="30"/>
        <c:marker>
          <c:symbol val="none"/>
        </c:marker>
        <c:dLbl>
          <c:idx val="0"/>
          <c:delete val="1"/>
        </c:dLbl>
      </c:pivotFmt>
      <c:pivotFmt>
        <c:idx val="31"/>
        <c:marker>
          <c:symbol val="none"/>
        </c:marker>
        <c:dLbl>
          <c:idx val="0"/>
          <c:delete val="1"/>
        </c:dLbl>
      </c:pivotFmt>
      <c:pivotFmt>
        <c:idx val="32"/>
        <c:marker>
          <c:symbol val="none"/>
        </c:marker>
        <c:dLbl>
          <c:idx val="0"/>
          <c:delete val="1"/>
        </c:dLbl>
      </c:pivotFmt>
      <c:pivotFmt>
        <c:idx val="33"/>
        <c:marker>
          <c:symbol val="none"/>
        </c:marker>
        <c:dLbl>
          <c:idx val="0"/>
          <c:delete val="1"/>
        </c:dLbl>
      </c:pivotFmt>
      <c:pivotFmt>
        <c:idx val="34"/>
        <c:marker>
          <c:symbol val="none"/>
        </c:marker>
        <c:dLbl>
          <c:idx val="0"/>
          <c:delete val="1"/>
        </c:dLbl>
      </c:pivotFmt>
      <c:pivotFmt>
        <c:idx val="35"/>
        <c:marker>
          <c:symbol val="none"/>
        </c:marker>
        <c:dLbl>
          <c:idx val="0"/>
          <c:delete val="1"/>
        </c:dLbl>
      </c:pivotFmt>
      <c:pivotFmt>
        <c:idx val="36"/>
        <c:marker>
          <c:symbol val="none"/>
        </c:marker>
        <c:dLbl>
          <c:idx val="0"/>
          <c:delete val="1"/>
        </c:dLbl>
      </c:pivotFmt>
      <c:pivotFmt>
        <c:idx val="37"/>
        <c:marker>
          <c:symbol val="none"/>
        </c:marker>
        <c:dLbl>
          <c:idx val="0"/>
          <c:delete val="1"/>
        </c:dLbl>
      </c:pivotFmt>
      <c:pivotFmt>
        <c:idx val="38"/>
        <c:marker>
          <c:symbol val="none"/>
        </c:marker>
        <c:dLbl>
          <c:idx val="0"/>
          <c:delete val="1"/>
        </c:dLbl>
      </c:pivotFmt>
      <c:pivotFmt>
        <c:idx val="39"/>
        <c:marker>
          <c:symbol val="none"/>
        </c:marker>
      </c:pivotFmt>
      <c:pivotFmt>
        <c:idx val="40"/>
        <c:marker>
          <c:symbol val="none"/>
        </c:marker>
      </c:pivotFmt>
      <c:pivotFmt>
        <c:idx val="41"/>
        <c:marker>
          <c:symbol val="none"/>
        </c:marker>
      </c:pivotFmt>
      <c:pivotFmt>
        <c:idx val="42"/>
        <c:marker>
          <c:symbol val="none"/>
        </c:marker>
      </c:pivotFmt>
      <c:pivotFmt>
        <c:idx val="43"/>
        <c:marker>
          <c:symbol val="none"/>
        </c:marker>
      </c:pivotFmt>
      <c:pivotFmt>
        <c:idx val="44"/>
        <c:marker>
          <c:symbol val="none"/>
        </c:marker>
      </c:pivotFmt>
      <c:pivotFmt>
        <c:idx val="45"/>
        <c:marker>
          <c:symbol val="none"/>
        </c:marker>
      </c:pivotFmt>
      <c:pivotFmt>
        <c:idx val="46"/>
        <c:marker>
          <c:symbol val="none"/>
        </c:marker>
      </c:pivotFmt>
      <c:pivotFmt>
        <c:idx val="47"/>
        <c:marker>
          <c:symbol val="none"/>
        </c:marker>
      </c:pivotFmt>
      <c:pivotFmt>
        <c:idx val="48"/>
        <c:marker>
          <c:symbol val="none"/>
        </c:marker>
      </c:pivotFmt>
      <c:pivotFmt>
        <c:idx val="49"/>
        <c:marker>
          <c:symbol val="none"/>
        </c:marker>
      </c:pivotFmt>
      <c:pivotFmt>
        <c:idx val="50"/>
        <c:marker>
          <c:symbol val="none"/>
        </c:marker>
      </c:pivotFmt>
      <c:pivotFmt>
        <c:idx val="51"/>
        <c:marker>
          <c:symbol val="none"/>
        </c:marker>
      </c:pivotFmt>
      <c:pivotFmt>
        <c:idx val="52"/>
        <c:marker>
          <c:symbol val="none"/>
        </c:marker>
      </c:pivotFmt>
      <c:pivotFmt>
        <c:idx val="53"/>
        <c:marker>
          <c:symbol val="none"/>
        </c:marker>
      </c:pivotFmt>
      <c:pivotFmt>
        <c:idx val="54"/>
        <c:marker>
          <c:symbol val="none"/>
        </c:marker>
      </c:pivotFmt>
      <c:pivotFmt>
        <c:idx val="55"/>
        <c:marker>
          <c:symbol val="none"/>
        </c:marker>
      </c:pivotFmt>
      <c:pivotFmt>
        <c:idx val="56"/>
        <c:marker>
          <c:symbol val="none"/>
        </c:marker>
      </c:pivotFmt>
      <c:pivotFmt>
        <c:idx val="57"/>
        <c:marker>
          <c:symbol val="none"/>
        </c:marker>
      </c:pivotFmt>
      <c:pivotFmt>
        <c:idx val="58"/>
        <c:marker>
          <c:symbol val="none"/>
        </c:marker>
        <c:dLbl>
          <c:idx val="0"/>
          <c:layout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59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6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6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62"/>
        <c:marker>
          <c:symbol val="none"/>
        </c:marker>
        <c:dLbl>
          <c:idx val="0"/>
          <c:layout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6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6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6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66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67"/>
        <c:marker>
          <c:symbol val="none"/>
        </c:marker>
        <c:dLbl>
          <c:idx val="0"/>
          <c:layout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68"/>
        <c:marker>
          <c:symbol val="none"/>
        </c:marker>
        <c:dLbl>
          <c:idx val="0"/>
          <c:layout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69"/>
        <c:marker>
          <c:symbol val="none"/>
        </c:marker>
        <c:dLbl>
          <c:idx val="0"/>
          <c:layout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70"/>
        <c:marker>
          <c:symbol val="none"/>
        </c:marker>
      </c:pivotFmt>
      <c:pivotFmt>
        <c:idx val="71"/>
        <c:marker>
          <c:symbol val="none"/>
        </c:marker>
      </c:pivotFmt>
      <c:pivotFmt>
        <c:idx val="72"/>
        <c:marker>
          <c:symbol val="none"/>
        </c:marker>
      </c:pivotFmt>
      <c:pivotFmt>
        <c:idx val="73"/>
        <c:marker>
          <c:symbol val="none"/>
        </c:marker>
      </c:pivotFmt>
      <c:pivotFmt>
        <c:idx val="74"/>
        <c:marker>
          <c:symbol val="none"/>
        </c:marker>
        <c:dLbl>
          <c:idx val="0"/>
          <c:layout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75"/>
        <c:marker>
          <c:symbol val="none"/>
        </c:marker>
        <c:dLbl>
          <c:idx val="0"/>
          <c:layout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76"/>
        <c:marker>
          <c:symbol val="none"/>
        </c:marker>
        <c:dLbl>
          <c:idx val="0"/>
          <c:layout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77"/>
        <c:marker>
          <c:symbol val="none"/>
        </c:marker>
        <c:dLbl>
          <c:idx val="0"/>
          <c:layout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78"/>
        <c:marker>
          <c:symbol val="none"/>
        </c:marker>
        <c:dLbl>
          <c:idx val="0"/>
          <c:layout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79"/>
        <c:marker>
          <c:symbol val="none"/>
        </c:marker>
        <c:dLbl>
          <c:idx val="0"/>
          <c:layout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8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8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8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83"/>
        <c:marker>
          <c:symbol val="none"/>
        </c:marker>
        <c:dLbl>
          <c:idx val="0"/>
          <c:layout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8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8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86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87"/>
        <c:marker>
          <c:symbol val="none"/>
        </c:marker>
        <c:dLbl>
          <c:idx val="0"/>
          <c:layout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88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89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9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9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</c:pivotFmts>
    <c:plotArea>
      <c:layout/>
      <c:pieChart>
        <c:varyColors val="1"/>
        <c:ser>
          <c:idx val="0"/>
          <c:order val="0"/>
          <c:tx>
            <c:strRef>
              <c:f>Sheet2!$B$3:$B$4</c:f>
              <c:strCache>
                <c:ptCount val="2"/>
                <c:pt idx="0">
                  <c:v>Column Labels</c:v>
                </c:pt>
                <c:pt idx="1">
                  <c:v>1</c:v>
                </c:pt>
              </c:strCache>
            </c:strRef>
          </c:tx>
          <c:dLbls>
            <c:spPr/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Sheet2!$A$5:$A$11</c:f>
              <c:strCache>
                <c:ptCount val="7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  <c:pt idx="6">
                  <c:v>Grand Total</c:v>
                </c:pt>
              </c:strCache>
            </c:strRef>
          </c:cat>
          <c:val>
            <c:numRef>
              <c:f>Sheet2!$B$5:$B$11</c:f>
              <c:numCache>
                <c:formatCode>General</c:formatCode>
                <c:ptCount val="7"/>
                <c:pt idx="0">
                  <c:v>1.0</c:v>
                </c:pt>
                <c:pt idx="2">
                  <c:v>15.0</c:v>
                </c:pt>
                <c:pt idx="3">
                  <c:v>92.0</c:v>
                </c:pt>
                <c:pt idx="4">
                  <c:v>22.0</c:v>
                </c:pt>
                <c:pt idx="5">
                  <c:v>2.0</c:v>
                </c:pt>
                <c:pt idx="6">
                  <c:v>132.0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2"/>
                <c:pt idx="0">
                  <c:v>Column Labels</c:v>
                </c:pt>
                <c:pt idx="1">
                  <c:v>2</c:v>
                </c:pt>
              </c:strCache>
            </c:strRef>
          </c:tx>
          <c:dLbls>
            <c:spPr/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Sheet2!$A$5:$A$11</c:f>
              <c:strCache>
                <c:ptCount val="7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  <c:pt idx="6">
                  <c:v>Grand Total</c:v>
                </c:pt>
              </c:strCache>
            </c:strRef>
          </c:cat>
          <c:val>
            <c:numRef>
              <c:f>Sheet2!$C$5:$C$11</c:f>
              <c:numCache>
                <c:formatCode>General</c:formatCode>
                <c:ptCount val="7"/>
                <c:pt idx="0">
                  <c:v>1.0</c:v>
                </c:pt>
                <c:pt idx="1">
                  <c:v>3.0</c:v>
                </c:pt>
                <c:pt idx="2">
                  <c:v>22.0</c:v>
                </c:pt>
                <c:pt idx="3">
                  <c:v>178.0</c:v>
                </c:pt>
                <c:pt idx="4">
                  <c:v>58.0</c:v>
                </c:pt>
                <c:pt idx="5">
                  <c:v>4.0</c:v>
                </c:pt>
                <c:pt idx="6">
                  <c:v>266.0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2"/>
                <c:pt idx="0">
                  <c:v>Column Labels</c:v>
                </c:pt>
                <c:pt idx="1">
                  <c:v>3</c:v>
                </c:pt>
              </c:strCache>
            </c:strRef>
          </c:tx>
          <c:dLbls>
            <c:spPr/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Sheet2!$A$5:$A$11</c:f>
              <c:strCache>
                <c:ptCount val="7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  <c:pt idx="6">
                  <c:v>Grand Total</c:v>
                </c:pt>
              </c:strCache>
            </c:strRef>
          </c:cat>
          <c:val>
            <c:numRef>
              <c:f>Sheet2!$D$5:$D$11</c:f>
              <c:numCache>
                <c:formatCode>General</c:formatCode>
                <c:ptCount val="7"/>
                <c:pt idx="0">
                  <c:v>45.0</c:v>
                </c:pt>
                <c:pt idx="1">
                  <c:v>16.0</c:v>
                </c:pt>
                <c:pt idx="2">
                  <c:v>149.0</c:v>
                </c:pt>
                <c:pt idx="3">
                  <c:v>493.0</c:v>
                </c:pt>
                <c:pt idx="4">
                  <c:v>25.0</c:v>
                </c:pt>
                <c:pt idx="5">
                  <c:v>50.0</c:v>
                </c:pt>
                <c:pt idx="6">
                  <c:v>778.0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2"/>
                <c:pt idx="0">
                  <c:v>Column Labels</c:v>
                </c:pt>
                <c:pt idx="1">
                  <c:v>4</c:v>
                </c:pt>
              </c:strCache>
            </c:strRef>
          </c:tx>
          <c:dLbls>
            <c:spPr/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Sheet2!$A$5:$A$11</c:f>
              <c:strCache>
                <c:ptCount val="7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  <c:pt idx="6">
                  <c:v>Grand Total</c:v>
                </c:pt>
              </c:strCache>
            </c:strRef>
          </c:cat>
          <c:val>
            <c:numRef>
              <c:f>Sheet2!$E$5:$E$11</c:f>
              <c:numCache>
                <c:formatCode>General</c:formatCode>
                <c:ptCount val="7"/>
                <c:pt idx="0">
                  <c:v>1.0</c:v>
                </c:pt>
                <c:pt idx="2">
                  <c:v>27.0</c:v>
                </c:pt>
                <c:pt idx="3">
                  <c:v>147.0</c:v>
                </c:pt>
                <c:pt idx="4">
                  <c:v>38.0</c:v>
                </c:pt>
                <c:pt idx="5">
                  <c:v>7.0</c:v>
                </c:pt>
                <c:pt idx="6">
                  <c:v>220.0</c:v>
                </c:pt>
              </c:numCache>
            </c:numRef>
          </c:val>
        </c:ser>
        <c:ser>
          <c:idx val="4"/>
          <c:order val="4"/>
          <c:tx>
            <c:strRef>
              <c:f>Sheet2!$F$3:$F$4</c:f>
              <c:strCache>
                <c:ptCount val="2"/>
                <c:pt idx="0">
                  <c:v>Column Labels</c:v>
                </c:pt>
                <c:pt idx="1">
                  <c:v>5</c:v>
                </c:pt>
              </c:strCache>
            </c:strRef>
          </c:tx>
          <c:dLbls>
            <c:spPr/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Sheet2!$A$5:$A$11</c:f>
              <c:strCache>
                <c:ptCount val="7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  <c:pt idx="6">
                  <c:v>Grand Total</c:v>
                </c:pt>
              </c:strCache>
            </c:strRef>
          </c:cat>
          <c:val>
            <c:numRef>
              <c:f>Sheet2!$F$5:$F$11</c:f>
              <c:numCache>
                <c:formatCode>General</c:formatCode>
                <c:ptCount val="7"/>
                <c:pt idx="2">
                  <c:v>11.0</c:v>
                </c:pt>
                <c:pt idx="3">
                  <c:v>104.0</c:v>
                </c:pt>
                <c:pt idx="4">
                  <c:v>21.0</c:v>
                </c:pt>
                <c:pt idx="5">
                  <c:v>1.0</c:v>
                </c:pt>
                <c:pt idx="6">
                  <c:v>137.0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68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altLang="en-US" sz="2400" lang="en-US"/>
              <a:t> PREETHI</a:t>
            </a:r>
            <a:r>
              <a:rPr altLang="en-US" sz="2400" lang="en-US"/>
              <a:t>.</a:t>
            </a:r>
            <a:r>
              <a:rPr altLang="en-US" sz="2400" lang="en-US"/>
              <a:t>R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altLang="en-US" dirty="0" sz="2400" lang="en-IN"/>
              <a:t> </a:t>
            </a:r>
            <a:r>
              <a:rPr altLang="en-US" dirty="0" sz="2400" lang="en-US"/>
              <a:t>3</a:t>
            </a:r>
            <a:r>
              <a:rPr altLang="en-US" dirty="0" sz="2400" lang="en-US"/>
              <a:t>1</a:t>
            </a:r>
            <a:r>
              <a:rPr altLang="en-US" dirty="0" sz="2400" lang="en-US"/>
              <a:t>2</a:t>
            </a:r>
            <a:r>
              <a:rPr altLang="en-US" dirty="0" sz="2400" lang="en-US"/>
              <a:t>2</a:t>
            </a:r>
            <a:r>
              <a:rPr altLang="en-US" dirty="0" sz="2400" lang="en-US"/>
              <a:t>1</a:t>
            </a:r>
            <a:r>
              <a:rPr altLang="en-US" dirty="0" sz="2400" lang="en-US"/>
              <a:t>2</a:t>
            </a:r>
            <a:r>
              <a:rPr altLang="en-US" dirty="0" sz="2400" lang="en-US"/>
              <a:t>8</a:t>
            </a:r>
            <a:r>
              <a:rPr altLang="en-US" dirty="0" sz="2400" lang="en-US"/>
              <a:t>3</a:t>
            </a:r>
            <a:r>
              <a:rPr altLang="en-US" dirty="0" sz="2400" lang="en-US"/>
              <a:t>9</a:t>
            </a:r>
            <a:r>
              <a:rPr altLang="en-US" dirty="0" sz="2400" lang="en-US"/>
              <a:t>(</a:t>
            </a:r>
            <a:r>
              <a:rPr altLang="en-US" dirty="0" sz="2400" lang="en-US"/>
              <a:t>asunm1451unm14512022g89</a:t>
            </a:r>
            <a:r>
              <a:rPr altLang="en-US" dirty="0" sz="2400" lang="en-US"/>
              <a:t>)</a:t>
            </a:r>
            <a:endParaRPr dirty="0" sz="2400" lang="en-US"/>
          </a:p>
          <a:p>
            <a:r>
              <a:rPr dirty="0" sz="2400" lang="en-US"/>
              <a:t>DEPARTMENT:</a:t>
            </a:r>
            <a:r>
              <a:rPr altLang="en-US" dirty="0" sz="2400" lang="en-IN"/>
              <a:t> B.COM[GENERAL]</a:t>
            </a:r>
            <a:endParaRPr dirty="0" sz="2400" lang="en-US"/>
          </a:p>
          <a:p>
            <a:r>
              <a:rPr dirty="0" sz="2400" lang="en-US"/>
              <a:t>COLLEGE</a:t>
            </a:r>
            <a:r>
              <a:rPr altLang="en-US" dirty="0" sz="2400" lang="en-IN"/>
              <a:t> : Mahalashmi Women’s College Of Arts And Science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9"/>
          <p:cNvSpPr txBox="1"/>
          <p:nvPr/>
        </p:nvSpPr>
        <p:spPr>
          <a:xfrm>
            <a:off x="11277218" y="6467475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1435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 panose="020B0603020202020204"/>
                <a:cs typeface="Trebuchet MS" panose="020B0603020202020204"/>
              </a:rPr>
              <a:t>M</a:t>
            </a:r>
            <a:r>
              <a:rPr b="1" dirty="0" sz="4800">
                <a:latin typeface="Trebuchet MS" panose="020B0603020202020204"/>
                <a:cs typeface="Trebuchet MS" panose="020B0603020202020204"/>
              </a:rPr>
              <a:t>O</a:t>
            </a:r>
            <a:r>
              <a:rPr b="1" dirty="0" sz="4800" spc="-15">
                <a:latin typeface="Trebuchet MS" panose="020B0603020202020204"/>
                <a:cs typeface="Trebuchet MS" panose="020B0603020202020204"/>
              </a:rPr>
              <a:t>D</a:t>
            </a:r>
            <a:r>
              <a:rPr b="1" dirty="0" sz="4800" spc="-35"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4800" spc="-30">
                <a:latin typeface="Trebuchet MS" panose="020B0603020202020204"/>
                <a:cs typeface="Trebuchet MS" panose="020B0603020202020204"/>
              </a:rPr>
              <a:t>LL</a:t>
            </a:r>
            <a:r>
              <a:rPr b="1" dirty="0" sz="4800" spc="-5"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4800" spc="30">
                <a:latin typeface="Trebuchet MS" panose="020B0603020202020204"/>
                <a:cs typeface="Trebuchet MS" panose="020B0603020202020204"/>
              </a:rPr>
              <a:t>N</a:t>
            </a:r>
            <a:r>
              <a:rPr b="1" dirty="0" sz="4800" spc="5">
                <a:latin typeface="Trebuchet MS" panose="020B0603020202020204"/>
                <a:cs typeface="Trebuchet MS" panose="020B0603020202020204"/>
              </a:rPr>
              <a:t>G</a:t>
            </a:r>
            <a:endParaRPr dirty="0" sz="4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TextBox 2"/>
          <p:cNvSpPr txBox="1"/>
          <p:nvPr/>
        </p:nvSpPr>
        <p:spPr>
          <a:xfrm>
            <a:off x="739775" y="982341"/>
            <a:ext cx="8285560" cy="5425440"/>
          </a:xfrm>
          <a:prstGeom prst="rect"/>
          <a:noFill/>
        </p:spPr>
        <p:txBody>
          <a:bodyPr wrap="square">
            <a:spAutoFit/>
          </a:bodyPr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dirty="0" lang="en-US"/>
              <a:t> 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Downloaded the data from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edunet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student’s dashboard.</a:t>
            </a:r>
          </a:p>
          <a:p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Feature Collection: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Highlighted data which is required using the fill option.</a:t>
            </a:r>
          </a:p>
          <a:p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Identified the missing values using conditional formatting.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Removed / Filtered the missing data using filter-filter by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colour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Analysis is based on Department type is filtered by gender (Male 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ext Placeholder 2"/>
          <p:cNvSpPr>
            <a:spLocks noGrp="1"/>
          </p:cNvSpPr>
          <p:nvPr>
            <p:ph type="body" idx="1"/>
          </p:nvPr>
        </p:nvSpPr>
        <p:spPr>
          <a:xfrm>
            <a:off x="609600" y="839392"/>
            <a:ext cx="8766572" cy="4978400"/>
          </a:xfrm>
        </p:spPr>
        <p:txBody>
          <a:bodyPr/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Summary: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is created to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summarise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data.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Row labels- It is considered as department type.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Column labels-describe the performance level.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Filter- By gender where I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prefered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male employees in this data.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Values- To make a count used first name for count of employees in each field.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Used the graph chart to analyze the employees (in units) in the department type category 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Used the pie chart to analyze the employees overall percentage in the department type category.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35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hart 1"/>
          <p:cNvGraphicFramePr>
            <a:graphicFrameLocks/>
          </p:cNvGraphicFramePr>
          <p:nvPr/>
        </p:nvGraphicFramePr>
        <p:xfrm>
          <a:off x="1062990" y="1389380"/>
          <a:ext cx="8167370" cy="4575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11200"/>
          </a:xfrm>
        </p:spPr>
        <p:txBody>
          <a:bodyPr/>
          <a:p>
            <a:r>
              <a:rPr altLang="en-US" b="0" lang="en-IN"/>
              <a:t>RESULTS</a:t>
            </a:r>
          </a:p>
        </p:txBody>
      </p:sp>
      <p:graphicFrame>
        <p:nvGraphicFramePr>
          <p:cNvPr id="4194305" name="图表 1"/>
          <p:cNvGraphicFramePr>
            <a:graphicFrameLocks/>
          </p:cNvGraphicFramePr>
          <p:nvPr/>
        </p:nvGraphicFramePr>
        <p:xfrm>
          <a:off x="1479850" y="1981875"/>
          <a:ext cx="9014691" cy="43795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112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Title 1"/>
          <p:cNvSpPr>
            <a:spLocks noGrp="1"/>
          </p:cNvSpPr>
          <p:nvPr>
            <p:ph type="title"/>
          </p:nvPr>
        </p:nvSpPr>
        <p:spPr>
          <a:xfrm rot="10800000" flipV="1">
            <a:off x="1023222" y="1342231"/>
            <a:ext cx="7340203" cy="3200399"/>
          </a:xfrm>
        </p:spPr>
        <p:txBody>
          <a:bodyPr/>
          <a:p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Therefore the production department employees performs higher comparing to other department and whereas admin offices performs lower comparing to other department.</a:t>
            </a:r>
            <a:b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              Hence the Production department employees works more efficiently and effectively comparing to other departments according to the employee data given.</a:t>
            </a:r>
            <a:endParaRPr b="0"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35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 Box 8"/>
          <p:cNvSpPr txBox="1"/>
          <p:nvPr/>
        </p:nvSpPr>
        <p:spPr>
          <a:xfrm>
            <a:off x="1125855" y="2059940"/>
            <a:ext cx="7470775" cy="3361690"/>
          </a:xfrm>
          <a:prstGeom prst="rect"/>
          <a:noFill/>
        </p:spPr>
        <p:txBody>
          <a:bodyPr anchor="t" rtlCol="0" wrap="square">
            <a:noAutofit/>
          </a:bodyPr>
          <a:p>
            <a:pPr algn="l" indent="-342900" lvl="0" marL="342900">
              <a:buFont typeface="Arial" panose="020B0604020202020204" pitchFamily="34" charset="0"/>
              <a:buChar char="•"/>
            </a:pPr>
            <a:r>
              <a:rPr altLang="en-US" dirty="0" sz="240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 performance analysis is made to identify the performance level of an employee in each department</a:t>
            </a:r>
            <a:r>
              <a:rPr dirty="0" sz="240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altLang="en-US" dirty="0" sz="240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It helps to track the activities and growth of the employees in wholly by department wise.</a:t>
            </a:r>
            <a:endParaRPr altLang="en-US" b="0" dirty="0" sz="2400" i="0" lang="en-IN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altLang="en-US" dirty="0" sz="240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 it helps to grant remuneration or appreciation for the respected one.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 Box 11"/>
          <p:cNvSpPr txBox="1"/>
          <p:nvPr/>
        </p:nvSpPr>
        <p:spPr>
          <a:xfrm>
            <a:off x="883285" y="2043430"/>
            <a:ext cx="7630160" cy="1708150"/>
          </a:xfrm>
          <a:prstGeom prst="rect"/>
          <a:noFill/>
        </p:spPr>
        <p:txBody>
          <a:bodyPr rtlCol="0" wrap="square">
            <a:noAutofit/>
          </a:bodyPr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Analyzing the performance of the employees by considering the various factors like rating,performance level,gender,zone,type etc.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identify the trend and performance on different cateogory in a company or in an organisation.</a:t>
            </a:r>
            <a:endParaRPr altLang="en-US" sz="20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And it helps to identify which sector’s performance is high,better and low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 Box 6"/>
          <p:cNvSpPr txBox="1"/>
          <p:nvPr/>
        </p:nvSpPr>
        <p:spPr>
          <a:xfrm>
            <a:off x="1830070" y="2235835"/>
            <a:ext cx="6652895" cy="32918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Companies like IT sectors.</a:t>
            </a:r>
          </a:p>
          <a:p>
            <a:pPr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Industries.</a:t>
            </a:r>
          </a:p>
          <a:p>
            <a:pPr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Banks.</a:t>
            </a:r>
          </a:p>
          <a:p>
            <a:pPr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Marketing field.</a:t>
            </a:r>
          </a:p>
          <a:p>
            <a:pPr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It helps to analyze the current status of their companies or organisations by hierarchical members.</a:t>
            </a:r>
          </a:p>
          <a:p>
            <a:pPr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 Box 7"/>
          <p:cNvSpPr txBox="1"/>
          <p:nvPr/>
        </p:nvSpPr>
        <p:spPr>
          <a:xfrm>
            <a:off x="3205480" y="2122170"/>
            <a:ext cx="6859270" cy="2786380"/>
          </a:xfrm>
          <a:prstGeom prst="rect"/>
          <a:noFill/>
        </p:spPr>
        <p:txBody>
          <a:bodyPr rtlCol="0" wrap="square">
            <a:noAutofit/>
          </a:bodyPr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Formula used to identify performance level.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for summarising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Graph- for data visualization (in units)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Pie Chart- to figure out the overall performance percentage of the each department.</a:t>
            </a:r>
          </a:p>
          <a:p>
            <a:pPr indent="-342900" marL="342900">
              <a:buFont typeface="Wingdings" panose="05000000000000000000" charset="0"/>
              <a:buChar char="ü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112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Text Box 3"/>
          <p:cNvSpPr txBox="1"/>
          <p:nvPr/>
        </p:nvSpPr>
        <p:spPr>
          <a:xfrm>
            <a:off x="826770" y="1459230"/>
            <a:ext cx="9493250" cy="4376420"/>
          </a:xfrm>
          <a:prstGeom prst="rect"/>
          <a:noFill/>
        </p:spPr>
        <p:txBody>
          <a:bodyPr rtlCol="0" wrap="square">
            <a:noAutofit/>
          </a:bodyPr>
          <a:p>
            <a:pPr indent="-457200" marL="4572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downloaded from edunet dashboard.</a:t>
            </a:r>
          </a:p>
          <a:p>
            <a:pPr indent="-457200" marL="4572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</a:p>
          <a:p>
            <a:pPr algn="l" indent="0">
              <a:buFont typeface="Wingdings" panose="05000000000000000000" charset="0"/>
              <a:buNone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      Totally 26 features were available. In that 11 features were considered.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ID - in numbers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Names - in text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male,female.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2743200" y="2354703"/>
            <a:ext cx="8534018" cy="1767841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the performance level.</a:t>
            </a: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=IFS(Z8&gt;=5,”VERY HIGH”,Z8&gt;=4,”HIGH”,Z8&gt;=3,”MED”,TRUE,”LOW”)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algn="ctr" blurRad="57150" dir="5400000" dist="19050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Sharmila .P</cp:lastModifiedBy>
  <dcterms:created xsi:type="dcterms:W3CDTF">2024-03-28T17:07:00Z</dcterms:created>
  <dcterms:modified xsi:type="dcterms:W3CDTF">2024-09-03T08:35:03Z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cde17e9887c744668f9e6ef15eb1b01f</vt:lpwstr>
  </property>
  <property fmtid="{D5CDD505-2E9C-101B-9397-08002B2CF9AE}" pid="5" name="KSOProductBuildVer">
    <vt:lpwstr>1033-12.2.0.18165</vt:lpwstr>
  </property>
</Properties>
</file>