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06" r:id="rId1"/>
  </p:sldMasterIdLst>
  <p:notesMasterIdLst>
    <p:notesMasterId r:id="rId26"/>
  </p:notesMasterIdLst>
  <p:sldIdLst>
    <p:sldId id="256" r:id="rId2"/>
    <p:sldId id="292" r:id="rId3"/>
    <p:sldId id="289" r:id="rId4"/>
    <p:sldId id="307" r:id="rId5"/>
    <p:sldId id="294" r:id="rId6"/>
    <p:sldId id="276" r:id="rId7"/>
    <p:sldId id="287" r:id="rId8"/>
    <p:sldId id="275" r:id="rId9"/>
    <p:sldId id="288" r:id="rId10"/>
    <p:sldId id="264" r:id="rId11"/>
    <p:sldId id="265" r:id="rId12"/>
    <p:sldId id="266" r:id="rId13"/>
    <p:sldId id="310" r:id="rId14"/>
    <p:sldId id="308" r:id="rId15"/>
    <p:sldId id="306" r:id="rId16"/>
    <p:sldId id="297" r:id="rId17"/>
    <p:sldId id="299" r:id="rId18"/>
    <p:sldId id="300" r:id="rId19"/>
    <p:sldId id="301" r:id="rId20"/>
    <p:sldId id="302" r:id="rId21"/>
    <p:sldId id="295" r:id="rId22"/>
    <p:sldId id="309" r:id="rId23"/>
    <p:sldId id="296" r:id="rId24"/>
    <p:sldId id="273" r:id="rId25"/>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4D942B-23A2-4F4B-9F08-F15F302714F8}">
  <a:tblStyle styleId="{694D942B-23A2-4F4B-9F08-F15F302714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06232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0706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034f0561e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034f0561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01a5428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01a5428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e59306b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e59306b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9EF7EA9-ED77-4DC5-81E6-759C8C6D8B7C}"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436531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9EF7EA9-ED77-4DC5-81E6-759C8C6D8B7C}"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749372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9EF7EA9-ED77-4DC5-81E6-759C8C6D8B7C}"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764860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47431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48953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9EF7EA9-ED77-4DC5-81E6-759C8C6D8B7C}"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85915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EF7EA9-ED77-4DC5-81E6-759C8C6D8B7C}"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607659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9EF7EA9-ED77-4DC5-81E6-759C8C6D8B7C}"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073306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9EF7EA9-ED77-4DC5-81E6-759C8C6D8B7C}"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5209526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9EF7EA9-ED77-4DC5-81E6-759C8C6D8B7C}"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181569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F7EA9-ED77-4DC5-81E6-759C8C6D8B7C}"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64799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9EF7EA9-ED77-4DC5-81E6-759C8C6D8B7C}"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1461638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9EF7EA9-ED77-4DC5-81E6-759C8C6D8B7C}"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347259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9EF7EA9-ED77-4DC5-81E6-759C8C6D8B7C}" type="datetimeFigureOut">
              <a:rPr lang="en-IN" smtClean="0"/>
              <a:t>17-06-2021</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53909111"/>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219"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flintytub49/hand-gestures-black-and-white" TargetMode="Externa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www.surveyor.com/SRV_info.html" TargetMode="External"/><Relationship Id="rId2" Type="http://schemas.openxmlformats.org/officeDocument/2006/relationships/hyperlink" Target="https://arxiv.org/pdf/1901.04622.pdf"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irjet.net/archives/V5/i4/IRJET-V5I4308.pdf" TargetMode="External"/><Relationship Id="rId2" Type="http://schemas.openxmlformats.org/officeDocument/2006/relationships/hyperlink" Target="http://www.jetir.org/papers/JETIRBC06024.pdf" TargetMode="External"/><Relationship Id="rId1" Type="http://schemas.openxmlformats.org/officeDocument/2006/relationships/slideLayout" Target="../slideLayouts/slideLayout12.xml"/><Relationship Id="rId4" Type="http://schemas.openxmlformats.org/officeDocument/2006/relationships/hyperlink" Target="https://www.researchgate.net/publication/317129387_Smart_gloves_for_hand_gesture_recognition_Sign_language_to_speech_conversion_syst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76400" y="819150"/>
            <a:ext cx="5783400" cy="1457400"/>
          </a:xfrm>
          <a:prstGeom prst="rect">
            <a:avLst/>
          </a:prstGeom>
        </p:spPr>
        <p:txBody>
          <a:bodyPr spcFirstLastPara="1" wrap="square" lIns="91425" tIns="91425" rIns="91425" bIns="91425" anchor="b" anchorCtr="0">
            <a:noAutofit/>
          </a:bodyPr>
          <a:lstStyle/>
          <a:p>
            <a:r>
              <a:rPr lang="en-US" sz="2800" b="1" dirty="0">
                <a:latin typeface="Times New Roman" panose="02020603050405020304" pitchFamily="18" charset="0"/>
                <a:cs typeface="Times New Roman" panose="02020603050405020304" pitchFamily="18" charset="0"/>
              </a:rPr>
              <a:t>CONVERSION OF GESTURES TO VOICE AND TEXT MESSAGE IN REGIONAL LANGUAGE</a:t>
            </a:r>
            <a:endParaRPr lang="en-IN" sz="28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xmlns="" id="{AAC3E31A-3E97-4566-B5AF-771CB8542EF2}"/>
              </a:ext>
            </a:extLst>
          </p:cNvPr>
          <p:cNvSpPr>
            <a:spLocks noGrp="1"/>
          </p:cNvSpPr>
          <p:nvPr>
            <p:ph type="subTitle" idx="1"/>
          </p:nvPr>
        </p:nvSpPr>
        <p:spPr>
          <a:xfrm>
            <a:off x="457200" y="3247950"/>
            <a:ext cx="4114800" cy="1457400"/>
          </a:xfrm>
        </p:spPr>
        <p:txBody>
          <a:bodyPr>
            <a:noAutofit/>
          </a:bodyPr>
          <a:lstStyle/>
          <a:p>
            <a:pPr algn="l"/>
            <a:r>
              <a:rPr lang="en-IN" sz="1400" b="1" dirty="0">
                <a:latin typeface="Times New Roman" panose="02020603050405020304" pitchFamily="18" charset="0"/>
                <a:cs typeface="Times New Roman" panose="02020603050405020304" pitchFamily="18" charset="0"/>
              </a:rPr>
              <a:t>TEAM MEMBERS:</a:t>
            </a:r>
          </a:p>
          <a:p>
            <a:pPr algn="l"/>
            <a:endParaRPr lang="en-IN" sz="1400" b="1" dirty="0">
              <a:latin typeface="Times New Roman" panose="02020603050405020304" pitchFamily="18" charset="0"/>
              <a:cs typeface="Times New Roman" panose="02020603050405020304" pitchFamily="18" charset="0"/>
            </a:endParaRPr>
          </a:p>
          <a:p>
            <a:pPr algn="l"/>
            <a:r>
              <a:rPr lang="en-IN" sz="1400" b="1" dirty="0">
                <a:latin typeface="Times New Roman" panose="02020603050405020304" pitchFamily="18" charset="0"/>
                <a:cs typeface="Times New Roman" panose="02020603050405020304" pitchFamily="18" charset="0"/>
              </a:rPr>
              <a:t>MENAKA.S (211417104146)</a:t>
            </a:r>
          </a:p>
          <a:p>
            <a:pPr algn="l"/>
            <a:r>
              <a:rPr lang="en-IN" sz="1400" b="1" dirty="0">
                <a:latin typeface="Times New Roman" panose="02020603050405020304" pitchFamily="18" charset="0"/>
                <a:cs typeface="Times New Roman" panose="02020603050405020304" pitchFamily="18" charset="0"/>
              </a:rPr>
              <a:t>PREETHI.P (211417104199)</a:t>
            </a:r>
          </a:p>
          <a:p>
            <a:pPr algn="l"/>
            <a:r>
              <a:rPr lang="en-IN" sz="1400" b="1" dirty="0">
                <a:latin typeface="Times New Roman" panose="02020603050405020304" pitchFamily="18" charset="0"/>
                <a:cs typeface="Times New Roman" panose="02020603050405020304" pitchFamily="18" charset="0"/>
              </a:rPr>
              <a:t>SHESHADRI ROSHNI SRUTHI (211417104257)</a:t>
            </a:r>
          </a:p>
        </p:txBody>
      </p:sp>
      <p:sp>
        <p:nvSpPr>
          <p:cNvPr id="2" name="TextBox 1">
            <a:extLst>
              <a:ext uri="{FF2B5EF4-FFF2-40B4-BE49-F238E27FC236}">
                <a16:creationId xmlns:a16="http://schemas.microsoft.com/office/drawing/2014/main" xmlns="" id="{D2151BA8-9696-4B2D-81A0-4C8E309821E7}"/>
              </a:ext>
            </a:extLst>
          </p:cNvPr>
          <p:cNvSpPr txBox="1"/>
          <p:nvPr/>
        </p:nvSpPr>
        <p:spPr>
          <a:xfrm>
            <a:off x="4038600" y="59055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xmlns="" id="{29194009-971B-47FC-A2F8-EC3B6C58FC85}"/>
              </a:ext>
            </a:extLst>
          </p:cNvPr>
          <p:cNvSpPr txBox="1"/>
          <p:nvPr/>
        </p:nvSpPr>
        <p:spPr>
          <a:xfrm>
            <a:off x="5410200" y="3247950"/>
            <a:ext cx="3352800" cy="95410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GUIDE NAME:</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MRS.V.SATHYA PREIYA</a:t>
            </a:r>
          </a:p>
          <a:p>
            <a:r>
              <a:rPr lang="en-US" sz="1400" b="1" dirty="0" smtClean="0">
                <a:latin typeface="Times New Roman" panose="02020603050405020304" pitchFamily="18" charset="0"/>
                <a:cs typeface="Times New Roman" panose="02020603050405020304" pitchFamily="18" charset="0"/>
              </a:rPr>
              <a:t>SUPERVISOR</a:t>
            </a:r>
            <a:endParaRPr lang="en-IN"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87900" y="307926"/>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MODULES</a:t>
            </a:r>
            <a:endParaRPr sz="2800" b="1" dirty="0">
              <a:latin typeface="Times New Roman" panose="02020603050405020304" pitchFamily="18" charset="0"/>
              <a:cs typeface="Times New Roman" panose="02020603050405020304" pitchFamily="18" charset="0"/>
            </a:endParaRPr>
          </a:p>
        </p:txBody>
      </p:sp>
      <p:sp>
        <p:nvSpPr>
          <p:cNvPr id="123" name="Google Shape;123;p21"/>
          <p:cNvSpPr txBox="1">
            <a:spLocks noGrp="1"/>
          </p:cNvSpPr>
          <p:nvPr>
            <p:ph type="body" idx="1"/>
          </p:nvPr>
        </p:nvSpPr>
        <p:spPr>
          <a:xfrm>
            <a:off x="422550" y="1428750"/>
            <a:ext cx="8298900" cy="3063774"/>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Dataset collection</a:t>
            </a:r>
          </a:p>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Dataset pre-processing</a:t>
            </a:r>
          </a:p>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Training</a:t>
            </a:r>
          </a:p>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Capture Real time video</a:t>
            </a:r>
          </a:p>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Eliminate Background</a:t>
            </a:r>
          </a:p>
          <a:p>
            <a:pPr lvl="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Identify Gesture</a:t>
            </a:r>
          </a:p>
          <a:p>
            <a:pPr marL="457200" lvl="0" indent="0" algn="just" rtl="0">
              <a:spcBef>
                <a:spcPts val="0"/>
              </a:spcBef>
              <a:spcAft>
                <a:spcPts val="0"/>
              </a:spcAft>
              <a:buNone/>
            </a:pPr>
            <a:endParaRPr dirty="0">
              <a:latin typeface="Roboto" charset="0"/>
              <a:ea typeface="Roboto"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2"/>
          <p:cNvSpPr txBox="1">
            <a:spLocks noGrp="1"/>
          </p:cNvSpPr>
          <p:nvPr>
            <p:ph type="body" idx="1"/>
          </p:nvPr>
        </p:nvSpPr>
        <p:spPr>
          <a:xfrm>
            <a:off x="457200" y="742950"/>
            <a:ext cx="8305800" cy="40386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DATASET COLLECTION:</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Dataset collection involves collecting or creating test dataset for gesture and respective terminology. This is very exhaustive task as we need to collect more samples for gesture. We collect dataset from </a:t>
            </a:r>
            <a:r>
              <a:rPr lang="en-US" sz="1600" dirty="0" err="1">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 website for the project in scope.</a:t>
            </a:r>
          </a:p>
          <a:p>
            <a:pPr algn="just">
              <a:buNone/>
            </a:pPr>
            <a:r>
              <a:rPr lang="en-US" sz="16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DATASET PRE-PROCESSING:</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Dataset preprocessing involves removing noise in images and converting to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arrays</a:t>
            </a:r>
          </a:p>
          <a:p>
            <a:pPr algn="just">
              <a:buNone/>
            </a:pP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MACHINE LEARNING:</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Machine learning involves training and classification using CNN algorithms.</a:t>
            </a:r>
          </a:p>
          <a:p>
            <a:pPr marL="0" lvl="0" indent="0" algn="just" rtl="0">
              <a:spcBef>
                <a:spcPts val="500"/>
              </a:spcBef>
              <a:spcAft>
                <a:spcPts val="50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3"/>
          <p:cNvSpPr txBox="1">
            <a:spLocks noGrp="1"/>
          </p:cNvSpPr>
          <p:nvPr>
            <p:ph type="body" idx="1"/>
          </p:nvPr>
        </p:nvSpPr>
        <p:spPr>
          <a:xfrm>
            <a:off x="457200" y="819150"/>
            <a:ext cx="8305800" cy="388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None/>
            </a:pPr>
            <a:endParaRPr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CAPTURE REAL TIME VIDEO &amp; GESTURE DETECTION:</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We use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to capture and process video. Here we capture video and pre-process frames and fit in model to get the gesture</a:t>
            </a:r>
            <a:r>
              <a:rPr lang="en-US" sz="1600" b="1" dirty="0">
                <a:latin typeface="Times New Roman" panose="02020603050405020304" pitchFamily="18" charset="0"/>
                <a:cs typeface="Times New Roman" panose="02020603050405020304" pitchFamily="18" charset="0"/>
              </a:rPr>
              <a:t> </a:t>
            </a:r>
          </a:p>
          <a:p>
            <a:pPr algn="just">
              <a:buNone/>
            </a:pP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BACKGROUND ELIMINATION:</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None/>
            </a:pPr>
            <a:r>
              <a:rPr lang="en-US" sz="1600" dirty="0">
                <a:latin typeface="Times New Roman" panose="02020603050405020304" pitchFamily="18" charset="0"/>
                <a:cs typeface="Times New Roman" panose="02020603050405020304" pitchFamily="18" charset="0"/>
              </a:rPr>
              <a:t>      We will find the contours to detect edges of the main object and create a mask with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zeros for the background and then combine the mask and the image using bitwise and operator.</a:t>
            </a:r>
          </a:p>
          <a:p>
            <a:pPr marL="0" lvl="0" indent="0" algn="just" rtl="0">
              <a:spcBef>
                <a:spcPts val="500"/>
              </a:spcBef>
              <a:spcAft>
                <a:spcPts val="500"/>
              </a:spcAft>
              <a:buNone/>
            </a:pP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209550"/>
            <a:ext cx="8368200" cy="686100"/>
          </a:xfrm>
        </p:spPr>
        <p:txBody>
          <a:bodyPr/>
          <a:lstStyle/>
          <a:p>
            <a:pPr algn="ctr"/>
            <a:r>
              <a:rPr lang="en-US" sz="2800" dirty="0" smtClean="0">
                <a:latin typeface="Times New Roman" panose="02020603050405020304" pitchFamily="18" charset="0"/>
                <a:cs typeface="Times New Roman" panose="02020603050405020304" pitchFamily="18" charset="0"/>
              </a:rPr>
              <a:t>DATASET</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7900" y="971550"/>
            <a:ext cx="8368200" cy="3078900"/>
          </a:xfrm>
        </p:spPr>
        <p:txBody>
          <a:bodyPr/>
          <a:lstStyle/>
          <a:p>
            <a:pPr marL="114300" indent="0">
              <a:buNone/>
            </a:pPr>
            <a:r>
              <a:rPr lang="en-IN" sz="1600" b="1" dirty="0" smtClean="0">
                <a:latin typeface="Times New Roman" panose="02020603050405020304" pitchFamily="18" charset="0"/>
                <a:cs typeface="Times New Roman" panose="02020603050405020304" pitchFamily="18" charset="0"/>
              </a:rPr>
              <a:t>LINK:</a:t>
            </a:r>
          </a:p>
          <a:p>
            <a:pPr marL="114300" indent="0">
              <a:buNone/>
            </a:pPr>
            <a:r>
              <a:rPr lang="en-IN" sz="1600" dirty="0" smtClean="0">
                <a:latin typeface="Times New Roman" panose="02020603050405020304" pitchFamily="18" charset="0"/>
                <a:cs typeface="Times New Roman" panose="02020603050405020304" pitchFamily="18" charset="0"/>
                <a:hlinkClick r:id="rId2"/>
              </a:rPr>
              <a:t>https://www.kaggle.com/flintytub49/hand-gestures-black-and-white</a:t>
            </a:r>
            <a:endParaRPr lang="en-IN" sz="1600" dirty="0" smtClean="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marL="11430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Normal					  Trained</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088" y="1962150"/>
            <a:ext cx="3038770" cy="2971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7071" y="1962150"/>
            <a:ext cx="2924251" cy="2971800"/>
          </a:xfrm>
          <a:prstGeom prst="rect">
            <a:avLst/>
          </a:prstGeom>
        </p:spPr>
      </p:pic>
    </p:spTree>
    <p:extLst>
      <p:ext uri="{BB962C8B-B14F-4D97-AF65-F5344CB8AC3E}">
        <p14:creationId xmlns:p14="http://schemas.microsoft.com/office/powerpoint/2010/main" val="409280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9830A-59FC-45E0-959B-E3A5CC3B30E2}"/>
              </a:ext>
            </a:extLst>
          </p:cNvPr>
          <p:cNvSpPr>
            <a:spLocks noGrp="1"/>
          </p:cNvSpPr>
          <p:nvPr>
            <p:ph type="title"/>
          </p:nvPr>
        </p:nvSpPr>
        <p:spPr>
          <a:xfrm>
            <a:off x="838200" y="458025"/>
            <a:ext cx="7543800" cy="686100"/>
          </a:xfrm>
        </p:spPr>
        <p: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DIFFERENT TYPES OF GESTURES</a:t>
            </a:r>
            <a:endParaRPr lang="en-IN" sz="2800" b="1" dirty="0"/>
          </a:p>
        </p:txBody>
      </p:sp>
      <p:pic>
        <p:nvPicPr>
          <p:cNvPr id="4" name="Picture 3">
            <a:extLst>
              <a:ext uri="{FF2B5EF4-FFF2-40B4-BE49-F238E27FC236}">
                <a16:creationId xmlns:a16="http://schemas.microsoft.com/office/drawing/2014/main" xmlns="" id="{34EC6930-707A-439E-B5EF-4278D1612526}"/>
              </a:ext>
            </a:extLst>
          </p:cNvPr>
          <p:cNvPicPr>
            <a:picLocks noChangeAspect="1"/>
          </p:cNvPicPr>
          <p:nvPr/>
        </p:nvPicPr>
        <p:blipFill>
          <a:blip r:embed="rId2"/>
          <a:stretch>
            <a:fillRect/>
          </a:stretch>
        </p:blipFill>
        <p:spPr>
          <a:xfrm>
            <a:off x="1905000" y="1504950"/>
            <a:ext cx="5410200" cy="2959273"/>
          </a:xfrm>
          <a:prstGeom prst="rect">
            <a:avLst/>
          </a:prstGeom>
        </p:spPr>
      </p:pic>
    </p:spTree>
    <p:extLst>
      <p:ext uri="{BB962C8B-B14F-4D97-AF65-F5344CB8AC3E}">
        <p14:creationId xmlns:p14="http://schemas.microsoft.com/office/powerpoint/2010/main" val="53965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410200" cy="3200400"/>
          </a:xfrm>
          <a:prstGeom prst="rect">
            <a:avLst/>
          </a:prstGeom>
        </p:spPr>
      </p:pic>
      <p:sp>
        <p:nvSpPr>
          <p:cNvPr id="2" name="TextBox 1">
            <a:extLst>
              <a:ext uri="{FF2B5EF4-FFF2-40B4-BE49-F238E27FC236}">
                <a16:creationId xmlns:a16="http://schemas.microsoft.com/office/drawing/2014/main" xmlns="" id="{DFC3975A-65D5-49DC-B06C-0D878C1B7BE9}"/>
              </a:ext>
            </a:extLst>
          </p:cNvPr>
          <p:cNvSpPr txBox="1"/>
          <p:nvPr/>
        </p:nvSpPr>
        <p:spPr>
          <a:xfrm>
            <a:off x="3715912" y="133350"/>
            <a:ext cx="178837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RESULTS</a:t>
            </a:r>
            <a:endParaRPr lang="en-IN" sz="2800" dirty="0"/>
          </a:p>
        </p:txBody>
      </p:sp>
    </p:spTree>
    <p:extLst>
      <p:ext uri="{BB962C8B-B14F-4D97-AF65-F5344CB8AC3E}">
        <p14:creationId xmlns:p14="http://schemas.microsoft.com/office/powerpoint/2010/main" val="288508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5531"/>
            <a:ext cx="8368200" cy="686100"/>
          </a:xfrm>
        </p:spPr>
        <p:txBody>
          <a:bodyPr/>
          <a:lstStyle/>
          <a:p>
            <a:pPr algn="ctr"/>
            <a:r>
              <a:rPr lang="en-US" sz="2800" b="1" dirty="0">
                <a:latin typeface="Times New Roman" panose="02020603050405020304" pitchFamily="18" charset="0"/>
                <a:cs typeface="Times New Roman" panose="02020603050405020304" pitchFamily="18" charset="0"/>
              </a:rPr>
              <a:t>SCREEN SHOTS</a:t>
            </a:r>
            <a:endParaRPr lang="en-IN" sz="2800" b="1" dirty="0">
              <a:latin typeface="Times New Roman" panose="02020603050405020304" pitchFamily="18" charset="0"/>
              <a:cs typeface="Times New Roman" panose="02020603050405020304" pitchFamily="18" charset="0"/>
            </a:endParaRPr>
          </a:p>
        </p:txBody>
      </p:sp>
      <p:pic>
        <p:nvPicPr>
          <p:cNvPr id="4" name="Picture 3" descr="C:\Users\HP\Pictures\Screenshots\Screenshot (49).png"/>
          <p:cNvPicPr/>
          <p:nvPr/>
        </p:nvPicPr>
        <p:blipFill>
          <a:blip r:embed="rId2">
            <a:extLst>
              <a:ext uri="{28A0092B-C50C-407E-A947-70E740481C1C}">
                <a14:useLocalDpi xmlns:a14="http://schemas.microsoft.com/office/drawing/2010/main" val="0"/>
              </a:ext>
            </a:extLst>
          </a:blip>
          <a:srcRect/>
          <a:stretch>
            <a:fillRect/>
          </a:stretch>
        </p:blipFill>
        <p:spPr bwMode="auto">
          <a:xfrm>
            <a:off x="1905001" y="742950"/>
            <a:ext cx="5410200" cy="3276600"/>
          </a:xfrm>
          <a:prstGeom prst="rect">
            <a:avLst/>
          </a:prstGeom>
          <a:noFill/>
          <a:ln>
            <a:noFill/>
          </a:ln>
        </p:spPr>
      </p:pic>
    </p:spTree>
    <p:extLst>
      <p:ext uri="{BB962C8B-B14F-4D97-AF65-F5344CB8AC3E}">
        <p14:creationId xmlns:p14="http://schemas.microsoft.com/office/powerpoint/2010/main" val="272910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Pictures\Screenshots\Screenshot (50).png"/>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19151"/>
            <a:ext cx="5410200" cy="3200400"/>
          </a:xfrm>
          <a:prstGeom prst="rect">
            <a:avLst/>
          </a:prstGeom>
          <a:noFill/>
          <a:ln>
            <a:noFill/>
          </a:ln>
        </p:spPr>
      </p:pic>
    </p:spTree>
    <p:extLst>
      <p:ext uri="{BB962C8B-B14F-4D97-AF65-F5344CB8AC3E}">
        <p14:creationId xmlns:p14="http://schemas.microsoft.com/office/powerpoint/2010/main" val="330053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Pictures\Screenshots\Screenshot (52).png"/>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42950"/>
            <a:ext cx="5410200" cy="3276600"/>
          </a:xfrm>
          <a:prstGeom prst="rect">
            <a:avLst/>
          </a:prstGeom>
          <a:noFill/>
          <a:ln>
            <a:noFill/>
          </a:ln>
        </p:spPr>
      </p:pic>
    </p:spTree>
    <p:extLst>
      <p:ext uri="{BB962C8B-B14F-4D97-AF65-F5344CB8AC3E}">
        <p14:creationId xmlns:p14="http://schemas.microsoft.com/office/powerpoint/2010/main" val="366079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410200" cy="3200400"/>
          </a:xfrm>
          <a:prstGeom prst="rect">
            <a:avLst/>
          </a:prstGeom>
        </p:spPr>
      </p:pic>
    </p:spTree>
    <p:extLst>
      <p:ext uri="{BB962C8B-B14F-4D97-AF65-F5344CB8AC3E}">
        <p14:creationId xmlns:p14="http://schemas.microsoft.com/office/powerpoint/2010/main" val="245610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055" y="133350"/>
            <a:ext cx="7886700" cy="801885"/>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246" y="819150"/>
            <a:ext cx="8293510" cy="3886199"/>
          </a:xfrm>
        </p:spPr>
        <p:txBody>
          <a:bodyPr>
            <a:normAutofit/>
          </a:bodyPr>
          <a:lstStyle/>
          <a:p>
            <a:pPr>
              <a:lnSpc>
                <a:spcPct val="150000"/>
              </a:lnSpc>
            </a:pPr>
            <a:endParaRPr lang="en-US" sz="1700" dirty="0" smtClean="0">
              <a:latin typeface="Times New Roman" panose="02020603050405020304" pitchFamily="18" charset="0"/>
              <a:cs typeface="Times New Roman" panose="02020603050405020304" pitchFamily="18" charset="0"/>
            </a:endParaRPr>
          </a:p>
          <a:p>
            <a:pPr>
              <a:lnSpc>
                <a:spcPct val="100000"/>
              </a:lnSpc>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H</a:t>
            </a:r>
            <a:r>
              <a:rPr lang="en-US" sz="1700" dirty="0" smtClean="0">
                <a:latin typeface="Times New Roman" panose="02020603050405020304" pitchFamily="18" charset="0"/>
                <a:cs typeface="Times New Roman" panose="02020603050405020304" pitchFamily="18" charset="0"/>
              </a:rPr>
              <a:t>and </a:t>
            </a:r>
            <a:r>
              <a:rPr lang="en-US" sz="1700" dirty="0">
                <a:latin typeface="Times New Roman" panose="02020603050405020304" pitchFamily="18" charset="0"/>
                <a:cs typeface="Times New Roman" panose="02020603050405020304" pitchFamily="18" charset="0"/>
              </a:rPr>
              <a:t>gestures as human-machine interface </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a:lnSpc>
                <a:spcPct val="100000"/>
              </a:lnSpc>
            </a:pPr>
            <a:r>
              <a:rPr lang="en-US" sz="1700" dirty="0" smtClean="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P</a:t>
            </a:r>
            <a:r>
              <a:rPr lang="en-US" sz="1700" dirty="0" smtClean="0">
                <a:latin typeface="Times New Roman" panose="02020603050405020304" pitchFamily="18" charset="0"/>
                <a:cs typeface="Times New Roman" panose="02020603050405020304" pitchFamily="18" charset="0"/>
              </a:rPr>
              <a:t>rinciples - hand gesture recognition are based on </a:t>
            </a:r>
            <a:r>
              <a:rPr lang="en-US" sz="1700" dirty="0">
                <a:latin typeface="Times New Roman" panose="02020603050405020304" pitchFamily="18" charset="0"/>
                <a:cs typeface="Times New Roman" panose="02020603050405020304" pitchFamily="18" charset="0"/>
              </a:rPr>
              <a:t>traditional </a:t>
            </a:r>
            <a:r>
              <a:rPr lang="en-US" sz="1700" dirty="0" smtClean="0">
                <a:latin typeface="Times New Roman" panose="02020603050405020304" pitchFamily="18" charset="0"/>
                <a:cs typeface="Times New Roman" panose="02020603050405020304" pitchFamily="18" charset="0"/>
              </a:rPr>
              <a:t>algorithms . </a:t>
            </a:r>
            <a:endParaRPr lang="en-US" sz="1700" dirty="0">
              <a:latin typeface="Times New Roman" panose="02020603050405020304" pitchFamily="18" charset="0"/>
              <a:cs typeface="Times New Roman" panose="02020603050405020304" pitchFamily="18" charset="0"/>
            </a:endParaRPr>
          </a:p>
          <a:p>
            <a:pPr>
              <a:lnSpc>
                <a:spcPct val="100000"/>
              </a:lnSpc>
            </a:pPr>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more concrete situations </a:t>
            </a:r>
            <a:r>
              <a:rPr lang="en-US" sz="1700" dirty="0" smtClean="0">
                <a:latin typeface="Times New Roman" panose="02020603050405020304" pitchFamily="18" charset="0"/>
                <a:cs typeface="Times New Roman" panose="02020603050405020304" pitchFamily="18" charset="0"/>
              </a:rPr>
              <a:t>exists for human-machine</a:t>
            </a:r>
            <a:r>
              <a:rPr lang="en-US" sz="1700" dirty="0" smtClean="0">
                <a:latin typeface="Times New Roman" panose="02020603050405020304" pitchFamily="18" charset="0"/>
                <a:cs typeface="Times New Roman" panose="02020603050405020304" pitchFamily="18" charset="0"/>
              </a:rPr>
              <a:t> interaction .</a:t>
            </a:r>
            <a:endParaRPr lang="en-IN" sz="1600" dirty="0"/>
          </a:p>
          <a:p>
            <a:pPr>
              <a:lnSpc>
                <a:spcPct val="10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Methods – Pre processing , Feature extraction , Real time classification</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20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Pictures\Screenshots\Screenshot (54).png"/>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42949"/>
            <a:ext cx="5410200" cy="3276601"/>
          </a:xfrm>
          <a:prstGeom prst="rect">
            <a:avLst/>
          </a:prstGeom>
          <a:noFill/>
          <a:ln>
            <a:noFill/>
          </a:ln>
        </p:spPr>
      </p:pic>
    </p:spTree>
    <p:extLst>
      <p:ext uri="{BB962C8B-B14F-4D97-AF65-F5344CB8AC3E}">
        <p14:creationId xmlns:p14="http://schemas.microsoft.com/office/powerpoint/2010/main" val="34480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56850"/>
            <a:ext cx="8368200" cy="686100"/>
          </a:xfrm>
        </p:spPr>
        <p:txBody>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047750"/>
            <a:ext cx="8298900" cy="3657600"/>
          </a:xfrm>
        </p:spPr>
        <p:txBody>
          <a:bodyPr/>
          <a:lstStyle/>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chieve </a:t>
            </a:r>
            <a:r>
              <a:rPr lang="en-US" sz="1600" dirty="0">
                <a:latin typeface="Times New Roman" panose="02020603050405020304" pitchFamily="18" charset="0"/>
                <a:cs typeface="Times New Roman" panose="02020603050405020304" pitchFamily="18" charset="0"/>
              </a:rPr>
              <a:t>real time gesture recognition with Indian Sign </a:t>
            </a:r>
            <a:r>
              <a:rPr lang="en-US" sz="1600" dirty="0" smtClean="0">
                <a:latin typeface="Times New Roman" panose="02020603050405020304" pitchFamily="18" charset="0"/>
                <a:cs typeface="Times New Roman" panose="02020603050405020304" pitchFamily="18" charset="0"/>
              </a:rPr>
              <a:t>Language.</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Multiple versions </a:t>
            </a:r>
            <a:r>
              <a:rPr lang="en-US" sz="1600" dirty="0">
                <a:latin typeface="Times New Roman" panose="02020603050405020304" pitchFamily="18" charset="0"/>
                <a:cs typeface="Times New Roman" panose="02020603050405020304" pitchFamily="18" charset="0"/>
              </a:rPr>
              <a:t>of datasets, </a:t>
            </a:r>
            <a:r>
              <a:rPr lang="en-US" sz="1600" dirty="0" smtClean="0">
                <a:latin typeface="Times New Roman" panose="02020603050405020304" pitchFamily="18" charset="0"/>
                <a:cs typeface="Times New Roman" panose="02020603050405020304" pitchFamily="18" charset="0"/>
              </a:rPr>
              <a:t>trained  </a:t>
            </a:r>
            <a:r>
              <a:rPr lang="en-US" sz="1600" dirty="0">
                <a:latin typeface="Times New Roman" panose="02020603050405020304" pitchFamily="18" charset="0"/>
                <a:cs typeface="Times New Roman" panose="02020603050405020304" pitchFamily="18" charset="0"/>
              </a:rPr>
              <a:t>models with high </a:t>
            </a:r>
            <a:r>
              <a:rPr lang="en-US" sz="1600" dirty="0" smtClean="0">
                <a:latin typeface="Times New Roman" panose="02020603050405020304" pitchFamily="18" charset="0"/>
                <a:cs typeface="Times New Roman" panose="02020603050405020304" pitchFamily="18" charset="0"/>
              </a:rPr>
              <a:t>accuracy. </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rain </a:t>
            </a:r>
            <a:r>
              <a:rPr lang="en-US" sz="1600" dirty="0">
                <a:latin typeface="Times New Roman" panose="02020603050405020304" pitchFamily="18" charset="0"/>
                <a:cs typeface="Times New Roman" panose="02020603050405020304" pitchFamily="18" charset="0"/>
              </a:rPr>
              <a:t>any gesture recognition application </a:t>
            </a:r>
            <a:r>
              <a:rPr lang="en-US" sz="1600" dirty="0" smtClean="0">
                <a:latin typeface="Times New Roman" panose="02020603050405020304" pitchFamily="18" charset="0"/>
                <a:cs typeface="Times New Roman" panose="02020603050405020304" pitchFamily="18" charset="0"/>
              </a:rPr>
              <a:t>and other </a:t>
            </a:r>
            <a:r>
              <a:rPr lang="en-US" sz="1600" dirty="0">
                <a:latin typeface="Times New Roman" panose="02020603050405020304" pitchFamily="18" charset="0"/>
                <a:cs typeface="Times New Roman" panose="02020603050405020304" pitchFamily="18" charset="0"/>
              </a:rPr>
              <a:t>steps remain the same</a:t>
            </a:r>
            <a:r>
              <a:rPr lang="en-US" sz="1600" dirty="0" smtClean="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Satisfaction for Dumb people. </a:t>
            </a:r>
            <a:endParaRPr lang="en-IN" sz="1600" dirty="0">
              <a:latin typeface="Times New Roman" panose="02020603050405020304" pitchFamily="18" charset="0"/>
              <a:cs typeface="Times New Roman" panose="02020603050405020304" pitchFamily="18" charset="0"/>
            </a:endParaRPr>
          </a:p>
          <a:p>
            <a:pPr marL="11430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04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19824-0CFB-4285-8B46-F13BE0DB3D25}"/>
              </a:ext>
            </a:extLst>
          </p:cNvPr>
          <p:cNvSpPr>
            <a:spLocks noGrp="1"/>
          </p:cNvSpPr>
          <p:nvPr>
            <p:ph type="title"/>
          </p:nvPr>
        </p:nvSpPr>
        <p:spPr/>
        <p:txBody>
          <a:bodyPr/>
          <a:lstStyle/>
          <a:p>
            <a:pPr algn="ctr"/>
            <a:r>
              <a:rPr lang="en-IN" sz="2800" b="1" dirty="0">
                <a:latin typeface="Times New Roman" panose="02020603050405020304" pitchFamily="18" charset="0"/>
                <a:cs typeface="Times New Roman" panose="02020603050405020304" pitchFamily="18" charset="0"/>
              </a:rPr>
              <a:t>FUTURE ENHANCEMENT</a:t>
            </a:r>
          </a:p>
        </p:txBody>
      </p:sp>
      <p:sp>
        <p:nvSpPr>
          <p:cNvPr id="3" name="Text Placeholder 2">
            <a:extLst>
              <a:ext uri="{FF2B5EF4-FFF2-40B4-BE49-F238E27FC236}">
                <a16:creationId xmlns:a16="http://schemas.microsoft.com/office/drawing/2014/main" xmlns="" id="{F3924B92-8AB1-496D-877B-2915F2C7615B}"/>
              </a:ext>
            </a:extLst>
          </p:cNvPr>
          <p:cNvSpPr>
            <a:spLocks noGrp="1"/>
          </p:cNvSpPr>
          <p:nvPr>
            <p:ph type="body" idx="1"/>
          </p:nvPr>
        </p:nvSpPr>
        <p:spPr/>
        <p:txBody>
          <a:bodyPr/>
          <a:lstStyle/>
          <a:p>
            <a:pPr>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Here we </a:t>
            </a:r>
            <a:r>
              <a:rPr lang="en-IN" sz="1600" dirty="0" smtClean="0">
                <a:latin typeface="Times New Roman" panose="02020603050405020304" pitchFamily="18" charset="0"/>
                <a:cs typeface="Times New Roman" panose="02020603050405020304" pitchFamily="18" charset="0"/>
              </a:rPr>
              <a:t>add </a:t>
            </a:r>
            <a:r>
              <a:rPr lang="en-IN" sz="1600" dirty="0">
                <a:latin typeface="Times New Roman" panose="02020603050405020304" pitchFamily="18" charset="0"/>
                <a:cs typeface="Times New Roman" panose="02020603050405020304" pitchFamily="18" charset="0"/>
              </a:rPr>
              <a:t>only few dataset, later in future it can be added more.</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not that efficient to work with all skin type and light conditions, in further it is also possible in future.</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t>
            </a:r>
            <a:r>
              <a:rPr lang="en-IN" sz="1600" dirty="0" smtClean="0">
                <a:latin typeface="Times New Roman" panose="02020603050405020304" pitchFamily="18" charset="0"/>
                <a:cs typeface="Times New Roman" panose="02020603050405020304" pitchFamily="18" charset="0"/>
              </a:rPr>
              <a:t>peed </a:t>
            </a:r>
            <a:r>
              <a:rPr lang="en-IN" sz="1600" dirty="0">
                <a:latin typeface="Times New Roman" panose="02020603050405020304" pitchFamily="18" charset="0"/>
                <a:cs typeface="Times New Roman" panose="02020603050405020304" pitchFamily="18" charset="0"/>
              </a:rPr>
              <a:t>for pre-processing could be improved if the code is developed in </a:t>
            </a:r>
            <a:r>
              <a:rPr lang="en-IN" sz="1600" dirty="0" err="1">
                <a:latin typeface="Times New Roman" panose="02020603050405020304" pitchFamily="18" charset="0"/>
                <a:cs typeface="Times New Roman" panose="02020603050405020304" pitchFamily="18" charset="0"/>
              </a:rPr>
              <a:t>vc</a:t>
            </a:r>
            <a:r>
              <a:rPr lang="en-IN" sz="1600" dirty="0">
                <a:latin typeface="Times New Roman" panose="02020603050405020304" pitchFamily="18" charset="0"/>
                <a:cs typeface="Times New Roman" panose="02020603050405020304" pitchFamily="18" charset="0"/>
              </a:rPr>
              <a:t>/vc.net.</a:t>
            </a:r>
          </a:p>
          <a:p>
            <a:pPr>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14300" indent="0">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8476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450" y="-57000"/>
            <a:ext cx="6851100" cy="686100"/>
          </a:xfrm>
        </p:spPr>
        <p:txBody>
          <a:bodyPr/>
          <a:lstStyle/>
          <a:p>
            <a:pPr algn="ctr"/>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514350"/>
            <a:ext cx="8305800" cy="5410200"/>
          </a:xfrm>
        </p:spPr>
        <p:txBody>
          <a:bodyPr/>
          <a:lstStyle/>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Pr. Kale, “Hand gesture recognition for human-computer interaction,” International Journal of Scientific Development and Research (IJSDR), Volume 1, Issue 8, pp.9- 14, August 2016.</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T. </a:t>
            </a:r>
            <a:r>
              <a:rPr lang="en-US" sz="1200" dirty="0" err="1">
                <a:latin typeface="Times New Roman" panose="02020603050405020304" pitchFamily="18" charset="0"/>
                <a:cs typeface="Times New Roman" panose="02020603050405020304" pitchFamily="18" charset="0"/>
              </a:rPr>
              <a:t>Fujii</a:t>
            </a:r>
            <a:r>
              <a:rPr lang="en-US" sz="1200" dirty="0">
                <a:latin typeface="Times New Roman" panose="02020603050405020304" pitchFamily="18" charset="0"/>
                <a:cs typeface="Times New Roman" panose="02020603050405020304" pitchFamily="18" charset="0"/>
              </a:rPr>
              <a:t>, and J. H. Lee, “Gesture Recognition System for Human-Robot Interaction and Its Application to Robotic Service Task,” Proceedings of the International Multi Conference of Engineers and Computer Scientists (IMECS 2014), Vol 1, March 12 - 14, 2014, Hong Kong.</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H. Tang, H. Liu, W. Xiao, and N. Sebe1,“Fast and Robust Dynamic Hand Gesture Recognition via Key Frames Extraction and Feature Fusion, ”Preprint submitted to Neuro Computing, January 2019.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https://arxiv.org/pdf/1901.04622.pdf</a:t>
            </a:r>
            <a:r>
              <a:rPr lang="en-US" sz="1200" dirty="0">
                <a:latin typeface="Times New Roman" panose="02020603050405020304" pitchFamily="18" charset="0"/>
                <a:cs typeface="Times New Roman" panose="02020603050405020304" pitchFamily="18" charset="0"/>
              </a:rPr>
              <a:t>.</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N. </a:t>
            </a:r>
            <a:r>
              <a:rPr lang="en-US" sz="1200" dirty="0" err="1">
                <a:latin typeface="Times New Roman" panose="02020603050405020304" pitchFamily="18" charset="0"/>
                <a:cs typeface="Times New Roman" panose="02020603050405020304" pitchFamily="18" charset="0"/>
              </a:rPr>
              <a:t>Ibraheem</a:t>
            </a:r>
            <a:r>
              <a:rPr lang="en-US" sz="1200" dirty="0">
                <a:latin typeface="Times New Roman" panose="02020603050405020304" pitchFamily="18" charset="0"/>
                <a:cs typeface="Times New Roman" panose="02020603050405020304" pitchFamily="18" charset="0"/>
              </a:rPr>
              <a:t>, and R. Khan, “Survey on Various Gesture Recognition Technologies and Techniques,” International Journal of Computer Applications, Vol. 50, No.7, pp. 38-44, July 2012.  </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Ok. </a:t>
            </a:r>
            <a:r>
              <a:rPr lang="en-US" sz="1200" dirty="0" err="1">
                <a:latin typeface="Times New Roman" panose="02020603050405020304" pitchFamily="18" charset="0"/>
                <a:cs typeface="Times New Roman" panose="02020603050405020304" pitchFamily="18" charset="0"/>
              </a:rPr>
              <a:t>Kopuklu</a:t>
            </a:r>
            <a:r>
              <a:rPr lang="en-US" sz="1200" dirty="0">
                <a:latin typeface="Times New Roman" panose="02020603050405020304" pitchFamily="18" charset="0"/>
                <a:cs typeface="Times New Roman" panose="02020603050405020304" pitchFamily="18" charset="0"/>
              </a:rPr>
              <a:t>, Ah. Gunduz1, N. </a:t>
            </a:r>
            <a:r>
              <a:rPr lang="en-US" sz="1200" dirty="0" err="1">
                <a:latin typeface="Times New Roman" panose="02020603050405020304" pitchFamily="18" charset="0"/>
                <a:cs typeface="Times New Roman" panose="02020603050405020304" pitchFamily="18" charset="0"/>
              </a:rPr>
              <a:t>Kose</a:t>
            </a:r>
            <a:r>
              <a:rPr lang="en-US" sz="1200" dirty="0">
                <a:latin typeface="Times New Roman" panose="02020603050405020304" pitchFamily="18" charset="0"/>
                <a:cs typeface="Times New Roman" panose="02020603050405020304" pitchFamily="18" charset="0"/>
              </a:rPr>
              <a:t>, and G. Rigoll, “Realtime Hand Gesture Detection and </a:t>
            </a:r>
            <a:r>
              <a:rPr lang="en-US" sz="1200" dirty="0" err="1">
                <a:latin typeface="Times New Roman" panose="02020603050405020304" pitchFamily="18" charset="0"/>
                <a:cs typeface="Times New Roman" panose="02020603050405020304" pitchFamily="18" charset="0"/>
              </a:rPr>
              <a:t>Classication</a:t>
            </a:r>
            <a:r>
              <a:rPr lang="en-US" sz="1200" dirty="0">
                <a:latin typeface="Times New Roman" panose="02020603050405020304" pitchFamily="18" charset="0"/>
                <a:cs typeface="Times New Roman" panose="02020603050405020304" pitchFamily="18" charset="0"/>
              </a:rPr>
              <a:t> Using Convolutional Neural Networks,” Accepted to IEEE International Conference on Automatic Face and Gesture Recognition FG 2019, France, 14 -18 May 2019.</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N. </a:t>
            </a:r>
            <a:r>
              <a:rPr lang="en-US" sz="1200" dirty="0" err="1">
                <a:latin typeface="Times New Roman" panose="02020603050405020304" pitchFamily="18" charset="0"/>
                <a:cs typeface="Times New Roman" panose="02020603050405020304" pitchFamily="18" charset="0"/>
              </a:rPr>
              <a:t>Singla</a:t>
            </a:r>
            <a:r>
              <a:rPr lang="en-US" sz="1200" dirty="0">
                <a:latin typeface="Times New Roman" panose="02020603050405020304" pitchFamily="18" charset="0"/>
                <a:cs typeface="Times New Roman" panose="02020603050405020304" pitchFamily="18" charset="0"/>
              </a:rPr>
              <a:t>, “Motion Detection Based on Frame Difference Method,” International Journal of Information &amp; Computation Technology, ISSN 0974-2239, Vol. 4, Number 15, pp. 1559-1565,2014.</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R. A. </a:t>
            </a:r>
            <a:r>
              <a:rPr lang="en-US" sz="1200" dirty="0" err="1">
                <a:latin typeface="Times New Roman" panose="02020603050405020304" pitchFamily="18" charset="0"/>
                <a:cs typeface="Times New Roman" panose="02020603050405020304" pitchFamily="18" charset="0"/>
              </a:rPr>
              <a:t>Elsayed</a:t>
            </a:r>
            <a:r>
              <a:rPr lang="en-US" sz="1200" dirty="0">
                <a:latin typeface="Times New Roman" panose="02020603050405020304" pitchFamily="18" charset="0"/>
                <a:cs typeface="Times New Roman" panose="02020603050405020304" pitchFamily="18" charset="0"/>
              </a:rPr>
              <a:t>, M. S. Sayed, and M. I. Abdalla, “Skin-based adaptive background subtraction for hand gesture segmentation,” IEEE International Conference on Electronics, Circuits, and Systems (ICECS), Cairo, Egypt, 6-9 December. </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Surveyor SRV-1 </a:t>
            </a:r>
            <a:r>
              <a:rPr lang="en-US" sz="1200" dirty="0" err="1">
                <a:latin typeface="Times New Roman" panose="02020603050405020304" pitchFamily="18" charset="0"/>
                <a:cs typeface="Times New Roman" panose="02020603050405020304" pitchFamily="18" charset="0"/>
              </a:rPr>
              <a:t>Blackfin</a:t>
            </a:r>
            <a:r>
              <a:rPr lang="en-US" sz="1200" dirty="0">
                <a:latin typeface="Times New Roman" panose="02020603050405020304" pitchFamily="18" charset="0"/>
                <a:cs typeface="Times New Roman" panose="02020603050405020304" pitchFamily="18" charset="0"/>
              </a:rPr>
              <a:t> Robot. </a:t>
            </a:r>
            <a:r>
              <a:rPr lang="en-US" sz="1200" dirty="0">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http://www.surveyor.com/SRV_info.html</a:t>
            </a:r>
            <a:r>
              <a:rPr lang="en-US" sz="1200" dirty="0">
                <a:latin typeface="Times New Roman" panose="02020603050405020304" pitchFamily="18" charset="0"/>
                <a:cs typeface="Times New Roman" panose="02020603050405020304" pitchFamily="18" charset="0"/>
              </a:rPr>
              <a:t>.</a:t>
            </a:r>
          </a:p>
          <a:p>
            <a:pPr marL="342900" indent="-228600">
              <a:buFont typeface="+mj-lt"/>
              <a:buAutoNum type="arabicParenR"/>
            </a:pPr>
            <a:endParaRPr lang="en-IN" sz="1200" dirty="0">
              <a:latin typeface="Times New Roman" panose="02020603050405020304" pitchFamily="18" charset="0"/>
              <a:cs typeface="Times New Roman" panose="02020603050405020304" pitchFamily="18" charset="0"/>
            </a:endParaRPr>
          </a:p>
          <a:p>
            <a:pPr marL="342900" indent="-228600">
              <a:buFont typeface="+mj-lt"/>
              <a:buAutoNum type="arabicParenR"/>
            </a:pPr>
            <a:r>
              <a:rPr lang="en-US" sz="1200" dirty="0">
                <a:latin typeface="Times New Roman" panose="02020603050405020304" pitchFamily="18" charset="0"/>
                <a:cs typeface="Times New Roman" panose="02020603050405020304" pitchFamily="18" charset="0"/>
              </a:rPr>
              <a:t>D. L. Poole, and A. K. </a:t>
            </a:r>
            <a:r>
              <a:rPr lang="en-US" sz="1200" dirty="0" err="1">
                <a:latin typeface="Times New Roman" panose="02020603050405020304" pitchFamily="18" charset="0"/>
                <a:cs typeface="Times New Roman" panose="02020603050405020304" pitchFamily="18" charset="0"/>
              </a:rPr>
              <a:t>Mackworth</a:t>
            </a:r>
            <a:r>
              <a:rPr lang="en-US" sz="1200" dirty="0">
                <a:latin typeface="Times New Roman" panose="02020603050405020304" pitchFamily="18" charset="0"/>
                <a:cs typeface="Times New Roman" panose="02020603050405020304" pitchFamily="18" charset="0"/>
              </a:rPr>
              <a:t>, “Python code for </a:t>
            </a:r>
            <a:r>
              <a:rPr lang="en-US" sz="1200" dirty="0" err="1">
                <a:latin typeface="Times New Roman" panose="02020603050405020304" pitchFamily="18" charset="0"/>
                <a:cs typeface="Times New Roman" panose="02020603050405020304" pitchFamily="18" charset="0"/>
              </a:rPr>
              <a:t>Articial</a:t>
            </a:r>
            <a:r>
              <a:rPr lang="en-US" sz="1200" dirty="0">
                <a:latin typeface="Times New Roman" panose="02020603050405020304" pitchFamily="18" charset="0"/>
                <a:cs typeface="Times New Roman" panose="02020603050405020304" pitchFamily="18" charset="0"/>
              </a:rPr>
              <a:t> Intelligence: Foundations of Computational Agents,” https://artint.info/AIPython/aipython.pdf [10] Hand gesture images database. https://aws.amazon.com.</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246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1834125" y="526350"/>
            <a:ext cx="547575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4B8F6BCB-B1B1-4A0D-801D-83218AC1BD82}"/>
              </a:ext>
            </a:extLst>
          </p:cNvPr>
          <p:cNvGraphicFramePr>
            <a:graphicFrameLocks noGrp="1"/>
          </p:cNvGraphicFramePr>
          <p:nvPr>
            <p:extLst>
              <p:ext uri="{D42A27DB-BD31-4B8C-83A1-F6EECF244321}">
                <p14:modId xmlns:p14="http://schemas.microsoft.com/office/powerpoint/2010/main" val="3183446696"/>
              </p:ext>
            </p:extLst>
          </p:nvPr>
        </p:nvGraphicFramePr>
        <p:xfrm>
          <a:off x="457200" y="742951"/>
          <a:ext cx="8305801" cy="4038599"/>
        </p:xfrm>
        <a:graphic>
          <a:graphicData uri="http://schemas.openxmlformats.org/drawingml/2006/table">
            <a:tbl>
              <a:tblPr firstRow="1" bandRow="1">
                <a:tableStyleId>{694D942B-23A2-4F4B-9F08-F15F302714F8}</a:tableStyleId>
              </a:tblPr>
              <a:tblGrid>
                <a:gridCol w="546700">
                  <a:extLst>
                    <a:ext uri="{9D8B030D-6E8A-4147-A177-3AD203B41FA5}">
                      <a16:colId xmlns:a16="http://schemas.microsoft.com/office/drawing/2014/main" xmlns="" val="3814115478"/>
                    </a:ext>
                  </a:extLst>
                </a:gridCol>
                <a:gridCol w="1760467">
                  <a:extLst>
                    <a:ext uri="{9D8B030D-6E8A-4147-A177-3AD203B41FA5}">
                      <a16:colId xmlns:a16="http://schemas.microsoft.com/office/drawing/2014/main" xmlns="" val="3712490940"/>
                    </a:ext>
                  </a:extLst>
                </a:gridCol>
                <a:gridCol w="586823">
                  <a:extLst>
                    <a:ext uri="{9D8B030D-6E8A-4147-A177-3AD203B41FA5}">
                      <a16:colId xmlns:a16="http://schemas.microsoft.com/office/drawing/2014/main" xmlns="" val="776213861"/>
                    </a:ext>
                  </a:extLst>
                </a:gridCol>
                <a:gridCol w="1760467">
                  <a:extLst>
                    <a:ext uri="{9D8B030D-6E8A-4147-A177-3AD203B41FA5}">
                      <a16:colId xmlns:a16="http://schemas.microsoft.com/office/drawing/2014/main" xmlns="" val="4290941062"/>
                    </a:ext>
                  </a:extLst>
                </a:gridCol>
                <a:gridCol w="1807043">
                  <a:extLst>
                    <a:ext uri="{9D8B030D-6E8A-4147-A177-3AD203B41FA5}">
                      <a16:colId xmlns:a16="http://schemas.microsoft.com/office/drawing/2014/main" xmlns="" val="2250578834"/>
                    </a:ext>
                  </a:extLst>
                </a:gridCol>
                <a:gridCol w="1844301">
                  <a:extLst>
                    <a:ext uri="{9D8B030D-6E8A-4147-A177-3AD203B41FA5}">
                      <a16:colId xmlns:a16="http://schemas.microsoft.com/office/drawing/2014/main" xmlns="" val="1953926480"/>
                    </a:ext>
                  </a:extLst>
                </a:gridCol>
              </a:tblGrid>
              <a:tr h="366299">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000" b="1" dirty="0">
                          <a:solidFill>
                            <a:schemeClr val="tx1"/>
                          </a:solidFill>
                          <a:latin typeface="Times New Roman" panose="02020603050405020304" pitchFamily="18" charset="0"/>
                          <a:cs typeface="Times New Roman" panose="02020603050405020304" pitchFamily="18" charset="0"/>
                        </a:rPr>
                        <a:t>LINK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4942251"/>
                  </a:ext>
                </a:extLst>
              </a:tr>
              <a:tr h="1220998">
                <a:tc>
                  <a:txBody>
                    <a:bodyPr/>
                    <a:lstStyle/>
                    <a:p>
                      <a:pPr algn="l"/>
                      <a:r>
                        <a:rPr lang="en-IN" sz="105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1" dirty="0">
                          <a:solidFill>
                            <a:schemeClr val="tx1"/>
                          </a:solidFill>
                          <a:latin typeface="Times New Roman" panose="02020603050405020304" pitchFamily="18" charset="0"/>
                          <a:cs typeface="Times New Roman" panose="02020603050405020304" pitchFamily="18" charset="0"/>
                        </a:rPr>
                        <a:t>HAND GESTURE</a:t>
                      </a:r>
                    </a:p>
                    <a:p>
                      <a:pPr algn="l"/>
                      <a:r>
                        <a:rPr lang="en-US" sz="1050" b="1" dirty="0">
                          <a:solidFill>
                            <a:schemeClr val="tx1"/>
                          </a:solidFill>
                          <a:latin typeface="Times New Roman" panose="02020603050405020304" pitchFamily="18" charset="0"/>
                          <a:cs typeface="Times New Roman" panose="02020603050405020304" pitchFamily="18" charset="0"/>
                        </a:rPr>
                        <a:t>RECOGNITION AND</a:t>
                      </a:r>
                    </a:p>
                    <a:p>
                      <a:pPr algn="l"/>
                      <a:r>
                        <a:rPr lang="en-US" sz="1050" b="1" dirty="0">
                          <a:solidFill>
                            <a:schemeClr val="tx1"/>
                          </a:solidFill>
                          <a:latin typeface="Times New Roman" panose="02020603050405020304" pitchFamily="18" charset="0"/>
                          <a:cs typeface="Times New Roman" panose="02020603050405020304" pitchFamily="18" charset="0"/>
                        </a:rPr>
                        <a:t>VOICE CONVERSION</a:t>
                      </a:r>
                    </a:p>
                    <a:p>
                      <a:pPr algn="l"/>
                      <a:r>
                        <a:rPr lang="en-US" sz="1050" b="1" dirty="0">
                          <a:solidFill>
                            <a:schemeClr val="tx1"/>
                          </a:solidFill>
                          <a:latin typeface="Times New Roman" panose="02020603050405020304" pitchFamily="18" charset="0"/>
                          <a:cs typeface="Times New Roman" panose="02020603050405020304" pitchFamily="18" charset="0"/>
                        </a:rPr>
                        <a:t>SYSTEM FOR DUMP</a:t>
                      </a:r>
                    </a:p>
                    <a:p>
                      <a:pPr algn="l"/>
                      <a:r>
                        <a:rPr lang="en-US" sz="1050" b="1" dirty="0">
                          <a:solidFill>
                            <a:schemeClr val="tx1"/>
                          </a:solidFill>
                          <a:latin typeface="Times New Roman" panose="02020603050405020304" pitchFamily="18" charset="0"/>
                          <a:cs typeface="Times New Roman" panose="02020603050405020304" pitchFamily="18" charset="0"/>
                        </a:rPr>
                        <a:t>PEOPLE</a:t>
                      </a:r>
                      <a:endParaRPr lang="en-IN" sz="105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050" b="0" dirty="0">
                          <a:solidFill>
                            <a:schemeClr val="tx1"/>
                          </a:solidFill>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a:solidFill>
                            <a:schemeClr val="tx1"/>
                          </a:solidFill>
                          <a:latin typeface="Times New Roman" panose="02020603050405020304" pitchFamily="18" charset="0"/>
                          <a:cs typeface="Times New Roman" panose="02020603050405020304" pitchFamily="18" charset="0"/>
                        </a:rPr>
                        <a:t>International</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Research Journal</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of Engineering</a:t>
                      </a:r>
                    </a:p>
                    <a:p>
                      <a:pPr algn="l"/>
                      <a:r>
                        <a:rPr lang="en-US" sz="1050" b="0" dirty="0">
                          <a:solidFill>
                            <a:schemeClr val="tx1"/>
                          </a:solidFill>
                          <a:latin typeface="Times New Roman" panose="02020603050405020304" pitchFamily="18" charset="0"/>
                          <a:cs typeface="Times New Roman" panose="02020603050405020304" pitchFamily="18" charset="0"/>
                        </a:rPr>
                        <a:t>and Technology</a:t>
                      </a:r>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a:solidFill>
                            <a:schemeClr val="tx1"/>
                          </a:solidFill>
                          <a:latin typeface="Times New Roman" panose="02020603050405020304" pitchFamily="18" charset="0"/>
                          <a:cs typeface="Times New Roman" panose="02020603050405020304" pitchFamily="18" charset="0"/>
                        </a:rPr>
                        <a:t>Hand </a:t>
                      </a:r>
                      <a:r>
                        <a:rPr lang="en-US" sz="1050" b="0" dirty="0" smtClean="0">
                          <a:solidFill>
                            <a:schemeClr val="tx1"/>
                          </a:solidFill>
                          <a:latin typeface="Times New Roman" panose="02020603050405020304" pitchFamily="18" charset="0"/>
                          <a:cs typeface="Times New Roman" panose="02020603050405020304" pitchFamily="18" charset="0"/>
                        </a:rPr>
                        <a:t>Gesture</a:t>
                      </a:r>
                      <a:r>
                        <a:rPr lang="en-US" sz="1050" b="0" baseline="0" dirty="0" smtClean="0">
                          <a:solidFill>
                            <a:schemeClr val="tx1"/>
                          </a:solidFill>
                          <a:latin typeface="Times New Roman" panose="02020603050405020304" pitchFamily="18" charset="0"/>
                          <a:cs typeface="Times New Roman" panose="02020603050405020304" pitchFamily="18" charset="0"/>
                        </a:rPr>
                        <a:t> to voice in English .</a:t>
                      </a:r>
                      <a:endParaRPr lang="en-US"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hlinkClick r:id="rId2"/>
                        </a:rPr>
                        <a:t>http://www.jetir.org/papers/JETIRBC06024.pdf</a:t>
                      </a:r>
                      <a:endParaRPr lang="en-IN" sz="1050" dirty="0">
                        <a:latin typeface="Times New Roman" panose="02020603050405020304" pitchFamily="18" charset="0"/>
                        <a:cs typeface="Times New Roman" panose="02020603050405020304" pitchFamily="18" charset="0"/>
                      </a:endParaRPr>
                    </a:p>
                    <a:p>
                      <a:pPr algn="l"/>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9967125"/>
                  </a:ext>
                </a:extLst>
              </a:tr>
              <a:tr h="1087854">
                <a:tc>
                  <a:txBody>
                    <a:bodyPr/>
                    <a:lstStyle/>
                    <a:p>
                      <a:pPr algn="l"/>
                      <a:r>
                        <a:rPr lang="en-IN" sz="1050"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1" kern="1200" dirty="0">
                          <a:solidFill>
                            <a:schemeClr val="tx1"/>
                          </a:solidFill>
                          <a:latin typeface="Times New Roman" panose="02020603050405020304" pitchFamily="18" charset="0"/>
                          <a:cs typeface="Times New Roman" panose="02020603050405020304" pitchFamily="18" charset="0"/>
                        </a:rPr>
                        <a:t>HAND GESTURE</a:t>
                      </a:r>
                    </a:p>
                    <a:p>
                      <a:pPr algn="l"/>
                      <a:r>
                        <a:rPr lang="en-US" sz="1050" b="1" kern="1200" dirty="0">
                          <a:solidFill>
                            <a:schemeClr val="tx1"/>
                          </a:solidFill>
                          <a:latin typeface="Times New Roman" panose="02020603050405020304" pitchFamily="18" charset="0"/>
                          <a:cs typeface="Times New Roman" panose="02020603050405020304" pitchFamily="18" charset="0"/>
                        </a:rPr>
                        <a:t>RECOGNITION AND</a:t>
                      </a:r>
                    </a:p>
                    <a:p>
                      <a:pPr algn="l"/>
                      <a:r>
                        <a:rPr lang="en-US" sz="1050" b="1" kern="1200" dirty="0">
                          <a:solidFill>
                            <a:schemeClr val="tx1"/>
                          </a:solidFill>
                          <a:latin typeface="Times New Roman" panose="02020603050405020304" pitchFamily="18" charset="0"/>
                          <a:cs typeface="Times New Roman" panose="02020603050405020304" pitchFamily="18" charset="0"/>
                        </a:rPr>
                        <a:t>VOICE CONVERSION</a:t>
                      </a:r>
                    </a:p>
                    <a:p>
                      <a:pPr algn="l"/>
                      <a:r>
                        <a:rPr lang="en-US" sz="1050" b="1" kern="1200" dirty="0">
                          <a:solidFill>
                            <a:schemeClr val="tx1"/>
                          </a:solidFill>
                          <a:latin typeface="Times New Roman" panose="02020603050405020304" pitchFamily="18" charset="0"/>
                          <a:cs typeface="Times New Roman" panose="02020603050405020304" pitchFamily="18" charset="0"/>
                        </a:rPr>
                        <a:t>FOR DEAF AND DUMB</a:t>
                      </a:r>
                      <a:endParaRPr lang="en-IN" sz="1050" b="1" kern="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050" b="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a:solidFill>
                            <a:schemeClr val="tx1"/>
                          </a:solidFill>
                          <a:latin typeface="Times New Roman" panose="02020603050405020304" pitchFamily="18" charset="0"/>
                          <a:cs typeface="Times New Roman" panose="02020603050405020304" pitchFamily="18" charset="0"/>
                        </a:rPr>
                        <a:t>5th International</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Conference on</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Advanced</a:t>
                      </a:r>
                    </a:p>
                    <a:p>
                      <a:pPr algn="l"/>
                      <a:r>
                        <a:rPr lang="en-US" sz="1050" b="0" dirty="0">
                          <a:solidFill>
                            <a:schemeClr val="tx1"/>
                          </a:solidFill>
                          <a:latin typeface="Times New Roman" panose="02020603050405020304" pitchFamily="18" charset="0"/>
                          <a:cs typeface="Times New Roman" panose="02020603050405020304" pitchFamily="18" charset="0"/>
                        </a:rPr>
                        <a:t>Computing &amp;</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Communication</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Systems</a:t>
                      </a:r>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smtClean="0">
                          <a:solidFill>
                            <a:schemeClr val="tx1"/>
                          </a:solidFill>
                          <a:latin typeface="Times New Roman" panose="02020603050405020304" pitchFamily="18" charset="0"/>
                          <a:cs typeface="Times New Roman" panose="02020603050405020304" pitchFamily="18" charset="0"/>
                        </a:rPr>
                        <a:t> Non-vision</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smtClean="0">
                          <a:solidFill>
                            <a:schemeClr val="tx1"/>
                          </a:solidFill>
                          <a:latin typeface="Times New Roman" panose="02020603050405020304" pitchFamily="18" charset="0"/>
                          <a:cs typeface="Times New Roman" panose="02020603050405020304" pitchFamily="18" charset="0"/>
                        </a:rPr>
                        <a:t>based technique.</a:t>
                      </a:r>
                      <a:endParaRPr lang="en-US" sz="1050" b="0" dirty="0">
                        <a:solidFill>
                          <a:schemeClr val="tx1"/>
                        </a:solidFill>
                        <a:latin typeface="Times New Roman" panose="02020603050405020304" pitchFamily="18" charset="0"/>
                        <a:cs typeface="Times New Roman" panose="02020603050405020304" pitchFamily="18" charset="0"/>
                      </a:endParaRPr>
                    </a:p>
                    <a:p>
                      <a:pPr algn="l"/>
                      <a:r>
                        <a:rPr lang="en-US" sz="1050" b="0" dirty="0" smtClean="0">
                          <a:solidFill>
                            <a:schemeClr val="tx1"/>
                          </a:solidFill>
                          <a:latin typeface="Times New Roman" panose="02020603050405020304" pitchFamily="18" charset="0"/>
                          <a:cs typeface="Times New Roman" panose="02020603050405020304" pitchFamily="18" charset="0"/>
                        </a:rPr>
                        <a:t> Sign</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baseline="0" dirty="0" smtClean="0">
                          <a:solidFill>
                            <a:schemeClr val="tx1"/>
                          </a:solidFill>
                          <a:latin typeface="Times New Roman" panose="02020603050405020304" pitchFamily="18" charset="0"/>
                          <a:cs typeface="Times New Roman" panose="02020603050405020304" pitchFamily="18" charset="0"/>
                        </a:rPr>
                        <a:t>l</a:t>
                      </a:r>
                      <a:r>
                        <a:rPr lang="en-US" sz="1050" b="0" dirty="0" smtClean="0">
                          <a:solidFill>
                            <a:schemeClr val="tx1"/>
                          </a:solidFill>
                          <a:latin typeface="Times New Roman" panose="02020603050405020304" pitchFamily="18" charset="0"/>
                          <a:cs typeface="Times New Roman" panose="02020603050405020304" pitchFamily="18" charset="0"/>
                        </a:rPr>
                        <a:t>anguage</a:t>
                      </a:r>
                      <a:r>
                        <a:rPr lang="en-US" sz="1050" b="0" baseline="0" dirty="0" smtClean="0">
                          <a:solidFill>
                            <a:schemeClr val="tx1"/>
                          </a:solidFill>
                          <a:latin typeface="Times New Roman" panose="02020603050405020304" pitchFamily="18" charset="0"/>
                          <a:cs typeface="Times New Roman" panose="02020603050405020304" pitchFamily="18" charset="0"/>
                        </a:rPr>
                        <a:t> </a:t>
                      </a:r>
                      <a:r>
                        <a:rPr lang="en-US" sz="1050" b="0" dirty="0" smtClean="0">
                          <a:solidFill>
                            <a:schemeClr val="tx1"/>
                          </a:solidFill>
                          <a:latin typeface="Times New Roman" panose="02020603050405020304" pitchFamily="18" charset="0"/>
                          <a:cs typeface="Times New Roman" panose="02020603050405020304" pitchFamily="18" charset="0"/>
                        </a:rPr>
                        <a:t>to </a:t>
                      </a:r>
                      <a:r>
                        <a:rPr lang="en-US" sz="1050" b="0" dirty="0">
                          <a:solidFill>
                            <a:schemeClr val="tx1"/>
                          </a:solidFill>
                          <a:latin typeface="Times New Roman" panose="02020603050405020304" pitchFamily="18" charset="0"/>
                          <a:cs typeface="Times New Roman" panose="02020603050405020304" pitchFamily="18" charset="0"/>
                        </a:rPr>
                        <a:t>human </a:t>
                      </a:r>
                      <a:r>
                        <a:rPr lang="en-US" sz="1050" b="0" dirty="0" smtClean="0">
                          <a:solidFill>
                            <a:schemeClr val="tx1"/>
                          </a:solidFill>
                          <a:latin typeface="Times New Roman" panose="02020603050405020304" pitchFamily="18" charset="0"/>
                          <a:cs typeface="Times New Roman" panose="02020603050405020304" pitchFamily="18" charset="0"/>
                        </a:rPr>
                        <a:t>hearing</a:t>
                      </a:r>
                      <a:r>
                        <a:rPr lang="en-US" sz="1050" b="0" baseline="0" dirty="0" smtClean="0">
                          <a:solidFill>
                            <a:schemeClr val="tx1"/>
                          </a:solidFill>
                          <a:latin typeface="Times New Roman" panose="02020603050405020304" pitchFamily="18" charset="0"/>
                          <a:cs typeface="Times New Roman" panose="02020603050405020304" pitchFamily="18" charset="0"/>
                        </a:rPr>
                        <a:t> </a:t>
                      </a:r>
                      <a:r>
                        <a:rPr lang="en-US" sz="1050" b="0" dirty="0" smtClean="0">
                          <a:solidFill>
                            <a:schemeClr val="tx1"/>
                          </a:solidFill>
                          <a:latin typeface="Times New Roman" panose="02020603050405020304" pitchFamily="18" charset="0"/>
                          <a:cs typeface="Times New Roman" panose="02020603050405020304" pitchFamily="18" charset="0"/>
                        </a:rPr>
                        <a:t>voice</a:t>
                      </a:r>
                      <a:r>
                        <a:rPr lang="en-US" sz="1050" b="0" dirty="0">
                          <a:solidFill>
                            <a:schemeClr val="tx1"/>
                          </a:solidFill>
                          <a:latin typeface="Times New Roman" panose="02020603050405020304" pitchFamily="18" charset="0"/>
                          <a:cs typeface="Times New Roman" panose="02020603050405020304" pitchFamily="18" charset="0"/>
                        </a:rPr>
                        <a:t>.</a:t>
                      </a:r>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050" u="none"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https://www.irjet.net/archives/V5/i4/IRJET-V5I4308.pdf</a:t>
                      </a:r>
                      <a:endParaRPr lang="en-IN" sz="1050" u="none" dirty="0">
                        <a:solidFill>
                          <a:schemeClr val="tx1"/>
                        </a:solidFill>
                        <a:latin typeface="Times New Roman" panose="02020603050405020304" pitchFamily="18" charset="0"/>
                        <a:cs typeface="Times New Roman" panose="02020603050405020304" pitchFamily="18" charset="0"/>
                      </a:endParaRPr>
                    </a:p>
                    <a:p>
                      <a:pPr algn="l"/>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88482778"/>
                  </a:ext>
                </a:extLst>
              </a:tr>
              <a:tr h="1363448">
                <a:tc>
                  <a:txBody>
                    <a:bodyPr/>
                    <a:lstStyle/>
                    <a:p>
                      <a:pPr algn="l"/>
                      <a:r>
                        <a:rPr lang="en-IN" sz="1050"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1" dirty="0">
                          <a:solidFill>
                            <a:schemeClr val="tx1"/>
                          </a:solidFill>
                          <a:latin typeface="Times New Roman" panose="02020603050405020304" pitchFamily="18" charset="0"/>
                          <a:cs typeface="Times New Roman" panose="02020603050405020304" pitchFamily="18" charset="0"/>
                        </a:rPr>
                        <a:t>SMART GLOVES FOR</a:t>
                      </a:r>
                    </a:p>
                    <a:p>
                      <a:pPr algn="l"/>
                      <a:r>
                        <a:rPr lang="en-US" sz="1050" b="1" dirty="0">
                          <a:solidFill>
                            <a:schemeClr val="tx1"/>
                          </a:solidFill>
                          <a:latin typeface="Times New Roman" panose="02020603050405020304" pitchFamily="18" charset="0"/>
                          <a:cs typeface="Times New Roman" panose="02020603050405020304" pitchFamily="18" charset="0"/>
                        </a:rPr>
                        <a:t>HAND GESTURE</a:t>
                      </a:r>
                    </a:p>
                    <a:p>
                      <a:pPr algn="l"/>
                      <a:r>
                        <a:rPr lang="en-US" sz="1050" b="1" dirty="0">
                          <a:solidFill>
                            <a:schemeClr val="tx1"/>
                          </a:solidFill>
                          <a:latin typeface="Times New Roman" panose="02020603050405020304" pitchFamily="18" charset="0"/>
                          <a:cs typeface="Times New Roman" panose="02020603050405020304" pitchFamily="18" charset="0"/>
                        </a:rPr>
                        <a:t>RECOGNITION: SIGN</a:t>
                      </a:r>
                    </a:p>
                    <a:p>
                      <a:pPr algn="l"/>
                      <a:r>
                        <a:rPr lang="en-US" sz="1050" b="1" dirty="0">
                          <a:solidFill>
                            <a:schemeClr val="tx1"/>
                          </a:solidFill>
                          <a:latin typeface="Times New Roman" panose="02020603050405020304" pitchFamily="18" charset="0"/>
                          <a:cs typeface="Times New Roman" panose="02020603050405020304" pitchFamily="18" charset="0"/>
                        </a:rPr>
                        <a:t>LANGUAGE TO SPEECH</a:t>
                      </a:r>
                    </a:p>
                    <a:p>
                      <a:pPr algn="l"/>
                      <a:r>
                        <a:rPr lang="en-US" sz="1050" b="1" dirty="0">
                          <a:solidFill>
                            <a:schemeClr val="tx1"/>
                          </a:solidFill>
                          <a:latin typeface="Times New Roman" panose="02020603050405020304" pitchFamily="18" charset="0"/>
                          <a:cs typeface="Times New Roman" panose="02020603050405020304" pitchFamily="18" charset="0"/>
                        </a:rPr>
                        <a:t>CONVERSION SYSTEM</a:t>
                      </a:r>
                      <a:endParaRPr lang="en-IN" sz="105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050" b="0" dirty="0">
                          <a:solidFill>
                            <a:schemeClr val="tx1"/>
                          </a:solidFill>
                          <a:latin typeface="Times New Roman" panose="02020603050405020304" pitchFamily="18" charset="0"/>
                          <a:cs typeface="Times New Roman" panose="02020603050405020304" pitchFamily="18" charset="0"/>
                        </a:rPr>
                        <a:t>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a:solidFill>
                            <a:schemeClr val="tx1"/>
                          </a:solidFill>
                          <a:latin typeface="Times New Roman" panose="02020603050405020304" pitchFamily="18" charset="0"/>
                          <a:cs typeface="Times New Roman" panose="02020603050405020304" pitchFamily="18" charset="0"/>
                        </a:rPr>
                        <a:t>International</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Conference on</a:t>
                      </a:r>
                    </a:p>
                    <a:p>
                      <a:pPr algn="l"/>
                      <a:r>
                        <a:rPr lang="en-US" sz="1050" b="0" dirty="0">
                          <a:solidFill>
                            <a:schemeClr val="tx1"/>
                          </a:solidFill>
                          <a:latin typeface="Times New Roman" panose="02020603050405020304" pitchFamily="18" charset="0"/>
                          <a:cs typeface="Times New Roman" panose="02020603050405020304" pitchFamily="18" charset="0"/>
                        </a:rPr>
                        <a:t>Robotics and</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Automation for</a:t>
                      </a:r>
                      <a:r>
                        <a:rPr lang="en-US" sz="1050" b="0" baseline="0" dirty="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Humanitarian</a:t>
                      </a:r>
                    </a:p>
                    <a:p>
                      <a:pPr algn="l"/>
                      <a:r>
                        <a:rPr lang="en-US" sz="1050" b="0" dirty="0">
                          <a:solidFill>
                            <a:schemeClr val="tx1"/>
                          </a:solidFill>
                          <a:latin typeface="Times New Roman" panose="02020603050405020304" pitchFamily="18" charset="0"/>
                          <a:cs typeface="Times New Roman" panose="02020603050405020304" pitchFamily="18" charset="0"/>
                        </a:rPr>
                        <a:t>Applications</a:t>
                      </a:r>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50" b="0" dirty="0" smtClean="0">
                          <a:solidFill>
                            <a:schemeClr val="tx1"/>
                          </a:solidFill>
                          <a:latin typeface="Times New Roman" panose="02020603050405020304" pitchFamily="18" charset="0"/>
                          <a:cs typeface="Times New Roman" panose="02020603050405020304" pitchFamily="18" charset="0"/>
                        </a:rPr>
                        <a:t> </a:t>
                      </a:r>
                      <a:r>
                        <a:rPr lang="en-US" sz="1050" b="0" dirty="0">
                          <a:solidFill>
                            <a:schemeClr val="tx1"/>
                          </a:solidFill>
                          <a:latin typeface="Times New Roman" panose="02020603050405020304" pitchFamily="18" charset="0"/>
                          <a:cs typeface="Times New Roman" panose="02020603050405020304" pitchFamily="18" charset="0"/>
                        </a:rPr>
                        <a:t>S</a:t>
                      </a:r>
                      <a:r>
                        <a:rPr lang="en-US" sz="1050" b="0" dirty="0" smtClean="0">
                          <a:solidFill>
                            <a:schemeClr val="tx1"/>
                          </a:solidFill>
                          <a:latin typeface="Times New Roman" panose="02020603050405020304" pitchFamily="18" charset="0"/>
                          <a:cs typeface="Times New Roman" panose="02020603050405020304" pitchFamily="18" charset="0"/>
                        </a:rPr>
                        <a:t>mart </a:t>
                      </a:r>
                      <a:r>
                        <a:rPr lang="en-US" sz="1050" b="0" dirty="0">
                          <a:solidFill>
                            <a:schemeClr val="tx1"/>
                          </a:solidFill>
                          <a:latin typeface="Times New Roman" panose="02020603050405020304" pitchFamily="18" charset="0"/>
                          <a:cs typeface="Times New Roman" panose="02020603050405020304" pitchFamily="18" charset="0"/>
                        </a:rPr>
                        <a:t>glove </a:t>
                      </a:r>
                      <a:r>
                        <a:rPr lang="en-US" sz="1050" b="0" dirty="0" smtClean="0">
                          <a:solidFill>
                            <a:schemeClr val="tx1"/>
                          </a:solidFill>
                          <a:latin typeface="Times New Roman" panose="02020603050405020304" pitchFamily="18" charset="0"/>
                          <a:cs typeface="Times New Roman" panose="02020603050405020304" pitchFamily="18" charset="0"/>
                        </a:rPr>
                        <a:t>,sign </a:t>
                      </a:r>
                      <a:r>
                        <a:rPr lang="en-US" sz="1050" b="0" dirty="0">
                          <a:solidFill>
                            <a:schemeClr val="tx1"/>
                          </a:solidFill>
                          <a:latin typeface="Times New Roman" panose="02020603050405020304" pitchFamily="18" charset="0"/>
                          <a:cs typeface="Times New Roman" panose="02020603050405020304" pitchFamily="18" charset="0"/>
                        </a:rPr>
                        <a:t>language to</a:t>
                      </a:r>
                    </a:p>
                    <a:p>
                      <a:pPr algn="l"/>
                      <a:r>
                        <a:rPr lang="en-US" sz="1050" b="0" dirty="0">
                          <a:solidFill>
                            <a:schemeClr val="tx1"/>
                          </a:solidFill>
                          <a:latin typeface="Times New Roman" panose="02020603050405020304" pitchFamily="18" charset="0"/>
                          <a:cs typeface="Times New Roman" panose="02020603050405020304" pitchFamily="18" charset="0"/>
                        </a:rPr>
                        <a:t>speech output.</a:t>
                      </a:r>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hlinkClick r:id="rId4"/>
                        </a:rPr>
                        <a:t>https://www.researchgate.net/publication/317129387_Smart_gloves_for_hand_gesture_recognition_Sign_language_to_speech_conversion_system</a:t>
                      </a:r>
                      <a:endParaRPr lang="en-IN" sz="1050" dirty="0">
                        <a:latin typeface="Times New Roman" panose="02020603050405020304" pitchFamily="18" charset="0"/>
                        <a:cs typeface="Times New Roman" panose="02020603050405020304" pitchFamily="18" charset="0"/>
                      </a:endParaRPr>
                    </a:p>
                    <a:p>
                      <a:pPr algn="l"/>
                      <a:endParaRPr lang="en-IN" sz="1050" dirty="0">
                        <a:latin typeface="Times New Roman" panose="02020603050405020304" pitchFamily="18" charset="0"/>
                        <a:cs typeface="Times New Roman" panose="02020603050405020304" pitchFamily="18" charset="0"/>
                      </a:endParaRPr>
                    </a:p>
                    <a:p>
                      <a:pPr algn="l"/>
                      <a:endParaRPr lang="en-IN" sz="105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54933632"/>
                  </a:ext>
                </a:extLst>
              </a:tr>
            </a:tbl>
          </a:graphicData>
        </a:graphic>
      </p:graphicFrame>
      <p:sp>
        <p:nvSpPr>
          <p:cNvPr id="3" name="Title 1">
            <a:extLst>
              <a:ext uri="{FF2B5EF4-FFF2-40B4-BE49-F238E27FC236}">
                <a16:creationId xmlns:a16="http://schemas.microsoft.com/office/drawing/2014/main" xmlns="" id="{2C9BBB91-DDA8-4A45-A18B-B1D144EB6F42}"/>
              </a:ext>
            </a:extLst>
          </p:cNvPr>
          <p:cNvSpPr>
            <a:spLocks noGrp="1"/>
          </p:cNvSpPr>
          <p:nvPr>
            <p:ph type="title"/>
          </p:nvPr>
        </p:nvSpPr>
        <p:spPr>
          <a:xfrm>
            <a:off x="1295400" y="209550"/>
            <a:ext cx="6934198" cy="457199"/>
          </a:xfrm>
        </p:spPr>
        <p:txBody>
          <a:bodyPr/>
          <a:lstStyle/>
          <a:p>
            <a:pPr algn="ctr"/>
            <a:r>
              <a:rPr lang="en-US" sz="2800" b="1" dirty="0">
                <a:latin typeface="Times New Roman" panose="02020603050405020304" pitchFamily="18" charset="0"/>
                <a:cs typeface="Times New Roman" panose="02020603050405020304" pitchFamily="18" charset="0"/>
              </a:rPr>
              <a:t>LITERATURE SURVEY</a:t>
            </a:r>
            <a:endParaRPr lang="en-IN" sz="2800" dirty="0"/>
          </a:p>
        </p:txBody>
      </p:sp>
    </p:spTree>
    <p:extLst>
      <p:ext uri="{BB962C8B-B14F-4D97-AF65-F5344CB8AC3E}">
        <p14:creationId xmlns:p14="http://schemas.microsoft.com/office/powerpoint/2010/main" val="342475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FEC1E4-01AC-4797-9530-DD341A14C8C3}"/>
              </a:ext>
            </a:extLst>
          </p:cNvPr>
          <p:cNvSpPr>
            <a:spLocks noGrp="1"/>
          </p:cNvSpPr>
          <p:nvPr>
            <p:ph type="title"/>
          </p:nvPr>
        </p:nvSpPr>
        <p:spPr>
          <a:xfrm>
            <a:off x="685800" y="438150"/>
            <a:ext cx="7886700" cy="545306"/>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PROBLEM </a:t>
            </a:r>
            <a:r>
              <a:rPr lang="en-US" sz="2800" b="1" dirty="0">
                <a:latin typeface="Times New Roman" panose="02020603050405020304" pitchFamily="18" charset="0"/>
                <a:cs typeface="Times New Roman" panose="02020603050405020304" pitchFamily="18" charset="0"/>
              </a:rPr>
              <a:t>STATEMENT</a:t>
            </a:r>
            <a:endParaRPr lang="en-IN" sz="2800" dirty="0"/>
          </a:p>
        </p:txBody>
      </p:sp>
      <p:sp>
        <p:nvSpPr>
          <p:cNvPr id="3" name="Content Placeholder 2">
            <a:extLst>
              <a:ext uri="{FF2B5EF4-FFF2-40B4-BE49-F238E27FC236}">
                <a16:creationId xmlns:a16="http://schemas.microsoft.com/office/drawing/2014/main" xmlns="" id="{30DDB469-2D46-43D2-B6F8-C1200F1B6796}"/>
              </a:ext>
            </a:extLst>
          </p:cNvPr>
          <p:cNvSpPr>
            <a:spLocks noGrp="1"/>
          </p:cNvSpPr>
          <p:nvPr>
            <p:ph idx="1"/>
          </p:nvPr>
        </p:nvSpPr>
        <p:spPr>
          <a:xfrm>
            <a:off x="457200" y="678656"/>
            <a:ext cx="8305800" cy="4026694"/>
          </a:xfrm>
        </p:spPr>
        <p:txBody>
          <a:bodyPr>
            <a:noAutofit/>
          </a:bodyPr>
          <a:lstStyle/>
          <a:p>
            <a:endParaRPr lang="en-IN" sz="1600"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700" dirty="0" smtClean="0">
                <a:latin typeface="Times New Roman" panose="02020603050405020304" pitchFamily="18" charset="0"/>
                <a:cs typeface="Times New Roman" panose="02020603050405020304" pitchFamily="18" charset="0"/>
              </a:rPr>
              <a:t>About </a:t>
            </a:r>
            <a:r>
              <a:rPr lang="en-IN" sz="1700" dirty="0">
                <a:latin typeface="Times New Roman" panose="02020603050405020304" pitchFamily="18" charset="0"/>
                <a:cs typeface="Times New Roman" panose="02020603050405020304" pitchFamily="18" charset="0"/>
              </a:rPr>
              <a:t>billion people in the world are deaf and dumb</a:t>
            </a:r>
            <a:r>
              <a:rPr lang="en-IN"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Communication between people </a:t>
            </a:r>
            <a:r>
              <a:rPr lang="en-IN" sz="1700" dirty="0" smtClean="0">
                <a:latin typeface="Times New Roman" panose="02020603050405020304" pitchFamily="18" charset="0"/>
                <a:cs typeface="Times New Roman" panose="02020603050405020304" pitchFamily="18" charset="0"/>
              </a:rPr>
              <a:t>is</a:t>
            </a:r>
            <a:r>
              <a:rPr lang="en-IN" sz="1700" dirty="0" smtClean="0">
                <a:latin typeface="Times New Roman" panose="02020603050405020304" pitchFamily="18" charset="0"/>
                <a:cs typeface="Times New Roman" panose="02020603050405020304" pitchFamily="18" charset="0"/>
              </a:rPr>
              <a:t> challenging </a:t>
            </a:r>
            <a:endParaRPr lang="en-IN" sz="1700" dirty="0">
              <a:latin typeface="Times New Roman" panose="02020603050405020304" pitchFamily="18" charset="0"/>
              <a:cs typeface="Times New Roman" panose="02020603050405020304" pitchFamily="18" charset="0"/>
            </a:endParaRPr>
          </a:p>
          <a:p>
            <a:r>
              <a:rPr lang="en-IN" sz="1700" dirty="0" smtClean="0">
                <a:latin typeface="Times New Roman" panose="02020603050405020304" pitchFamily="18" charset="0"/>
                <a:cs typeface="Times New Roman" panose="02020603050405020304" pitchFamily="18" charset="0"/>
              </a:rPr>
              <a:t>S</a:t>
            </a:r>
            <a:r>
              <a:rPr lang="en-IN" sz="1700" dirty="0" smtClean="0">
                <a:latin typeface="Times New Roman" panose="02020603050405020304" pitchFamily="18" charset="0"/>
                <a:cs typeface="Times New Roman" panose="02020603050405020304" pitchFamily="18" charset="0"/>
              </a:rPr>
              <a:t>ign </a:t>
            </a:r>
            <a:r>
              <a:rPr lang="en-IN" sz="1700" dirty="0">
                <a:latin typeface="Times New Roman" panose="02020603050405020304" pitchFamily="18" charset="0"/>
                <a:cs typeface="Times New Roman" panose="02020603050405020304" pitchFamily="18" charset="0"/>
              </a:rPr>
              <a:t>language helps deaf and dumb people to communicate.</a:t>
            </a:r>
          </a:p>
          <a:p>
            <a:r>
              <a:rPr lang="en-IN" sz="1700" dirty="0">
                <a:latin typeface="Times New Roman" panose="02020603050405020304" pitchFamily="18" charset="0"/>
                <a:cs typeface="Times New Roman" panose="02020603050405020304" pitchFamily="18" charset="0"/>
              </a:rPr>
              <a:t>But not all people understand sign language.</a:t>
            </a:r>
          </a:p>
          <a:p>
            <a:r>
              <a:rPr lang="en-IN" sz="1700" dirty="0" smtClean="0">
                <a:latin typeface="Times New Roman" panose="02020603050405020304" pitchFamily="18" charset="0"/>
                <a:cs typeface="Times New Roman" panose="02020603050405020304" pitchFamily="18" charset="0"/>
              </a:rPr>
              <a:t>Objective - </a:t>
            </a:r>
            <a:r>
              <a:rPr lang="en-IN" sz="1700" dirty="0">
                <a:latin typeface="Times New Roman" panose="02020603050405020304" pitchFamily="18" charset="0"/>
                <a:cs typeface="Times New Roman" panose="02020603050405020304" pitchFamily="18" charset="0"/>
              </a:rPr>
              <a:t>A</a:t>
            </a:r>
            <a:r>
              <a:rPr lang="en-IN" sz="1700" dirty="0" smtClean="0">
                <a:latin typeface="Times New Roman" panose="02020603050405020304" pitchFamily="18" charset="0"/>
                <a:cs typeface="Times New Roman" panose="02020603050405020304" pitchFamily="18" charset="0"/>
              </a:rPr>
              <a:t>chieve </a:t>
            </a:r>
            <a:r>
              <a:rPr lang="en-IN" sz="1700" dirty="0">
                <a:latin typeface="Times New Roman" panose="02020603050405020304" pitchFamily="18" charset="0"/>
                <a:cs typeface="Times New Roman" panose="02020603050405020304" pitchFamily="18" charset="0"/>
              </a:rPr>
              <a:t>communication </a:t>
            </a:r>
            <a:r>
              <a:rPr lang="en-IN" sz="1700" dirty="0" smtClean="0">
                <a:latin typeface="Times New Roman" panose="02020603050405020304" pitchFamily="18" charset="0"/>
                <a:cs typeface="Times New Roman" panose="02020603050405020304" pitchFamily="18" charset="0"/>
              </a:rPr>
              <a:t>of DUMB people.</a:t>
            </a:r>
            <a:endParaRPr lang="en-IN" sz="1700" dirty="0">
              <a:latin typeface="Times New Roman" panose="02020603050405020304" pitchFamily="18" charset="0"/>
              <a:cs typeface="Times New Roman" panose="02020603050405020304" pitchFamily="18" charset="0"/>
            </a:endParaRPr>
          </a:p>
          <a:p>
            <a:r>
              <a:rPr lang="en-US" sz="1700" b="0" i="0" dirty="0" smtClean="0">
                <a:solidFill>
                  <a:srgbClr val="222222"/>
                </a:solidFill>
                <a:effectLst/>
                <a:latin typeface="Times New Roman" panose="02020603050405020304" pitchFamily="18" charset="0"/>
                <a:cs typeface="Times New Roman" panose="02020603050405020304" pitchFamily="18" charset="0"/>
              </a:rPr>
              <a:t> </a:t>
            </a:r>
            <a:r>
              <a:rPr lang="en-US" sz="1700" dirty="0">
                <a:solidFill>
                  <a:srgbClr val="222222"/>
                </a:solidFill>
                <a:latin typeface="Times New Roman" panose="02020603050405020304" pitchFamily="18" charset="0"/>
                <a:cs typeface="Times New Roman" panose="02020603050405020304" pitchFamily="18" charset="0"/>
              </a:rPr>
              <a:t>R</a:t>
            </a:r>
            <a:r>
              <a:rPr lang="en-US" sz="1700" b="0" i="0" dirty="0" smtClean="0">
                <a:solidFill>
                  <a:srgbClr val="222222"/>
                </a:solidFill>
                <a:effectLst/>
                <a:latin typeface="Times New Roman" panose="02020603050405020304" pitchFamily="18" charset="0"/>
                <a:cs typeface="Times New Roman" panose="02020603050405020304" pitchFamily="18" charset="0"/>
              </a:rPr>
              <a:t>educe </a:t>
            </a:r>
            <a:r>
              <a:rPr lang="en-US" sz="1700" b="0" i="0" dirty="0">
                <a:solidFill>
                  <a:srgbClr val="222222"/>
                </a:solidFill>
                <a:effectLst/>
                <a:latin typeface="Times New Roman" panose="02020603050405020304" pitchFamily="18" charset="0"/>
                <a:cs typeface="Times New Roman" panose="02020603050405020304" pitchFamily="18" charset="0"/>
              </a:rPr>
              <a:t>cost and improve </a:t>
            </a:r>
            <a:r>
              <a:rPr lang="en-US" sz="1700" b="0" i="0" dirty="0" smtClean="0">
                <a:solidFill>
                  <a:srgbClr val="222222"/>
                </a:solidFill>
                <a:effectLst/>
                <a:latin typeface="Times New Roman" panose="02020603050405020304" pitchFamily="18" charset="0"/>
                <a:cs typeface="Times New Roman" panose="02020603050405020304" pitchFamily="18" charset="0"/>
              </a:rPr>
              <a:t>robustness </a:t>
            </a:r>
            <a:r>
              <a:rPr lang="en-US" sz="1700" b="0" i="0" dirty="0">
                <a:solidFill>
                  <a:srgbClr val="222222"/>
                </a:solidFill>
                <a:effectLst/>
                <a:latin typeface="Times New Roman" panose="02020603050405020304" pitchFamily="18" charset="0"/>
                <a:cs typeface="Times New Roman" panose="02020603050405020304" pitchFamily="18" charset="0"/>
              </a:rPr>
              <a:t>using simple web camera.</a:t>
            </a:r>
            <a:r>
              <a:rPr lang="en-US" sz="1600" b="0" i="0" dirty="0">
                <a:solidFill>
                  <a:srgbClr val="222222"/>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9550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050" y="285750"/>
            <a:ext cx="8089899" cy="381000"/>
          </a:xfrm>
        </p:spPr>
        <p:txBody>
          <a:bodyPr>
            <a:noAutofit/>
          </a:bodyPr>
          <a:lstStyle/>
          <a:p>
            <a:pPr algn="ctr"/>
            <a:r>
              <a:rPr lang="en-US" sz="2800" b="1" dirty="0">
                <a:latin typeface="Times New Roman" panose="02020603050405020304" pitchFamily="18" charset="0"/>
                <a:cs typeface="Times New Roman" panose="02020603050405020304" pitchFamily="18" charset="0"/>
              </a:rPr>
              <a:t>TECHNOLOGY STACK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3950"/>
            <a:ext cx="6477000" cy="3581400"/>
          </a:xfrm>
        </p:spPr>
        <p:txBody>
          <a:bodyPr numCol="2">
            <a:no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HARDWARE REQUIREMENTS</a:t>
            </a:r>
          </a:p>
          <a:p>
            <a:pPr marL="0" indent="0">
              <a:buNone/>
            </a:pPr>
            <a:endParaRPr lang="en-IN" sz="16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Desktop / Laptop</a:t>
            </a:r>
            <a:endParaRPr lang="en-IN" sz="1600" dirty="0">
              <a:latin typeface="Times New Roman" panose="02020603050405020304" pitchFamily="18" charset="0"/>
              <a:cs typeface="Times New Roman" panose="02020603050405020304" pitchFamily="18" charset="0"/>
            </a:endParaRPr>
          </a:p>
          <a:p>
            <a:pPr lvl="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GB RAM</a:t>
            </a:r>
            <a:endParaRPr lang="en-IN" sz="1600" dirty="0">
              <a:latin typeface="Times New Roman" panose="02020603050405020304" pitchFamily="18" charset="0"/>
              <a:cs typeface="Times New Roman" panose="02020603050405020304" pitchFamily="18" charset="0"/>
            </a:endParaRPr>
          </a:p>
          <a:p>
            <a:pPr lvl="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Keyboard</a:t>
            </a:r>
            <a:endParaRPr lang="en-IN" sz="1600" dirty="0">
              <a:latin typeface="Times New Roman" panose="02020603050405020304" pitchFamily="18" charset="0"/>
              <a:cs typeface="Times New Roman" panose="02020603050405020304" pitchFamily="18" charset="0"/>
            </a:endParaRPr>
          </a:p>
          <a:p>
            <a:pPr lvl="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Mouse</a:t>
            </a:r>
            <a:endParaRPr lang="en-IN" sz="1600" dirty="0">
              <a:latin typeface="Times New Roman" panose="02020603050405020304" pitchFamily="18" charset="0"/>
              <a:cs typeface="Times New Roman" panose="02020603050405020304" pitchFamily="18" charset="0"/>
            </a:endParaRPr>
          </a:p>
          <a:p>
            <a:pPr lvl="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Windows 7 +</a:t>
            </a:r>
            <a:endParaRPr lang="en-IN" sz="1600" dirty="0">
              <a:latin typeface="Times New Roman" panose="02020603050405020304" pitchFamily="18" charset="0"/>
              <a:cs typeface="Times New Roman" panose="02020603050405020304" pitchFamily="18" charset="0"/>
            </a:endParaRPr>
          </a:p>
          <a:p>
            <a:pPr lvl="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Pentium IV +</a:t>
            </a:r>
            <a:endParaRPr lang="en-IN"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B89E7F0-E090-474C-9E42-8BA888AD19E5}"/>
              </a:ext>
            </a:extLst>
          </p:cNvPr>
          <p:cNvSpPr txBox="1"/>
          <p:nvPr/>
        </p:nvSpPr>
        <p:spPr>
          <a:xfrm>
            <a:off x="4831326" y="1123950"/>
            <a:ext cx="3855474" cy="830997"/>
          </a:xfrm>
          <a:prstGeom prst="rect">
            <a:avLst/>
          </a:prstGeom>
          <a:noFill/>
        </p:spPr>
        <p:txBody>
          <a:bodyPr wrap="square" rtlCol="0">
            <a:sp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SOFTWARE REQUIREMENTS </a:t>
            </a:r>
          </a:p>
          <a:p>
            <a:endParaRPr lang="en-IN" sz="1600" b="1" dirty="0">
              <a:latin typeface="Times New Roman" panose="02020603050405020304" pitchFamily="18" charset="0"/>
              <a:cs typeface="Times New Roman" panose="02020603050405020304" pitchFamily="18" charset="0"/>
            </a:endParaRPr>
          </a:p>
          <a:p>
            <a:pPr lvl="0"/>
            <a:endParaRPr lang="en-IN" sz="1600" dirty="0"/>
          </a:p>
        </p:txBody>
      </p:sp>
      <p:sp>
        <p:nvSpPr>
          <p:cNvPr id="5" name="TextBox 4">
            <a:extLst>
              <a:ext uri="{FF2B5EF4-FFF2-40B4-BE49-F238E27FC236}">
                <a16:creationId xmlns:a16="http://schemas.microsoft.com/office/drawing/2014/main" xmlns="" id="{5ADFAFB2-926E-4476-A2C7-671599CD2D59}"/>
              </a:ext>
            </a:extLst>
          </p:cNvPr>
          <p:cNvSpPr txBox="1"/>
          <p:nvPr/>
        </p:nvSpPr>
        <p:spPr>
          <a:xfrm>
            <a:off x="5029200" y="1830109"/>
            <a:ext cx="3657600" cy="1846659"/>
          </a:xfrm>
          <a:prstGeom prst="rect">
            <a:avLst/>
          </a:prstGeom>
          <a:noFill/>
        </p:spPr>
        <p:txBody>
          <a:bodyPr wrap="square" rtlCol="0">
            <a:spAutoFit/>
          </a:bodyPr>
          <a:lstStyle/>
          <a:p>
            <a:pPr lvl="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Python</a:t>
            </a:r>
            <a:endParaRPr lang="en-IN" sz="16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IDLE</a:t>
            </a:r>
          </a:p>
          <a:p>
            <a:pPr lvl="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Anaconda</a:t>
            </a:r>
            <a:endParaRPr lang="en-IN" sz="1600"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985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359F01B-90EB-4478-8438-0EE086CC0703}"/>
              </a:ext>
            </a:extLst>
          </p:cNvPr>
          <p:cNvSpPr>
            <a:spLocks noGrp="1"/>
          </p:cNvSpPr>
          <p:nvPr>
            <p:ph type="title"/>
          </p:nvPr>
        </p:nvSpPr>
        <p:spPr>
          <a:xfrm>
            <a:off x="1524000" y="285750"/>
            <a:ext cx="6165300" cy="381000"/>
          </a:xfrm>
        </p:spPr>
        <p:txBody>
          <a:bodyPr/>
          <a:lstStyle/>
          <a:p>
            <a:pPr algn="ctr"/>
            <a:r>
              <a:rPr lang="en-US" sz="2800" b="1" dirty="0">
                <a:latin typeface="Times New Roman" panose="02020603050405020304" pitchFamily="18" charset="0"/>
                <a:cs typeface="Times New Roman" panose="02020603050405020304" pitchFamily="18" charset="0"/>
              </a:rPr>
              <a:t>SYSTEM ARCHITECTURE </a:t>
            </a:r>
            <a:endParaRPr lang="en-IN" sz="2800" dirty="0"/>
          </a:p>
        </p:txBody>
      </p:sp>
      <p:pic>
        <p:nvPicPr>
          <p:cNvPr id="4" name="Picture 3">
            <a:extLst>
              <a:ext uri="{FF2B5EF4-FFF2-40B4-BE49-F238E27FC236}">
                <a16:creationId xmlns:a16="http://schemas.microsoft.com/office/drawing/2014/main" xmlns="" id="{A3246AE2-4BBE-40FE-BAE5-8CCF0F86D6D6}"/>
              </a:ext>
            </a:extLst>
          </p:cNvPr>
          <p:cNvPicPr>
            <a:picLocks noChangeAspect="1"/>
          </p:cNvPicPr>
          <p:nvPr/>
        </p:nvPicPr>
        <p:blipFill>
          <a:blip r:embed="rId2"/>
          <a:stretch>
            <a:fillRect/>
          </a:stretch>
        </p:blipFill>
        <p:spPr>
          <a:xfrm>
            <a:off x="1676401" y="895351"/>
            <a:ext cx="5638800" cy="3505200"/>
          </a:xfrm>
          <a:prstGeom prst="rect">
            <a:avLst/>
          </a:prstGeom>
        </p:spPr>
      </p:pic>
    </p:spTree>
    <p:extLst>
      <p:ext uri="{BB962C8B-B14F-4D97-AF65-F5344CB8AC3E}">
        <p14:creationId xmlns:p14="http://schemas.microsoft.com/office/powerpoint/2010/main" val="187211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CA399D3-C930-4091-83C7-FE6997F8FA6B}"/>
              </a:ext>
            </a:extLst>
          </p:cNvPr>
          <p:cNvSpPr>
            <a:spLocks noGrp="1"/>
          </p:cNvSpPr>
          <p:nvPr>
            <p:ph type="ctrTitle"/>
          </p:nvPr>
        </p:nvSpPr>
        <p:spPr>
          <a:xfrm>
            <a:off x="2009647" y="111759"/>
            <a:ext cx="5124706" cy="609601"/>
          </a:xfrm>
        </p:spPr>
        <p:txBody>
          <a:bodyPr>
            <a:normAutofit/>
          </a:bodyPr>
          <a:lstStyle/>
          <a:p>
            <a:pPr algn="ctr"/>
            <a:r>
              <a:rPr lang="en-IN" sz="2800" b="1" dirty="0">
                <a:latin typeface="Times New Roman" panose="02020603050405020304" pitchFamily="18" charset="0"/>
                <a:cs typeface="Times New Roman" panose="02020603050405020304" pitchFamily="18" charset="0"/>
              </a:rPr>
              <a:t>USE CASE DIAGRAM  </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10513" y="971550"/>
            <a:ext cx="5466080" cy="3450590"/>
          </a:xfrm>
          <a:prstGeom prst="rect">
            <a:avLst/>
          </a:prstGeom>
          <a:noFill/>
          <a:ln>
            <a:noFill/>
          </a:ln>
        </p:spPr>
      </p:pic>
    </p:spTree>
    <p:extLst>
      <p:ext uri="{BB962C8B-B14F-4D97-AF65-F5344CB8AC3E}">
        <p14:creationId xmlns:p14="http://schemas.microsoft.com/office/powerpoint/2010/main" val="248012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8368200" cy="686100"/>
          </a:xfrm>
        </p:spPr>
        <p:txBody>
          <a:bodyPr/>
          <a:lstStyle/>
          <a:p>
            <a:pPr algn="ctr"/>
            <a:r>
              <a:rPr lang="en-IN" sz="2800" b="1" dirty="0">
                <a:latin typeface="Times New Roman" panose="02020603050405020304" pitchFamily="18" charset="0"/>
                <a:cs typeface="Times New Roman" panose="02020603050405020304" pitchFamily="18" charset="0"/>
              </a:rPr>
              <a:t>FLOW CHART </a:t>
            </a:r>
          </a:p>
        </p:txBody>
      </p:sp>
      <p:pic>
        <p:nvPicPr>
          <p:cNvPr id="38" name="Picture 37"/>
          <p:cNvPicPr/>
          <p:nvPr/>
        </p:nvPicPr>
        <p:blipFill>
          <a:blip r:embed="rId2">
            <a:extLst>
              <a:ext uri="{28A0092B-C50C-407E-A947-70E740481C1C}">
                <a14:useLocalDpi xmlns:a14="http://schemas.microsoft.com/office/drawing/2010/main" val="0"/>
              </a:ext>
            </a:extLst>
          </a:blip>
          <a:srcRect/>
          <a:stretch>
            <a:fillRect/>
          </a:stretch>
        </p:blipFill>
        <p:spPr bwMode="auto">
          <a:xfrm>
            <a:off x="2008950" y="803389"/>
            <a:ext cx="4959900" cy="4282962"/>
          </a:xfrm>
          <a:prstGeom prst="rect">
            <a:avLst/>
          </a:prstGeom>
          <a:noFill/>
          <a:ln>
            <a:noFill/>
          </a:ln>
        </p:spPr>
      </p:pic>
    </p:spTree>
    <p:extLst>
      <p:ext uri="{BB962C8B-B14F-4D97-AF65-F5344CB8AC3E}">
        <p14:creationId xmlns:p14="http://schemas.microsoft.com/office/powerpoint/2010/main" val="4888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B32519E-EAF7-47E4-9197-C50D526530C9}"/>
              </a:ext>
            </a:extLst>
          </p:cNvPr>
          <p:cNvPicPr>
            <a:picLocks noChangeAspect="1"/>
          </p:cNvPicPr>
          <p:nvPr/>
        </p:nvPicPr>
        <p:blipFill>
          <a:blip r:embed="rId2"/>
          <a:stretch>
            <a:fillRect/>
          </a:stretch>
        </p:blipFill>
        <p:spPr>
          <a:xfrm>
            <a:off x="1352834" y="895350"/>
            <a:ext cx="6553200" cy="4038600"/>
          </a:xfrm>
          <a:prstGeom prst="rect">
            <a:avLst/>
          </a:prstGeom>
        </p:spPr>
      </p:pic>
      <p:sp>
        <p:nvSpPr>
          <p:cNvPr id="6" name="Title 5">
            <a:extLst>
              <a:ext uri="{FF2B5EF4-FFF2-40B4-BE49-F238E27FC236}">
                <a16:creationId xmlns:a16="http://schemas.microsoft.com/office/drawing/2014/main" xmlns="" id="{11D1C78A-18FF-484B-A6BB-2D804DDC2673}"/>
              </a:ext>
            </a:extLst>
          </p:cNvPr>
          <p:cNvSpPr>
            <a:spLocks noGrp="1"/>
          </p:cNvSpPr>
          <p:nvPr>
            <p:ph type="ctrTitle"/>
          </p:nvPr>
        </p:nvSpPr>
        <p:spPr>
          <a:xfrm>
            <a:off x="1659399" y="209550"/>
            <a:ext cx="5825202" cy="573711"/>
          </a:xfrm>
        </p:spPr>
        <p:txBody>
          <a:bodyPr>
            <a:normAutofit/>
          </a:bodyPr>
          <a:lstStyle/>
          <a:p>
            <a:pPr algn="ctr"/>
            <a:r>
              <a:rPr lang="en-IN" sz="2800" b="1"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980195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3327</TotalTime>
  <Words>802</Words>
  <Application>Microsoft Office PowerPoint</Application>
  <PresentationFormat>On-screen Show (16:9)</PresentationFormat>
  <Paragraphs>152</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Roboto</vt:lpstr>
      <vt:lpstr>Calibri</vt:lpstr>
      <vt:lpstr>Wingdings</vt:lpstr>
      <vt:lpstr>Times New Roman</vt:lpstr>
      <vt:lpstr>Calibri Light</vt:lpstr>
      <vt:lpstr>Office Theme</vt:lpstr>
      <vt:lpstr>CONVERSION OF GESTURES TO VOICE AND TEXT MESSAGE IN REGIONAL LANGUAGE</vt:lpstr>
      <vt:lpstr>INTRODUCTION</vt:lpstr>
      <vt:lpstr>LITERATURE SURVEY</vt:lpstr>
      <vt:lpstr>PROBLEM STATEMENT</vt:lpstr>
      <vt:lpstr>TECHNOLOGY STACK</vt:lpstr>
      <vt:lpstr>SYSTEM ARCHITECTURE </vt:lpstr>
      <vt:lpstr>USE CASE DIAGRAM  </vt:lpstr>
      <vt:lpstr>FLOW CHART </vt:lpstr>
      <vt:lpstr>ACTIVITY DIAGRAM</vt:lpstr>
      <vt:lpstr>MODULES</vt:lpstr>
      <vt:lpstr>PowerPoint Presentation</vt:lpstr>
      <vt:lpstr>PowerPoint Presentation</vt:lpstr>
      <vt:lpstr>DATASET</vt:lpstr>
      <vt:lpstr>DIFFERENT TYPES OF GESTURES</vt:lpstr>
      <vt:lpstr>PowerPoint Presentation</vt:lpstr>
      <vt:lpstr>SCREEN SHOTS</vt:lpstr>
      <vt:lpstr>PowerPoint Presentation</vt:lpstr>
      <vt:lpstr>PowerPoint Presentation</vt:lpstr>
      <vt:lpstr>PowerPoint Presentation</vt:lpstr>
      <vt:lpstr>PowerPoint Presentation</vt:lpstr>
      <vt:lpstr>CONCLUSION</vt:lpstr>
      <vt:lpstr>FUTURE ENHANCEMENT</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User Oppression detection Technique</dc:title>
  <dc:creator>Manobala.R</dc:creator>
  <cp:lastModifiedBy>Admin</cp:lastModifiedBy>
  <cp:revision>213</cp:revision>
  <dcterms:modified xsi:type="dcterms:W3CDTF">2021-06-17T15:10:06Z</dcterms:modified>
</cp:coreProperties>
</file>