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312" r:id="rId5"/>
    <p:sldId id="304" r:id="rId6"/>
    <p:sldId id="307" r:id="rId7"/>
    <p:sldId id="281" r:id="rId8"/>
    <p:sldId id="282" r:id="rId9"/>
    <p:sldId id="323" r:id="rId10"/>
    <p:sldId id="319" r:id="rId11"/>
    <p:sldId id="324" r:id="rId12"/>
    <p:sldId id="315" r:id="rId13"/>
    <p:sldId id="314" r:id="rId14"/>
    <p:sldId id="297"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5388" autoAdjust="0"/>
  </p:normalViewPr>
  <p:slideViewPr>
    <p:cSldViewPr snapToGrid="0" snapToObjects="1">
      <p:cViewPr varScale="1">
        <p:scale>
          <a:sx n="74" d="100"/>
          <a:sy n="74" d="100"/>
        </p:scale>
        <p:origin x="1042"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vik Kulkarni" userId="f0b54a554972bef2" providerId="LiveId" clId="{30E782ED-FF65-4C94-AC71-3FDB283C251D}"/>
    <pc:docChg chg="modSld sldOrd">
      <pc:chgData name="Sathvik Kulkarni" userId="f0b54a554972bef2" providerId="LiveId" clId="{30E782ED-FF65-4C94-AC71-3FDB283C251D}" dt="2024-07-15T15:33:48.331" v="3"/>
      <pc:docMkLst>
        <pc:docMk/>
      </pc:docMkLst>
      <pc:sldChg chg="ord">
        <pc:chgData name="Sathvik Kulkarni" userId="f0b54a554972bef2" providerId="LiveId" clId="{30E782ED-FF65-4C94-AC71-3FDB283C251D}" dt="2024-07-15T15:33:44.123" v="1"/>
        <pc:sldMkLst>
          <pc:docMk/>
          <pc:sldMk cId="2952923800" sldId="281"/>
        </pc:sldMkLst>
      </pc:sldChg>
      <pc:sldChg chg="ord">
        <pc:chgData name="Sathvik Kulkarni" userId="f0b54a554972bef2" providerId="LiveId" clId="{30E782ED-FF65-4C94-AC71-3FDB283C251D}" dt="2024-07-15T15:33:48.331" v="3"/>
        <pc:sldMkLst>
          <pc:docMk/>
          <pc:sldMk cId="2906491918" sldId="30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93100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79036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mailto:preethirn29@gmail.com"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err="1"/>
              <a:t>teleicu</a:t>
            </a:r>
            <a:r>
              <a:rPr lang="en-US" dirty="0"/>
              <a:t> monitoring </a:t>
            </a:r>
            <a:br>
              <a:rPr lang="en-US" dirty="0"/>
            </a:br>
            <a:r>
              <a:rPr lang="en-US" dirty="0"/>
              <a:t>system</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638945" y="132784"/>
            <a:ext cx="7043617" cy="1120318"/>
          </a:xfrm>
        </p:spPr>
        <p:txBody>
          <a:bodyPr/>
          <a:lstStyle/>
          <a:p>
            <a:r>
              <a:rPr lang="en-US" dirty="0"/>
              <a:t>Conclusion and future scope</a:t>
            </a:r>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638945" y="1338606"/>
            <a:ext cx="8427364" cy="5043340"/>
          </a:xfrm>
        </p:spPr>
        <p:txBody>
          <a:bodyPr>
            <a:normAutofit/>
          </a:bodyPr>
          <a:lstStyle/>
          <a:p>
            <a:r>
              <a:rPr lang="en-US" sz="2000" b="1" dirty="0"/>
              <a:t>Conclusion</a:t>
            </a:r>
          </a:p>
          <a:p>
            <a:r>
              <a:rPr lang="en-US" sz="2000" dirty="0"/>
              <a:t>The innovative monitoring system using YOLOv10 for TeleICU patients successfully enables real-time detection and differentiation of doctors, nurses, and patients. This enhances remote monitoring capabilities, ensuring timely interventions and improved patient care. The integration of advanced video processing and deep learning techniques demonstrates significant potential in automating and optimizing healthcare monitoring systems.</a:t>
            </a:r>
          </a:p>
          <a:p>
            <a:endParaRPr lang="en-US" sz="2000" dirty="0"/>
          </a:p>
          <a:p>
            <a:r>
              <a:rPr lang="en-US" sz="2000" b="1" dirty="0"/>
              <a:t>Future Scope</a:t>
            </a:r>
          </a:p>
          <a:p>
            <a:r>
              <a:rPr lang="en-US" sz="2000" dirty="0"/>
              <a:t>Future enhancements could include incorporating multi-class detection for more detailed role identification, integrating audio analysis for comprehensive monitoring, and leveraging edge computing for real-time processing. Additionally, continuous model updates with new data and expanding the system to other hospital units could further enhance its utility and accuracy.</a:t>
            </a:r>
          </a:p>
          <a:p>
            <a:endParaRPr lang="en-US" sz="2000" dirty="0"/>
          </a:p>
        </p:txBody>
      </p:sp>
    </p:spTree>
    <p:extLst>
      <p:ext uri="{BB962C8B-B14F-4D97-AF65-F5344CB8AC3E}">
        <p14:creationId xmlns:p14="http://schemas.microsoft.com/office/powerpoint/2010/main" val="1131718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Preethi R N</a:t>
            </a:r>
          </a:p>
          <a:p>
            <a:r>
              <a:rPr lang="en-US" dirty="0">
                <a:hlinkClick r:id="rId3"/>
              </a:rPr>
              <a:t>preethirn29@gmail.com</a:t>
            </a:r>
            <a:endParaRPr lang="en-US" dirty="0"/>
          </a:p>
          <a:p>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Table of contents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fontScale="92500" lnSpcReduction="20000"/>
          </a:bodyPr>
          <a:lstStyle/>
          <a:p>
            <a:r>
              <a:rPr lang="en-US" dirty="0"/>
              <a:t>Problem Statement</a:t>
            </a:r>
          </a:p>
          <a:p>
            <a:r>
              <a:rPr lang="en-IN" dirty="0"/>
              <a:t>Unique Idea Brief</a:t>
            </a:r>
            <a:endParaRPr lang="en-US" dirty="0"/>
          </a:p>
          <a:p>
            <a:r>
              <a:rPr lang="en-IN" dirty="0"/>
              <a:t>Features Offered</a:t>
            </a:r>
            <a:endParaRPr lang="en-US" dirty="0"/>
          </a:p>
          <a:p>
            <a:r>
              <a:rPr lang="en-IN" dirty="0"/>
              <a:t>Process flow</a:t>
            </a:r>
            <a:endParaRPr lang="en-US" dirty="0"/>
          </a:p>
          <a:p>
            <a:r>
              <a:rPr lang="en-IN" dirty="0"/>
              <a:t>Architecture Diagram</a:t>
            </a:r>
            <a:endParaRPr lang="en-US" dirty="0"/>
          </a:p>
          <a:p>
            <a:r>
              <a:rPr lang="en-IN" dirty="0"/>
              <a:t>Technologies used</a:t>
            </a:r>
          </a:p>
          <a:p>
            <a:r>
              <a:rPr lang="en-IN" dirty="0"/>
              <a:t>Conclusion</a:t>
            </a:r>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2903086" y="2658359"/>
            <a:ext cx="6590076" cy="880298"/>
          </a:xfrm>
        </p:spPr>
        <p:txBody>
          <a:bodyPr/>
          <a:lstStyle/>
          <a:p>
            <a:r>
              <a:rPr lang="en-US" dirty="0"/>
              <a:t>Problem statement</a:t>
            </a:r>
          </a:p>
        </p:txBody>
      </p:sp>
      <p:sp>
        <p:nvSpPr>
          <p:cNvPr id="6" name="TextBox 5">
            <a:extLst>
              <a:ext uri="{FF2B5EF4-FFF2-40B4-BE49-F238E27FC236}">
                <a16:creationId xmlns:a16="http://schemas.microsoft.com/office/drawing/2014/main" id="{B999175D-573C-34D3-F75E-93947557DB10}"/>
              </a:ext>
            </a:extLst>
          </p:cNvPr>
          <p:cNvSpPr txBox="1"/>
          <p:nvPr/>
        </p:nvSpPr>
        <p:spPr>
          <a:xfrm>
            <a:off x="1545996" y="3833818"/>
            <a:ext cx="9304256" cy="954107"/>
          </a:xfrm>
          <a:prstGeom prst="rect">
            <a:avLst/>
          </a:prstGeom>
          <a:noFill/>
        </p:spPr>
        <p:txBody>
          <a:bodyPr wrap="square" rtlCol="0">
            <a:spAutoFit/>
          </a:bodyPr>
          <a:lstStyle/>
          <a:p>
            <a:r>
              <a:rPr lang="en-IN" sz="2800" dirty="0">
                <a:solidFill>
                  <a:schemeClr val="accent6"/>
                </a:solidFill>
              </a:rPr>
              <a:t>Innovative Monitoring System for TeleICU Patients using Video processing and Deep Learning.</a:t>
            </a: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509046" y="440533"/>
            <a:ext cx="5448693" cy="686684"/>
          </a:xfrm>
        </p:spPr>
        <p:txBody>
          <a:bodyPr/>
          <a:lstStyle/>
          <a:p>
            <a:r>
              <a:rPr lang="en-US" dirty="0"/>
              <a:t>Unique idea brief</a:t>
            </a:r>
          </a:p>
        </p:txBody>
      </p:sp>
      <p:sp>
        <p:nvSpPr>
          <p:cNvPr id="7" name="TextBox 6">
            <a:extLst>
              <a:ext uri="{FF2B5EF4-FFF2-40B4-BE49-F238E27FC236}">
                <a16:creationId xmlns:a16="http://schemas.microsoft.com/office/drawing/2014/main" id="{C65DF369-91BF-FC17-7D69-8297C3FB9872}"/>
              </a:ext>
            </a:extLst>
          </p:cNvPr>
          <p:cNvSpPr txBox="1"/>
          <p:nvPr/>
        </p:nvSpPr>
        <p:spPr>
          <a:xfrm>
            <a:off x="688157" y="1348033"/>
            <a:ext cx="9360816" cy="3046988"/>
          </a:xfrm>
          <a:prstGeom prst="rect">
            <a:avLst/>
          </a:prstGeom>
          <a:noFill/>
        </p:spPr>
        <p:txBody>
          <a:bodyPr wrap="square" rtlCol="0">
            <a:spAutoFit/>
          </a:bodyPr>
          <a:lstStyle/>
          <a:p>
            <a:pPr algn="just"/>
            <a:r>
              <a:rPr lang="en-US" sz="2400" dirty="0">
                <a:solidFill>
                  <a:schemeClr val="accent6"/>
                </a:solidFill>
              </a:rPr>
              <a:t>The unique idea here is to customize the </a:t>
            </a:r>
            <a:r>
              <a:rPr lang="en-US" sz="2400" b="1" dirty="0">
                <a:solidFill>
                  <a:schemeClr val="accent6"/>
                </a:solidFill>
              </a:rPr>
              <a:t>YOLOv10 object detection model </a:t>
            </a:r>
            <a:r>
              <a:rPr lang="en-US" sz="2400" dirty="0">
                <a:solidFill>
                  <a:schemeClr val="accent6"/>
                </a:solidFill>
              </a:rPr>
              <a:t>for a specialized task by training it with domain-specific data like distinguishing doctors, nurses, and patients in an ICU.</a:t>
            </a:r>
          </a:p>
          <a:p>
            <a:pPr algn="just"/>
            <a:r>
              <a:rPr lang="en-US" sz="2400" dirty="0">
                <a:solidFill>
                  <a:schemeClr val="accent6"/>
                </a:solidFill>
              </a:rPr>
              <a:t>By leveraging pre-trained weights and fine-tuning them with custom datasets, the approach enhances model accuracy and efficiency, making it highly adaptable for niche applications. This specialized training allows for precise object detection tailored to unique environments and requirements</a:t>
            </a:r>
            <a:endParaRPr lang="en-IN" sz="2400" dirty="0">
              <a:solidFill>
                <a:schemeClr val="accent6"/>
              </a:solidFill>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593299" y="0"/>
            <a:ext cx="7965461" cy="648978"/>
          </a:xfrm>
        </p:spPr>
        <p:txBody>
          <a:bodyPr/>
          <a:lstStyle/>
          <a:p>
            <a:r>
              <a:rPr lang="en-US" dirty="0"/>
              <a:t>Features offered</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686639" y="754144"/>
            <a:ext cx="8739386" cy="5046583"/>
          </a:xfrm>
        </p:spPr>
        <p:txBody>
          <a:bodyPr/>
          <a:lstStyle/>
          <a:p>
            <a:r>
              <a:rPr lang="en-US" dirty="0"/>
              <a:t>Custom Training: Capability to train the YOLOv10 model with custom datasets.</a:t>
            </a:r>
          </a:p>
          <a:p>
            <a:r>
              <a:rPr lang="en-US" dirty="0"/>
              <a:t>Configurable Training Parameters: Adjustable training parameters such as epochs, batch size, and plotting of training metrics.</a:t>
            </a:r>
          </a:p>
          <a:p>
            <a:r>
              <a:rPr lang="en-US" dirty="0"/>
              <a:t>Prediction: Making predictions on new images with the trained model. </a:t>
            </a:r>
          </a:p>
          <a:p>
            <a:r>
              <a:rPr lang="en-US" dirty="0"/>
              <a:t>Confidence Thresholding: Configurable confidence threshold to filter out low-confidence detections.</a:t>
            </a:r>
          </a:p>
          <a:p>
            <a:r>
              <a:rPr lang="en-US" dirty="0"/>
              <a:t>Automatic Saving: Automatic saving of prediction results.</a:t>
            </a:r>
          </a:p>
          <a:p>
            <a:r>
              <a:rPr lang="en-US" dirty="0"/>
              <a:t>Directory Management: Automated creation and management of directories for weights and output files.</a:t>
            </a:r>
          </a:p>
          <a:p>
            <a:r>
              <a:rPr lang="en-US" dirty="0"/>
              <a:t>Integration with Hugging Face: Ability to integrate with Hugging Face Hub for accessing additional models and resources.</a:t>
            </a: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4180642" y="490192"/>
            <a:ext cx="9875463" cy="471489"/>
          </a:xfrm>
        </p:spPr>
        <p:txBody>
          <a:bodyPr/>
          <a:lstStyle/>
          <a:p>
            <a:r>
              <a:rPr lang="en-US" dirty="0"/>
              <a:t>Process flow</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266068" y="1241351"/>
            <a:ext cx="5829147" cy="5807749"/>
          </a:xfrm>
        </p:spPr>
        <p:txBody>
          <a:bodyPr>
            <a:normAutofit/>
          </a:bodyPr>
          <a:lstStyle/>
          <a:p>
            <a:pPr marL="0" indent="0">
              <a:buNone/>
            </a:pPr>
            <a:r>
              <a:rPr lang="en-US" dirty="0"/>
              <a:t>1.</a:t>
            </a:r>
            <a:r>
              <a:rPr lang="en-US" b="1" dirty="0"/>
              <a:t>Setup and Installation:</a:t>
            </a:r>
          </a:p>
          <a:p>
            <a:r>
              <a:rPr lang="en-US" dirty="0"/>
              <a:t>Obtain the YOLOv10 codebase </a:t>
            </a:r>
          </a:p>
          <a:p>
            <a:r>
              <a:rPr lang="en-US" dirty="0"/>
              <a:t>Install the YOLOv10 package and additional dependencies like huggingface_hub.</a:t>
            </a:r>
          </a:p>
          <a:p>
            <a:pPr marL="0" indent="0">
              <a:buNone/>
            </a:pPr>
            <a:r>
              <a:rPr lang="en-US" b="1" dirty="0"/>
              <a:t>2</a:t>
            </a:r>
            <a:r>
              <a:rPr lang="en-US" dirty="0"/>
              <a:t>.</a:t>
            </a:r>
            <a:r>
              <a:rPr lang="en-IN" b="1" dirty="0"/>
              <a:t> Data Preparation</a:t>
            </a:r>
            <a:r>
              <a:rPr lang="en-IN" dirty="0"/>
              <a:t>:</a:t>
            </a:r>
          </a:p>
          <a:p>
            <a:pPr>
              <a:buFont typeface="Arial" panose="020B0604020202020204" pitchFamily="34" charset="0"/>
              <a:buChar char="•"/>
            </a:pPr>
            <a:r>
              <a:rPr lang="en-IN" dirty="0"/>
              <a:t>Collect ICU Video Data</a:t>
            </a:r>
          </a:p>
          <a:p>
            <a:pPr>
              <a:buFont typeface="Arial" panose="020B0604020202020204" pitchFamily="34" charset="0"/>
              <a:buChar char="•"/>
            </a:pPr>
            <a:r>
              <a:rPr lang="en-IN" dirty="0"/>
              <a:t>Extract Frames</a:t>
            </a:r>
          </a:p>
          <a:p>
            <a:pPr>
              <a:buFont typeface="Arial" panose="020B0604020202020204" pitchFamily="34" charset="0"/>
              <a:buChar char="•"/>
            </a:pPr>
            <a:r>
              <a:rPr lang="en-IN" dirty="0"/>
              <a:t>Annotate Data.</a:t>
            </a:r>
          </a:p>
          <a:p>
            <a:pPr marL="0" indent="0">
              <a:buNone/>
            </a:pPr>
            <a:r>
              <a:rPr lang="en-IN" b="1" dirty="0"/>
              <a:t>3. Model Preparation and Model Training:</a:t>
            </a:r>
          </a:p>
          <a:p>
            <a:r>
              <a:rPr lang="en-IN" dirty="0"/>
              <a:t>Set-Up Directories</a:t>
            </a:r>
          </a:p>
          <a:p>
            <a:r>
              <a:rPr lang="en-IN" dirty="0"/>
              <a:t>Download pre-trained weights</a:t>
            </a:r>
          </a:p>
          <a:p>
            <a:pPr marL="0" indent="0">
              <a:buNone/>
            </a:pPr>
            <a:r>
              <a:rPr lang="en-IN" b="1" dirty="0"/>
              <a:t>4.Model Evaluation:</a:t>
            </a:r>
          </a:p>
          <a:p>
            <a:r>
              <a:rPr lang="en-IN" dirty="0"/>
              <a:t>Validate Performance</a:t>
            </a:r>
          </a:p>
          <a:p>
            <a:r>
              <a:rPr lang="en-IN" dirty="0"/>
              <a:t>Fine-tune Model</a:t>
            </a:r>
          </a:p>
          <a:p>
            <a:pPr marL="0" indent="0">
              <a:buNone/>
            </a:pPr>
            <a:endParaRPr lang="en-IN" dirty="0"/>
          </a:p>
          <a:p>
            <a:pPr marL="0" indent="0">
              <a:buNone/>
            </a:pPr>
            <a:endParaRPr lang="en-IN" dirty="0"/>
          </a:p>
          <a:p>
            <a:pPr marL="0" indent="0">
              <a:buNone/>
            </a:pPr>
            <a:endParaRPr lang="en-US" dirty="0"/>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6801852" y="1241351"/>
            <a:ext cx="5041268" cy="5416122"/>
          </a:xfrm>
        </p:spPr>
        <p:txBody>
          <a:bodyPr/>
          <a:lstStyle/>
          <a:p>
            <a:pPr marL="0" indent="0">
              <a:buNone/>
            </a:pPr>
            <a:r>
              <a:rPr lang="en-US" b="1" dirty="0"/>
              <a:t>5.Prediction and Monitoring:</a:t>
            </a:r>
          </a:p>
          <a:p>
            <a:r>
              <a:rPr lang="en-US" dirty="0"/>
              <a:t>Deploy Model</a:t>
            </a:r>
          </a:p>
          <a:p>
            <a:r>
              <a:rPr lang="en-US" dirty="0"/>
              <a:t>Set confidence Threshold</a:t>
            </a:r>
          </a:p>
          <a:p>
            <a:r>
              <a:rPr lang="en-US" dirty="0"/>
              <a:t>Save and analyze the results</a:t>
            </a:r>
          </a:p>
          <a:p>
            <a:pPr marL="0" indent="0">
              <a:buNone/>
            </a:pPr>
            <a:r>
              <a:rPr lang="en-US" b="1" dirty="0"/>
              <a:t>6.Integration and Automation:</a:t>
            </a:r>
          </a:p>
          <a:p>
            <a:r>
              <a:rPr lang="en-US" dirty="0"/>
              <a:t>Integrate with TeleICU system</a:t>
            </a:r>
          </a:p>
          <a:p>
            <a:r>
              <a:rPr lang="en-US" dirty="0"/>
              <a:t>Real-time Monitoring</a:t>
            </a:r>
          </a:p>
          <a:p>
            <a:r>
              <a:rPr lang="en-US" dirty="0"/>
              <a:t>Alert Mechanism</a:t>
            </a:r>
          </a:p>
          <a:p>
            <a:pPr marL="0" indent="0">
              <a:buNone/>
            </a:pPr>
            <a:r>
              <a:rPr lang="en-US" b="1" dirty="0"/>
              <a:t>7.Maintenance and Updates:</a:t>
            </a:r>
          </a:p>
          <a:p>
            <a:r>
              <a:rPr lang="en-US" dirty="0"/>
              <a:t>Regular Updates</a:t>
            </a:r>
          </a:p>
          <a:p>
            <a:r>
              <a:rPr lang="en-US" dirty="0"/>
              <a:t>System Monitoring</a:t>
            </a:r>
          </a:p>
        </p:txBody>
      </p:sp>
    </p:spTree>
    <p:extLst>
      <p:ext uri="{BB962C8B-B14F-4D97-AF65-F5344CB8AC3E}">
        <p14:creationId xmlns:p14="http://schemas.microsoft.com/office/powerpoint/2010/main" val="351397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F1B220B3-1D85-CE7D-335F-683E19F1FEEB}"/>
              </a:ext>
            </a:extLst>
          </p:cNvPr>
          <p:cNvSpPr/>
          <p:nvPr/>
        </p:nvSpPr>
        <p:spPr>
          <a:xfrm>
            <a:off x="1932496" y="1428158"/>
            <a:ext cx="1442301" cy="76357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Custom Dataset</a:t>
            </a:r>
          </a:p>
        </p:txBody>
      </p:sp>
      <p:sp>
        <p:nvSpPr>
          <p:cNvPr id="24" name="Rectangle: Rounded Corners 23">
            <a:extLst>
              <a:ext uri="{FF2B5EF4-FFF2-40B4-BE49-F238E27FC236}">
                <a16:creationId xmlns:a16="http://schemas.microsoft.com/office/drawing/2014/main" id="{760026B0-35F2-CE44-9BD8-AC7FC0B2FF54}"/>
              </a:ext>
            </a:extLst>
          </p:cNvPr>
          <p:cNvSpPr/>
          <p:nvPr/>
        </p:nvSpPr>
        <p:spPr>
          <a:xfrm>
            <a:off x="5203596" y="1428159"/>
            <a:ext cx="1442301" cy="76357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Annotation tool</a:t>
            </a:r>
          </a:p>
        </p:txBody>
      </p:sp>
      <p:sp>
        <p:nvSpPr>
          <p:cNvPr id="25" name="Rectangle: Rounded Corners 24">
            <a:extLst>
              <a:ext uri="{FF2B5EF4-FFF2-40B4-BE49-F238E27FC236}">
                <a16:creationId xmlns:a16="http://schemas.microsoft.com/office/drawing/2014/main" id="{88977261-BD9F-E7A0-1172-44F49BE01C09}"/>
              </a:ext>
            </a:extLst>
          </p:cNvPr>
          <p:cNvSpPr/>
          <p:nvPr/>
        </p:nvSpPr>
        <p:spPr>
          <a:xfrm>
            <a:off x="7729979" y="3014220"/>
            <a:ext cx="1508288" cy="829559"/>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YOLOv10</a:t>
            </a:r>
          </a:p>
        </p:txBody>
      </p:sp>
      <p:sp>
        <p:nvSpPr>
          <p:cNvPr id="26" name="Rectangle: Rounded Corners 25">
            <a:extLst>
              <a:ext uri="{FF2B5EF4-FFF2-40B4-BE49-F238E27FC236}">
                <a16:creationId xmlns:a16="http://schemas.microsoft.com/office/drawing/2014/main" id="{53E9B0B0-72A8-E8A3-E5C7-3F2EA9A450A3}"/>
              </a:ext>
            </a:extLst>
          </p:cNvPr>
          <p:cNvSpPr/>
          <p:nvPr/>
        </p:nvSpPr>
        <p:spPr>
          <a:xfrm>
            <a:off x="7814821" y="5255445"/>
            <a:ext cx="1338606" cy="829559"/>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Video Extraction</a:t>
            </a:r>
          </a:p>
        </p:txBody>
      </p:sp>
      <p:sp>
        <p:nvSpPr>
          <p:cNvPr id="27" name="Rectangle: Rounded Corners 26">
            <a:extLst>
              <a:ext uri="{FF2B5EF4-FFF2-40B4-BE49-F238E27FC236}">
                <a16:creationId xmlns:a16="http://schemas.microsoft.com/office/drawing/2014/main" id="{EA013FB2-E105-A09F-1273-6D63E3955E4A}"/>
              </a:ext>
            </a:extLst>
          </p:cNvPr>
          <p:cNvSpPr/>
          <p:nvPr/>
        </p:nvSpPr>
        <p:spPr>
          <a:xfrm>
            <a:off x="4110088" y="3787221"/>
            <a:ext cx="1611983" cy="829559"/>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Tele-ICU System</a:t>
            </a:r>
          </a:p>
        </p:txBody>
      </p:sp>
      <p:sp>
        <p:nvSpPr>
          <p:cNvPr id="28" name="Rectangle: Rounded Corners 27">
            <a:extLst>
              <a:ext uri="{FF2B5EF4-FFF2-40B4-BE49-F238E27FC236}">
                <a16:creationId xmlns:a16="http://schemas.microsoft.com/office/drawing/2014/main" id="{83173AAF-ED92-8E50-9F1F-3C98AB6A11CA}"/>
              </a:ext>
            </a:extLst>
          </p:cNvPr>
          <p:cNvSpPr/>
          <p:nvPr/>
        </p:nvSpPr>
        <p:spPr>
          <a:xfrm>
            <a:off x="1687399" y="5316718"/>
            <a:ext cx="1602557" cy="829559"/>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Results Storage</a:t>
            </a:r>
          </a:p>
        </p:txBody>
      </p:sp>
      <p:sp>
        <p:nvSpPr>
          <p:cNvPr id="29" name="Cylinder 28">
            <a:extLst>
              <a:ext uri="{FF2B5EF4-FFF2-40B4-BE49-F238E27FC236}">
                <a16:creationId xmlns:a16="http://schemas.microsoft.com/office/drawing/2014/main" id="{A6A12620-6059-6BE7-72B5-B4C9030DD687}"/>
              </a:ext>
            </a:extLst>
          </p:cNvPr>
          <p:cNvSpPr/>
          <p:nvPr/>
        </p:nvSpPr>
        <p:spPr>
          <a:xfrm>
            <a:off x="9219414" y="1357460"/>
            <a:ext cx="1282046" cy="85783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Retrain Model</a:t>
            </a:r>
          </a:p>
        </p:txBody>
      </p:sp>
      <p:cxnSp>
        <p:nvCxnSpPr>
          <p:cNvPr id="31" name="Straight Arrow Connector 30">
            <a:extLst>
              <a:ext uri="{FF2B5EF4-FFF2-40B4-BE49-F238E27FC236}">
                <a16:creationId xmlns:a16="http://schemas.microsoft.com/office/drawing/2014/main" id="{5423D2B9-D644-80C5-BF01-9E9F3BA10E45}"/>
              </a:ext>
            </a:extLst>
          </p:cNvPr>
          <p:cNvCxnSpPr>
            <a:stCxn id="23" idx="3"/>
            <a:endCxn id="24" idx="1"/>
          </p:cNvCxnSpPr>
          <p:nvPr/>
        </p:nvCxnSpPr>
        <p:spPr>
          <a:xfrm>
            <a:off x="3374797" y="1809944"/>
            <a:ext cx="182879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6D5BCC72-A546-6C16-261D-584F9787D83F}"/>
              </a:ext>
            </a:extLst>
          </p:cNvPr>
          <p:cNvCxnSpPr>
            <a:stCxn id="24" idx="3"/>
            <a:endCxn id="29" idx="2"/>
          </p:cNvCxnSpPr>
          <p:nvPr/>
        </p:nvCxnSpPr>
        <p:spPr>
          <a:xfrm flipV="1">
            <a:off x="6645897" y="1786380"/>
            <a:ext cx="2573517" cy="23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1575B176-0082-F2FE-3F63-FF33A048F2E9}"/>
              </a:ext>
            </a:extLst>
          </p:cNvPr>
          <p:cNvCxnSpPr>
            <a:stCxn id="25" idx="3"/>
          </p:cNvCxnSpPr>
          <p:nvPr/>
        </p:nvCxnSpPr>
        <p:spPr>
          <a:xfrm flipV="1">
            <a:off x="9238267" y="2288356"/>
            <a:ext cx="782425" cy="114064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107BDA8C-2D62-8065-22A8-47C387CB8C8C}"/>
              </a:ext>
            </a:extLst>
          </p:cNvPr>
          <p:cNvCxnSpPr>
            <a:stCxn id="27" idx="2"/>
            <a:endCxn id="28" idx="3"/>
          </p:cNvCxnSpPr>
          <p:nvPr/>
        </p:nvCxnSpPr>
        <p:spPr>
          <a:xfrm rot="5400000">
            <a:off x="3545659" y="4361077"/>
            <a:ext cx="1114718" cy="162612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Rounded Corners 51">
            <a:extLst>
              <a:ext uri="{FF2B5EF4-FFF2-40B4-BE49-F238E27FC236}">
                <a16:creationId xmlns:a16="http://schemas.microsoft.com/office/drawing/2014/main" id="{24125D70-0810-B809-3ECC-8F50EA8FD44F}"/>
              </a:ext>
            </a:extLst>
          </p:cNvPr>
          <p:cNvSpPr/>
          <p:nvPr/>
        </p:nvSpPr>
        <p:spPr>
          <a:xfrm>
            <a:off x="1687400" y="2665429"/>
            <a:ext cx="1602557" cy="76357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Prediction Model</a:t>
            </a:r>
          </a:p>
        </p:txBody>
      </p:sp>
      <p:sp>
        <p:nvSpPr>
          <p:cNvPr id="61" name="Oval 60">
            <a:extLst>
              <a:ext uri="{FF2B5EF4-FFF2-40B4-BE49-F238E27FC236}">
                <a16:creationId xmlns:a16="http://schemas.microsoft.com/office/drawing/2014/main" id="{E831563A-459C-448F-1784-511821FEAD34}"/>
              </a:ext>
            </a:extLst>
          </p:cNvPr>
          <p:cNvSpPr/>
          <p:nvPr/>
        </p:nvSpPr>
        <p:spPr>
          <a:xfrm>
            <a:off x="452487" y="3601039"/>
            <a:ext cx="461913" cy="3582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6"/>
              </a:solidFill>
            </a:endParaRPr>
          </a:p>
        </p:txBody>
      </p:sp>
      <p:cxnSp>
        <p:nvCxnSpPr>
          <p:cNvPr id="63" name="Straight Connector 62">
            <a:extLst>
              <a:ext uri="{FF2B5EF4-FFF2-40B4-BE49-F238E27FC236}">
                <a16:creationId xmlns:a16="http://schemas.microsoft.com/office/drawing/2014/main" id="{61618556-D152-D738-8C41-56CCE7E61FB9}"/>
              </a:ext>
            </a:extLst>
          </p:cNvPr>
          <p:cNvCxnSpPr>
            <a:cxnSpLocks/>
          </p:cNvCxnSpPr>
          <p:nvPr/>
        </p:nvCxnSpPr>
        <p:spPr>
          <a:xfrm>
            <a:off x="320511" y="3959258"/>
            <a:ext cx="7164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25424A2-C049-065C-024F-070E6914F248}"/>
              </a:ext>
            </a:extLst>
          </p:cNvPr>
          <p:cNvCxnSpPr>
            <a:stCxn id="61" idx="4"/>
          </p:cNvCxnSpPr>
          <p:nvPr/>
        </p:nvCxnSpPr>
        <p:spPr>
          <a:xfrm flipH="1">
            <a:off x="678730" y="3959258"/>
            <a:ext cx="4714" cy="47134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C57953A7-B15A-E3B9-B0ED-E69E140B2155}"/>
              </a:ext>
            </a:extLst>
          </p:cNvPr>
          <p:cNvCxnSpPr/>
          <p:nvPr/>
        </p:nvCxnSpPr>
        <p:spPr>
          <a:xfrm flipH="1">
            <a:off x="386499" y="4430598"/>
            <a:ext cx="296945" cy="186182"/>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648A8A7B-0218-619D-E777-C6515A8CE444}"/>
              </a:ext>
            </a:extLst>
          </p:cNvPr>
          <p:cNvCxnSpPr/>
          <p:nvPr/>
        </p:nvCxnSpPr>
        <p:spPr>
          <a:xfrm>
            <a:off x="683444" y="4430598"/>
            <a:ext cx="230956" cy="186182"/>
          </a:xfrm>
          <a:prstGeom prst="line">
            <a:avLst/>
          </a:prstGeom>
        </p:spPr>
        <p:style>
          <a:lnRef idx="1">
            <a:schemeClr val="dk1"/>
          </a:lnRef>
          <a:fillRef idx="0">
            <a:schemeClr val="dk1"/>
          </a:fillRef>
          <a:effectRef idx="0">
            <a:schemeClr val="dk1"/>
          </a:effectRef>
          <a:fontRef idx="minor">
            <a:schemeClr val="tx1"/>
          </a:fontRef>
        </p:style>
      </p:cxnSp>
      <p:cxnSp>
        <p:nvCxnSpPr>
          <p:cNvPr id="72" name="Connector: Elbow 71">
            <a:extLst>
              <a:ext uri="{FF2B5EF4-FFF2-40B4-BE49-F238E27FC236}">
                <a16:creationId xmlns:a16="http://schemas.microsoft.com/office/drawing/2014/main" id="{3F3C4BBA-0BB9-7790-A551-82A465B69A40}"/>
              </a:ext>
            </a:extLst>
          </p:cNvPr>
          <p:cNvCxnSpPr>
            <a:stCxn id="25" idx="1"/>
            <a:endCxn id="27" idx="3"/>
          </p:cNvCxnSpPr>
          <p:nvPr/>
        </p:nvCxnSpPr>
        <p:spPr>
          <a:xfrm rot="10800000" flipV="1">
            <a:off x="5722071" y="3428999"/>
            <a:ext cx="2007908" cy="77300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3" name="Connector: Elbow 82">
            <a:extLst>
              <a:ext uri="{FF2B5EF4-FFF2-40B4-BE49-F238E27FC236}">
                <a16:creationId xmlns:a16="http://schemas.microsoft.com/office/drawing/2014/main" id="{1E255D64-A865-73AF-25CC-2730745EB720}"/>
              </a:ext>
            </a:extLst>
          </p:cNvPr>
          <p:cNvCxnSpPr>
            <a:cxnSpLocks/>
          </p:cNvCxnSpPr>
          <p:nvPr/>
        </p:nvCxnSpPr>
        <p:spPr>
          <a:xfrm rot="10800000">
            <a:off x="617453" y="4916078"/>
            <a:ext cx="1008670" cy="801279"/>
          </a:xfrm>
          <a:prstGeom prst="bentConnector3">
            <a:avLst>
              <a:gd name="adj1" fmla="val 10327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4C4C5E61-DD22-7B38-9C50-4E70BDA04C65}"/>
              </a:ext>
            </a:extLst>
          </p:cNvPr>
          <p:cNvCxnSpPr/>
          <p:nvPr/>
        </p:nvCxnSpPr>
        <p:spPr>
          <a:xfrm flipV="1">
            <a:off x="914400" y="2941163"/>
            <a:ext cx="711724" cy="4513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TextBox 90">
            <a:extLst>
              <a:ext uri="{FF2B5EF4-FFF2-40B4-BE49-F238E27FC236}">
                <a16:creationId xmlns:a16="http://schemas.microsoft.com/office/drawing/2014/main" id="{ECE86687-1B65-FDAF-BD19-D49570E62B74}"/>
              </a:ext>
            </a:extLst>
          </p:cNvPr>
          <p:cNvSpPr txBox="1"/>
          <p:nvPr/>
        </p:nvSpPr>
        <p:spPr>
          <a:xfrm>
            <a:off x="275730" y="4540858"/>
            <a:ext cx="787143" cy="369332"/>
          </a:xfrm>
          <a:prstGeom prst="rect">
            <a:avLst/>
          </a:prstGeom>
          <a:noFill/>
        </p:spPr>
        <p:txBody>
          <a:bodyPr wrap="square" rtlCol="0">
            <a:spAutoFit/>
          </a:bodyPr>
          <a:lstStyle/>
          <a:p>
            <a:r>
              <a:rPr lang="en-IN" dirty="0"/>
              <a:t>users</a:t>
            </a:r>
          </a:p>
        </p:txBody>
      </p:sp>
      <p:cxnSp>
        <p:nvCxnSpPr>
          <p:cNvPr id="94" name="Connector: Elbow 93">
            <a:extLst>
              <a:ext uri="{FF2B5EF4-FFF2-40B4-BE49-F238E27FC236}">
                <a16:creationId xmlns:a16="http://schemas.microsoft.com/office/drawing/2014/main" id="{21FC8AE7-E9D5-B45D-2FC6-02EABEE29D5B}"/>
              </a:ext>
            </a:extLst>
          </p:cNvPr>
          <p:cNvCxnSpPr>
            <a:stCxn id="26" idx="1"/>
          </p:cNvCxnSpPr>
          <p:nvPr/>
        </p:nvCxnSpPr>
        <p:spPr>
          <a:xfrm rot="10800000">
            <a:off x="5722071" y="4430599"/>
            <a:ext cx="2092751" cy="123962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D0AD8B41-473A-4946-3D9F-CA7340313FCC}"/>
              </a:ext>
            </a:extLst>
          </p:cNvPr>
          <p:cNvCxnSpPr>
            <a:stCxn id="52" idx="3"/>
          </p:cNvCxnSpPr>
          <p:nvPr/>
        </p:nvCxnSpPr>
        <p:spPr>
          <a:xfrm>
            <a:off x="3289957" y="3047215"/>
            <a:ext cx="4440022" cy="447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483F8629-4CD4-D4DA-68E5-46A13D1B38C1}"/>
              </a:ext>
            </a:extLst>
          </p:cNvPr>
          <p:cNvSpPr txBox="1"/>
          <p:nvPr/>
        </p:nvSpPr>
        <p:spPr>
          <a:xfrm>
            <a:off x="1809946" y="122548"/>
            <a:ext cx="8408710" cy="646331"/>
          </a:xfrm>
          <a:prstGeom prst="rect">
            <a:avLst/>
          </a:prstGeom>
          <a:noFill/>
        </p:spPr>
        <p:txBody>
          <a:bodyPr wrap="square" rtlCol="0">
            <a:spAutoFit/>
          </a:bodyPr>
          <a:lstStyle/>
          <a:p>
            <a:r>
              <a:rPr lang="en-IN" sz="3600" dirty="0">
                <a:solidFill>
                  <a:schemeClr val="accent6"/>
                </a:solidFill>
                <a:latin typeface="Arial Black" panose="020B0A04020102020204" pitchFamily="34" charset="0"/>
              </a:rPr>
              <a:t>ARCHITECTURE DIAGRAM</a:t>
            </a:r>
          </a:p>
        </p:txBody>
      </p:sp>
    </p:spTree>
    <p:extLst>
      <p:ext uri="{BB962C8B-B14F-4D97-AF65-F5344CB8AC3E}">
        <p14:creationId xmlns:p14="http://schemas.microsoft.com/office/powerpoint/2010/main" val="396999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0" y="0"/>
            <a:ext cx="7796464" cy="688157"/>
          </a:xfrm>
        </p:spPr>
        <p:txBody>
          <a:bodyPr/>
          <a:lstStyle/>
          <a:p>
            <a:r>
              <a:rPr lang="en-US" dirty="0"/>
              <a:t>Technologies used</a:t>
            </a:r>
          </a:p>
        </p:txBody>
      </p:sp>
      <p:sp>
        <p:nvSpPr>
          <p:cNvPr id="8" name="TextBox 7">
            <a:extLst>
              <a:ext uri="{FF2B5EF4-FFF2-40B4-BE49-F238E27FC236}">
                <a16:creationId xmlns:a16="http://schemas.microsoft.com/office/drawing/2014/main" id="{ED80A144-1513-6F02-4693-589B476EBB9E}"/>
              </a:ext>
            </a:extLst>
          </p:cNvPr>
          <p:cNvSpPr txBox="1"/>
          <p:nvPr/>
        </p:nvSpPr>
        <p:spPr>
          <a:xfrm>
            <a:off x="216816" y="928688"/>
            <a:ext cx="8371003" cy="3970318"/>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6"/>
                </a:solidFill>
              </a:rPr>
              <a:t>Python</a:t>
            </a:r>
            <a:r>
              <a:rPr lang="en-US" dirty="0">
                <a:solidFill>
                  <a:schemeClr val="accent6"/>
                </a:solidFill>
              </a:rPr>
              <a:t>:Programming language used for scripting, data processing, and training models.</a:t>
            </a:r>
          </a:p>
          <a:p>
            <a:endParaRPr lang="en-US" dirty="0">
              <a:solidFill>
                <a:schemeClr val="accent6"/>
              </a:solidFill>
            </a:endParaRPr>
          </a:p>
          <a:p>
            <a:pPr marL="285750" indent="-285750">
              <a:buFont typeface="Arial" panose="020B0604020202020204" pitchFamily="34" charset="0"/>
              <a:buChar char="•"/>
            </a:pPr>
            <a:r>
              <a:rPr lang="en-US" b="1" dirty="0">
                <a:solidFill>
                  <a:schemeClr val="accent6"/>
                </a:solidFill>
              </a:rPr>
              <a:t>YOLOv10 (You Only Look Once, Version 10)</a:t>
            </a:r>
            <a:r>
              <a:rPr lang="en-US" dirty="0">
                <a:solidFill>
                  <a:schemeClr val="accent6"/>
                </a:solidFill>
              </a:rPr>
              <a:t>: Object detection model to identify and localize multiple objects in images. It offers features such as real time performance, high accuracy, pre-trained weights for faster convergence, and flexibility for customization.</a:t>
            </a:r>
          </a:p>
          <a:p>
            <a:endParaRPr lang="en-US" dirty="0">
              <a:solidFill>
                <a:schemeClr val="accent6"/>
              </a:solidFill>
            </a:endParaRPr>
          </a:p>
          <a:p>
            <a:pPr marL="285750" indent="-285750">
              <a:buFont typeface="Arial" panose="020B0604020202020204" pitchFamily="34" charset="0"/>
              <a:buChar char="•"/>
            </a:pPr>
            <a:r>
              <a:rPr lang="en-US" b="1" dirty="0">
                <a:solidFill>
                  <a:schemeClr val="accent6"/>
                </a:solidFill>
              </a:rPr>
              <a:t>Libraries</a:t>
            </a:r>
            <a:r>
              <a:rPr lang="en-US" dirty="0">
                <a:solidFill>
                  <a:schemeClr val="accent6"/>
                </a:solidFill>
              </a:rPr>
              <a:t>: Utilizes libraries like os for file operations and urllib for downloading files.</a:t>
            </a:r>
          </a:p>
          <a:p>
            <a:r>
              <a:rPr lang="en-US" dirty="0">
                <a:solidFill>
                  <a:schemeClr val="accent6"/>
                </a:solidFill>
              </a:rPr>
              <a:t> </a:t>
            </a:r>
          </a:p>
          <a:p>
            <a:pPr marL="285750" indent="-285750">
              <a:buFont typeface="Arial" panose="020B0604020202020204" pitchFamily="34" charset="0"/>
              <a:buChar char="•"/>
            </a:pPr>
            <a:r>
              <a:rPr lang="en-US" b="1" dirty="0">
                <a:solidFill>
                  <a:schemeClr val="accent6"/>
                </a:solidFill>
              </a:rPr>
              <a:t>Huggingface</a:t>
            </a:r>
            <a:r>
              <a:rPr lang="en-US" dirty="0">
                <a:solidFill>
                  <a:schemeClr val="accent6"/>
                </a:solidFill>
              </a:rPr>
              <a:t> </a:t>
            </a:r>
            <a:r>
              <a:rPr lang="en-US" b="1" dirty="0">
                <a:solidFill>
                  <a:schemeClr val="accent6"/>
                </a:solidFill>
              </a:rPr>
              <a:t>Hub</a:t>
            </a:r>
            <a:r>
              <a:rPr lang="en-US" dirty="0">
                <a:solidFill>
                  <a:schemeClr val="accent6"/>
                </a:solidFill>
              </a:rPr>
              <a:t>:Platform for accessing pre-trained models.</a:t>
            </a:r>
          </a:p>
          <a:p>
            <a:endParaRPr lang="en-US" dirty="0">
              <a:solidFill>
                <a:schemeClr val="accent6"/>
              </a:solidFill>
            </a:endParaRPr>
          </a:p>
          <a:p>
            <a:pPr marL="285750" indent="-285750">
              <a:buFont typeface="Arial" panose="020B0604020202020204" pitchFamily="34" charset="0"/>
              <a:buChar char="•"/>
            </a:pPr>
            <a:r>
              <a:rPr lang="en-US" b="1" dirty="0">
                <a:solidFill>
                  <a:schemeClr val="accent6"/>
                </a:solidFill>
              </a:rPr>
              <a:t>Annotation Tools</a:t>
            </a:r>
            <a:r>
              <a:rPr lang="en-US" dirty="0">
                <a:solidFill>
                  <a:schemeClr val="accent6"/>
                </a:solidFill>
              </a:rPr>
              <a:t>:Tools for manually labeling images with bounding boxes.</a:t>
            </a:r>
          </a:p>
        </p:txBody>
      </p:sp>
    </p:spTree>
    <p:extLst>
      <p:ext uri="{BB962C8B-B14F-4D97-AF65-F5344CB8AC3E}">
        <p14:creationId xmlns:p14="http://schemas.microsoft.com/office/powerpoint/2010/main" val="1769235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0" y="0"/>
            <a:ext cx="7796464" cy="688157"/>
          </a:xfrm>
        </p:spPr>
        <p:txBody>
          <a:bodyPr/>
          <a:lstStyle/>
          <a:p>
            <a:r>
              <a:rPr lang="en-US" dirty="0"/>
              <a:t>Technologies used</a:t>
            </a:r>
          </a:p>
        </p:txBody>
      </p:sp>
      <p:sp>
        <p:nvSpPr>
          <p:cNvPr id="8" name="TextBox 7">
            <a:extLst>
              <a:ext uri="{FF2B5EF4-FFF2-40B4-BE49-F238E27FC236}">
                <a16:creationId xmlns:a16="http://schemas.microsoft.com/office/drawing/2014/main" id="{ED80A144-1513-6F02-4693-589B476EBB9E}"/>
              </a:ext>
            </a:extLst>
          </p:cNvPr>
          <p:cNvSpPr txBox="1"/>
          <p:nvPr/>
        </p:nvSpPr>
        <p:spPr>
          <a:xfrm>
            <a:off x="216816" y="928688"/>
            <a:ext cx="8371003" cy="4801314"/>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6"/>
                </a:solidFill>
              </a:rPr>
              <a:t>CUDA and cuDNN</a:t>
            </a:r>
            <a:r>
              <a:rPr lang="en-US" dirty="0">
                <a:solidFill>
                  <a:schemeClr val="accent6"/>
                </a:solidFill>
              </a:rPr>
              <a:t>:Technologies from NVIDIA for accelerating deep learning computations.</a:t>
            </a:r>
          </a:p>
          <a:p>
            <a:endParaRPr lang="en-US" dirty="0">
              <a:solidFill>
                <a:schemeClr val="accent6"/>
              </a:solidFill>
            </a:endParaRPr>
          </a:p>
          <a:p>
            <a:pPr marL="285750" indent="-285750">
              <a:buFont typeface="Arial" panose="020B0604020202020204" pitchFamily="34" charset="0"/>
              <a:buChar char="•"/>
            </a:pPr>
            <a:r>
              <a:rPr lang="en-US" b="1" dirty="0">
                <a:solidFill>
                  <a:schemeClr val="accent6"/>
                </a:solidFill>
              </a:rPr>
              <a:t>OpenCV</a:t>
            </a:r>
            <a:r>
              <a:rPr lang="en-US" dirty="0">
                <a:solidFill>
                  <a:schemeClr val="accent6"/>
                </a:solidFill>
              </a:rPr>
              <a:t>:Library for real-time computer vision tasks, Used for video processing, frame extraction, and pre-processing tasks.</a:t>
            </a:r>
          </a:p>
          <a:p>
            <a:endParaRPr lang="en-US" dirty="0">
              <a:solidFill>
                <a:schemeClr val="accent6"/>
              </a:solidFill>
            </a:endParaRPr>
          </a:p>
          <a:p>
            <a:pPr marL="285750" indent="-285750">
              <a:buFont typeface="Arial" panose="020B0604020202020204" pitchFamily="34" charset="0"/>
              <a:buChar char="•"/>
            </a:pPr>
            <a:r>
              <a:rPr lang="en-US" b="1" dirty="0">
                <a:solidFill>
                  <a:schemeClr val="accent6"/>
                </a:solidFill>
              </a:rPr>
              <a:t>Deep Learning Frameworks</a:t>
            </a:r>
            <a:r>
              <a:rPr lang="en-US" dirty="0">
                <a:solidFill>
                  <a:schemeClr val="accent6"/>
                </a:solidFill>
              </a:rPr>
              <a:t>:Frameworks like PyTorch or TensorFlow for training and deploying neural networks. YOLOv10 is built on PyTorch, facilitating training and inference.</a:t>
            </a:r>
          </a:p>
          <a:p>
            <a:endParaRPr lang="en-US" dirty="0">
              <a:solidFill>
                <a:schemeClr val="accent6"/>
              </a:solidFill>
            </a:endParaRPr>
          </a:p>
          <a:p>
            <a:pPr marL="285750" indent="-285750">
              <a:buFont typeface="Arial" panose="020B0604020202020204" pitchFamily="34" charset="0"/>
              <a:buChar char="•"/>
            </a:pPr>
            <a:r>
              <a:rPr lang="en-US" b="1" dirty="0">
                <a:solidFill>
                  <a:schemeClr val="accent6"/>
                </a:solidFill>
              </a:rPr>
              <a:t>YAML</a:t>
            </a:r>
            <a:r>
              <a:rPr lang="en-US" dirty="0">
                <a:solidFill>
                  <a:schemeClr val="accent6"/>
                </a:solidFill>
              </a:rPr>
              <a:t>:Configuration file format for specifying training parameters and datasets. Custom data configuration for YOLOv10 training (custom_data.yaml).</a:t>
            </a:r>
          </a:p>
          <a:p>
            <a:endParaRPr lang="en-US" dirty="0">
              <a:solidFill>
                <a:schemeClr val="accent6"/>
              </a:solidFill>
            </a:endParaRPr>
          </a:p>
          <a:p>
            <a:pPr marL="285750" indent="-285750">
              <a:buFont typeface="Arial" panose="020B0604020202020204" pitchFamily="34" charset="0"/>
              <a:buChar char="•"/>
            </a:pPr>
            <a:r>
              <a:rPr lang="en-US" b="1" dirty="0">
                <a:solidFill>
                  <a:schemeClr val="accent6"/>
                </a:solidFill>
              </a:rPr>
              <a:t>Shell Commands</a:t>
            </a:r>
            <a:r>
              <a:rPr lang="en-US" dirty="0">
                <a:solidFill>
                  <a:schemeClr val="accent6"/>
                </a:solidFill>
              </a:rPr>
              <a:t>:Commands executed in the shell to clone repositories, install packages, and run training/prediction scripts. pip install, !yolo commands for YOLOv10 operations.</a:t>
            </a:r>
          </a:p>
          <a:p>
            <a:pPr marL="285750" indent="-285750">
              <a:buFont typeface="Arial" panose="020B0604020202020204" pitchFamily="34" charset="0"/>
              <a:buChar char="•"/>
            </a:pPr>
            <a:endParaRPr lang="en-IN" dirty="0">
              <a:solidFill>
                <a:schemeClr val="accent6"/>
              </a:solidFill>
            </a:endParaRPr>
          </a:p>
        </p:txBody>
      </p:sp>
    </p:spTree>
    <p:extLst>
      <p:ext uri="{BB962C8B-B14F-4D97-AF65-F5344CB8AC3E}">
        <p14:creationId xmlns:p14="http://schemas.microsoft.com/office/powerpoint/2010/main" val="246859579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{28F172A9-866A-4057-B87F-4A7A68CC183C}tf78438558_win32</Template>
  <TotalTime>157</TotalTime>
  <Words>681</Words>
  <Application>Microsoft Office PowerPoint</Application>
  <PresentationFormat>Widescreen</PresentationFormat>
  <Paragraphs>87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Sabon Next LT</vt:lpstr>
      <vt:lpstr>Custom</vt:lpstr>
      <vt:lpstr>teleicu monitoring  system</vt:lpstr>
      <vt:lpstr>Table of contents</vt:lpstr>
      <vt:lpstr>Problem statement</vt:lpstr>
      <vt:lpstr>Unique idea brief</vt:lpstr>
      <vt:lpstr>Features offered</vt:lpstr>
      <vt:lpstr>Process flow</vt:lpstr>
      <vt:lpstr>PowerPoint Presentation</vt:lpstr>
      <vt:lpstr>Technologies used</vt:lpstr>
      <vt:lpstr>Technologies used</vt:lpstr>
      <vt:lpstr>Conclusion and 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Sathvik Kulkarni</dc:creator>
  <cp:lastModifiedBy>Preethi R N</cp:lastModifiedBy>
  <cp:revision>2</cp:revision>
  <dcterms:created xsi:type="dcterms:W3CDTF">2024-07-15T12:58:34Z</dcterms:created>
  <dcterms:modified xsi:type="dcterms:W3CDTF">2024-07-15T15:54:05Z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