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70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themeOverride" Target="../theme/themeOverride2.xml"/><Relationship Id="rId1" Type="http://schemas.openxmlformats.org/officeDocument/2006/relationships/oleObject" Target="file:///D:\filtered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[filtered data.xlsx]Sheet1!PivotTable1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 baseline="0"/>
          </a:p>
          <a:p>
            <a:pPr>
              <a:defRPr lang="en-US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Sheet1!$B$4:$B$5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delete val="1"/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Sheet1!$B$6:$B$16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Sheet1!$C$4:$C$5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dLbls>
            <c:delete val="1"/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</c:ser>
        <c:ser>
          <c:idx val="2"/>
          <c:order val="2"/>
          <c:tx>
            <c:strRef>
              <c:f>Sheet1!$D$4:$D$5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dLbls>
            <c:delete val="1"/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Sheet1!$E$4:$E$5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accent2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60000"/>
                  <a:lumMod val="75000"/>
                </a:schemeClr>
              </a:contourClr>
            </a:sp3d>
          </c:spPr>
          <c:invertIfNegative val="0"/>
          <c:dLbls>
            <c:delete val="1"/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1764685488"/>
        <c:axId val="1764682608"/>
      </c:barChart>
      <c:catAx>
        <c:axId val="1764685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64682608"/>
        <c:crosses val="autoZero"/>
        <c:auto val="1"/>
        <c:lblAlgn val="ctr"/>
        <c:lblOffset val="100"/>
        <c:noMultiLvlLbl val="0"/>
      </c:catAx>
      <c:valAx>
        <c:axId val="176468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646854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3fb9ad1f-8f58-4d8f-b2eb-92592fd4d999}"/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[filtered data.xlsx]Sheet1!PivotTable1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1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200" u="sng" baseline="0" dirty="0">
                <a:solidFill>
                  <a:schemeClr val="bg1"/>
                </a:solidFill>
              </a:rPr>
              <a:t>HIGH PERFORMING EMPLOYEES</a:t>
            </a:r>
            <a:endParaRPr lang="en-US" sz="2200" u="sng" baseline="0" dirty="0">
              <a:solidFill>
                <a:schemeClr val="bg1"/>
              </a:solidFill>
            </a:endParaRPr>
          </a:p>
          <a:p>
            <a:pPr>
              <a:defRPr lang="en-US" sz="2000" b="1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 sz="2200" u="sng" baseline="0" dirty="0">
              <a:solidFill>
                <a:schemeClr val="bg1"/>
              </a:solidFill>
            </a:endParaRPr>
          </a:p>
          <a:p>
            <a:pPr>
              <a:defRPr lang="en-US" sz="2000" b="1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 sz="2000" baseline="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69251970317072"/>
          <c:y val="0.010408534145647"/>
        </c:manualLayout>
      </c:layout>
      <c:overlay val="0"/>
      <c:spPr>
        <a:solidFill>
          <a:sysClr val="window" lastClr="FFFFFF">
            <a:lumMod val="50000"/>
          </a:sysClr>
        </a:solidFill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>
        <c:manualLayout>
          <c:layoutTarget val="inner"/>
          <c:xMode val="edge"/>
          <c:yMode val="edge"/>
          <c:x val="0.0763268754090254"/>
          <c:y val="0.249430440094132"/>
          <c:w val="0.844580853686299"/>
          <c:h val="0.615629061479687"/>
        </c:manualLayout>
      </c:layout>
      <c:pie3DChart>
        <c:varyColors val="1"/>
        <c:ser>
          <c:idx val="0"/>
          <c:order val="0"/>
          <c:tx>
            <c:strRef>
              <c:f>Sheet1!$B$4:$B$5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Sheet1!$B$6:$B$16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Sheet1!$C$4:$C$5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</c:ser>
        <c:ser>
          <c:idx val="2"/>
          <c:order val="2"/>
          <c:tx>
            <c:strRef>
              <c:f>Sheet1!$D$4:$D$5</c:f>
              <c:strCache>
                <c:ptCount val="1"/>
                <c:pt idx="0">
                  <c:v>MEDIUM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1" i="0" u="none" strike="noStrike" kern="1200" spc="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Sheet1!$E$4:$E$5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1" i="0" u="none" strike="noStrike" kern="1200" spc="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6680107867844"/>
          <c:y val="0.894092919197156"/>
          <c:w val="0.802688051520842"/>
          <c:h val="0.09341683982806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d65b077f-158f-4385-8217-cb16c3a97fba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DE20F6-E6CE-436F-AA89-03B7D77A22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502E132-1292-4481-B07A-977BE5612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E20F6-E6CE-436F-AA89-03B7D77A22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2E132-1292-4481-B07A-977BE5612447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LightScreen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105" y="946731"/>
            <a:ext cx="8791575" cy="1306938"/>
          </a:xfrm>
        </p:spPr>
        <p:txBody>
          <a:bodyPr>
            <a:normAutofit fontScale="90000"/>
          </a:bodyPr>
          <a:lstStyle/>
          <a:p>
            <a:r>
              <a:rPr lang="en-US" b="1" u="heavy" dirty="0">
                <a:solidFill>
                  <a:schemeClr val="bg1"/>
                </a:solidFill>
              </a:rPr>
              <a:t>EMPLOYEE DATA ANALYSIS USING EXCEL</a:t>
            </a:r>
            <a:endParaRPr lang="en-US" b="1" u="heavy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3105" y="2702257"/>
            <a:ext cx="8791575" cy="2446361"/>
          </a:xfrm>
        </p:spPr>
        <p:txBody>
          <a:bodyPr>
            <a:normAutofit fontScale="85000" lnSpcReduction="10000"/>
          </a:bodyPr>
          <a:lstStyle/>
          <a:p>
            <a:r>
              <a:rPr lang="en-US" sz="2500" b="1" i="1" dirty="0">
                <a:solidFill>
                  <a:srgbClr val="C00000"/>
                </a:solidFill>
              </a:rPr>
              <a:t>STUDENT NAME :</a:t>
            </a:r>
            <a:r>
              <a:rPr lang="en-US" sz="2500" b="1" i="1" dirty="0">
                <a:solidFill>
                  <a:srgbClr val="FFFF00"/>
                </a:solidFill>
              </a:rPr>
              <a:t> </a:t>
            </a:r>
            <a:r>
              <a:rPr lang="en-IN" altLang="en-US" sz="2500" b="1" i="1" dirty="0">
                <a:solidFill>
                  <a:srgbClr val="FFFF00"/>
                </a:solidFill>
              </a:rPr>
              <a:t>S. PREETHI</a:t>
            </a:r>
            <a:endParaRPr lang="en-US" sz="2500" b="1" dirty="0">
              <a:solidFill>
                <a:srgbClr val="FFFF00"/>
              </a:solidFill>
            </a:endParaRPr>
          </a:p>
          <a:p>
            <a:r>
              <a:rPr lang="en-US" sz="2500" b="1" i="1" dirty="0">
                <a:solidFill>
                  <a:srgbClr val="C00000"/>
                </a:solidFill>
              </a:rPr>
              <a:t>REGISTER NO: </a:t>
            </a:r>
            <a:r>
              <a:rPr lang="en-US" sz="2500" b="1" dirty="0">
                <a:solidFill>
                  <a:srgbClr val="FFFF00"/>
                </a:solidFill>
              </a:rPr>
              <a:t>312218</a:t>
            </a:r>
            <a:r>
              <a:rPr lang="en-IN" altLang="en-US" sz="2500" b="1" dirty="0">
                <a:solidFill>
                  <a:srgbClr val="FFFF00"/>
                </a:solidFill>
              </a:rPr>
              <a:t>511</a:t>
            </a:r>
            <a:endParaRPr lang="en-US" sz="2500" b="1" dirty="0">
              <a:solidFill>
                <a:srgbClr val="FFFF00"/>
              </a:solidFill>
            </a:endParaRPr>
          </a:p>
          <a:p>
            <a:r>
              <a:rPr lang="en-US" sz="2500" b="1" i="1" dirty="0">
                <a:solidFill>
                  <a:srgbClr val="C00000"/>
                </a:solidFill>
              </a:rPr>
              <a:t>NAAN MUDHALVAN ID: </a:t>
            </a:r>
            <a:r>
              <a:rPr lang="en-US" sz="2500" b="1" i="1" dirty="0">
                <a:solidFill>
                  <a:srgbClr val="FFFF00"/>
                </a:solidFill>
              </a:rPr>
              <a:t>4AAA542598AE0D1B6D9433F3F437F276</a:t>
            </a:r>
            <a:endParaRPr lang="en-US" sz="2500" b="1" i="1" dirty="0">
              <a:solidFill>
                <a:srgbClr val="FFFF00"/>
              </a:solidFill>
            </a:endParaRPr>
          </a:p>
          <a:p>
            <a:r>
              <a:rPr lang="en-US" sz="2500" b="1" i="1" dirty="0">
                <a:solidFill>
                  <a:srgbClr val="C00000"/>
                </a:solidFill>
              </a:rPr>
              <a:t>DEPARTMENT: </a:t>
            </a:r>
            <a:r>
              <a:rPr lang="en-US" sz="2500" b="1" dirty="0">
                <a:solidFill>
                  <a:srgbClr val="FFFF00"/>
                </a:solidFill>
              </a:rPr>
              <a:t>BACHELOR OF COMMERCE</a:t>
            </a:r>
            <a:endParaRPr lang="en-US" sz="2500" b="1" dirty="0">
              <a:solidFill>
                <a:srgbClr val="FFFF00"/>
              </a:solidFill>
            </a:endParaRPr>
          </a:p>
          <a:p>
            <a:r>
              <a:rPr lang="en-US" sz="2500" b="1" i="1" dirty="0">
                <a:solidFill>
                  <a:srgbClr val="C00000"/>
                </a:solidFill>
              </a:rPr>
              <a:t>College: </a:t>
            </a:r>
            <a:r>
              <a:rPr lang="en-US" sz="2500" b="1" dirty="0">
                <a:solidFill>
                  <a:srgbClr val="FFFF00"/>
                </a:solidFill>
              </a:rPr>
              <a:t>GOVERNMENT ARTS AND SCIENCE COLLEGE PERUMBAKKAM</a:t>
            </a:r>
            <a:endParaRPr lang="en-US" sz="2500" b="1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8141" y="136478"/>
            <a:ext cx="9905998" cy="846161"/>
          </a:xfrm>
        </p:spPr>
        <p:txBody>
          <a:bodyPr/>
          <a:lstStyle/>
          <a:p>
            <a:r>
              <a:rPr lang="en-US" b="1" u="dottedHeavy" dirty="0">
                <a:solidFill>
                  <a:schemeClr val="bg1"/>
                </a:solidFill>
              </a:rPr>
              <a:t>MODELLING</a:t>
            </a:r>
            <a:endParaRPr lang="en-US" b="1" u="dottedHeavy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584" y="1134979"/>
            <a:ext cx="9905999" cy="512934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1. *Data Collection: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 The employee dataset was collected from the </a:t>
            </a:r>
            <a:r>
              <a:rPr lang="en-US" b="1" dirty="0" err="1">
                <a:solidFill>
                  <a:srgbClr val="FFFF00"/>
                </a:solidFill>
              </a:rPr>
              <a:t>Edunet</a:t>
            </a:r>
            <a:r>
              <a:rPr lang="en-US" b="1" dirty="0">
                <a:solidFill>
                  <a:srgbClr val="FFFF00"/>
                </a:solidFill>
              </a:rPr>
              <a:t> dashboard. 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 2. *Data Selection: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Suitable data for employee performance analysis was identified from the dataset.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3. *Highlighting Data: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  - Different colors were used to highlight specific data points.  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  - Blank cells were highlighted using conditional formatting.   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  - Blank values were removed using the filter option in MS Excel.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4. *Employee Rating Conversion: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  - The employee rating was converted from numerical to verbal format using the formula     {=IFS(Z8&gt;=5,"VERY HIGH",Z8&gt;=4,"HIGH",Z8&gt;=3,"MEDIUM",TRUE,"LOW")}.  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 - The result was labeled as "Performance Level.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1143000" y="850900"/>
            <a:ext cx="9906000" cy="51562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5. *Pivot Table Creation:  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 - Selected required data to prepare a pivot table.   </a:t>
            </a:r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Used "First Name" for count values, "Performance Level" for column values, and "Business Units" for row values.  </a:t>
            </a:r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 - "Genre Code" and "Employee Type" were used as filter options</a:t>
            </a:r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6. *Data Filtering:*    - Inserted a slicer to filter data based on department type.</a:t>
            </a:r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7. *Chart Creation:*   - Used the recommended charts option to create a 3D clustered column chart and a 3D pie chart.  </a:t>
            </a:r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 - The charts were titled appropriately for visualizing and comparing employee performance.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077" y="140513"/>
            <a:ext cx="9905998" cy="814497"/>
          </a:xfrm>
        </p:spPr>
        <p:txBody>
          <a:bodyPr/>
          <a:lstStyle/>
          <a:p>
            <a:r>
              <a:rPr lang="en-US" b="1" i="1" u="sng" dirty="0">
                <a:solidFill>
                  <a:schemeClr val="bg1"/>
                </a:solidFill>
              </a:rPr>
              <a:t>RESULTS</a:t>
            </a:r>
            <a:endParaRPr lang="en-US" b="1" i="1" u="sng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1597362" y="996264"/>
          <a:ext cx="8997275" cy="4865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/>
        </p:nvGraphicFramePr>
        <p:xfrm>
          <a:off x="1389725" y="378618"/>
          <a:ext cx="9184943" cy="610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4494"/>
            <a:ext cx="9905998" cy="912305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CONCLUSION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83331" y="1066799"/>
            <a:ext cx="822216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Insights:</a:t>
            </a: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Identified performance trends and top performers.</a:t>
            </a: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Compared performance across departments.</a:t>
            </a: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Analyzed impact of variables like experience and training.</a:t>
            </a: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Recommendations:</a:t>
            </a: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 targeted training programs.</a:t>
            </a: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Improve performance monitoring and feedback.</a:t>
            </a: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insights for data-driven decision-making.</a:t>
            </a: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Future Steps:</a:t>
            </a: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Regularly update performance data.</a:t>
            </a: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Explore advanced analytics and data visualization.</a:t>
            </a: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66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 a feedback mechanism to refine the analysis.</a:t>
            </a: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66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8145"/>
          </a:xfrm>
        </p:spPr>
        <p:txBody>
          <a:bodyPr/>
          <a:lstStyle/>
          <a:p>
            <a:r>
              <a:rPr lang="en-US" u="heavy" dirty="0">
                <a:solidFill>
                  <a:schemeClr val="bg1"/>
                </a:solidFill>
                <a:latin typeface="Arial Black" panose="020B0A04020102020204" pitchFamily="34" charset="0"/>
              </a:rPr>
              <a:t>Project title</a:t>
            </a:r>
            <a:endParaRPr lang="en-US" u="heavy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650059"/>
          </a:xfrm>
        </p:spPr>
        <p:txBody>
          <a:bodyPr/>
          <a:lstStyle/>
          <a:p>
            <a:pPr marL="0" indent="0" algn="ctr">
              <a:buNone/>
            </a:pPr>
            <a:r>
              <a:rPr lang="en-US" u="heavy" dirty="0">
                <a:latin typeface="Arial Black" panose="020B0A04020102020204" pitchFamily="34" charset="0"/>
              </a:rPr>
              <a:t> </a:t>
            </a:r>
            <a:r>
              <a:rPr lang="en-US" sz="3000" u="heavy" cap="all" dirty="0">
                <a:solidFill>
                  <a:srgbClr val="FFFF00"/>
                </a:solidFill>
                <a:latin typeface="Arial Black" panose="020B0A04020102020204" pitchFamily="34" charset="0"/>
              </a:rPr>
              <a:t>EMPLOYEE PERFORMANCE ANALYSIS </a:t>
            </a:r>
            <a:endParaRPr lang="en-US" sz="3000" u="heavy" cap="all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3000" u="heavy" cap="all" dirty="0">
                <a:solidFill>
                  <a:srgbClr val="FFFF00"/>
                </a:solidFill>
                <a:latin typeface="Arial Black" panose="020B0A04020102020204" pitchFamily="34" charset="0"/>
              </a:rPr>
              <a:t>USING EXCEL</a:t>
            </a:r>
            <a:endParaRPr lang="en-US" sz="3000" u="heavy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3001" y="209085"/>
            <a:ext cx="9905998" cy="1478570"/>
          </a:xfrm>
        </p:spPr>
        <p:txBody>
          <a:bodyPr/>
          <a:lstStyle/>
          <a:p>
            <a:pPr algn="ctr"/>
            <a:r>
              <a:rPr lang="en-US" b="1" u="heavy" dirty="0">
                <a:solidFill>
                  <a:schemeClr val="bg1"/>
                </a:solidFill>
              </a:rPr>
              <a:t>AGENDA</a:t>
            </a:r>
            <a:endParaRPr lang="en-US" b="1" u="heavy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3001" y="1824131"/>
            <a:ext cx="9905999" cy="427641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1. PROBLEM STATEMENT</a:t>
            </a:r>
            <a:endParaRPr lang="en-US" b="1" dirty="0">
              <a:solidFill>
                <a:srgbClr val="00CC00"/>
              </a:solidFill>
            </a:endParaRPr>
          </a:p>
          <a:p>
            <a:r>
              <a:rPr lang="en-US" b="1" dirty="0">
                <a:solidFill>
                  <a:srgbClr val="00CC00"/>
                </a:solidFill>
              </a:rPr>
              <a:t>2. PROJECT OVERVIEW</a:t>
            </a:r>
            <a:endParaRPr lang="en-US" b="1" dirty="0">
              <a:solidFill>
                <a:srgbClr val="00CC00"/>
              </a:solidFill>
            </a:endParaRPr>
          </a:p>
          <a:p>
            <a:r>
              <a:rPr lang="en-US" b="1" dirty="0">
                <a:solidFill>
                  <a:srgbClr val="00CC00"/>
                </a:solidFill>
              </a:rPr>
              <a:t>3. END USERS</a:t>
            </a:r>
            <a:endParaRPr lang="en-US" b="1" dirty="0">
              <a:solidFill>
                <a:srgbClr val="00CC00"/>
              </a:solidFill>
            </a:endParaRPr>
          </a:p>
          <a:p>
            <a:r>
              <a:rPr lang="en-US" b="1" dirty="0">
                <a:solidFill>
                  <a:srgbClr val="00CC00"/>
                </a:solidFill>
              </a:rPr>
              <a:t>4. OUR SOLUTION AND PROPOSITION</a:t>
            </a:r>
            <a:endParaRPr lang="en-US" b="1" dirty="0">
              <a:solidFill>
                <a:srgbClr val="00CC00"/>
              </a:solidFill>
            </a:endParaRPr>
          </a:p>
          <a:p>
            <a:r>
              <a:rPr lang="en-US" b="1" dirty="0">
                <a:solidFill>
                  <a:srgbClr val="00CC00"/>
                </a:solidFill>
              </a:rPr>
              <a:t>5. DATASET DESCRIPTION</a:t>
            </a:r>
            <a:endParaRPr lang="en-US" b="1" dirty="0">
              <a:solidFill>
                <a:srgbClr val="00CC00"/>
              </a:solidFill>
            </a:endParaRPr>
          </a:p>
          <a:p>
            <a:r>
              <a:rPr lang="en-US" b="1" dirty="0">
                <a:solidFill>
                  <a:srgbClr val="00CC00"/>
                </a:solidFill>
              </a:rPr>
              <a:t>6. MODELLING APPROACH</a:t>
            </a:r>
            <a:endParaRPr lang="en-US" b="1" dirty="0">
              <a:solidFill>
                <a:srgbClr val="00CC00"/>
              </a:solidFill>
            </a:endParaRPr>
          </a:p>
          <a:p>
            <a:r>
              <a:rPr lang="en-US" b="1" dirty="0">
                <a:solidFill>
                  <a:srgbClr val="00CC00"/>
                </a:solidFill>
              </a:rPr>
              <a:t>7. RESULTS AND DISCUSSION</a:t>
            </a:r>
            <a:endParaRPr lang="en-US" b="1" dirty="0">
              <a:solidFill>
                <a:srgbClr val="00CC00"/>
              </a:solidFill>
            </a:endParaRPr>
          </a:p>
          <a:p>
            <a:r>
              <a:rPr lang="en-US" b="1" dirty="0">
                <a:solidFill>
                  <a:srgbClr val="00CC00"/>
                </a:solidFill>
              </a:rPr>
              <a:t>8. CONCLUSION</a:t>
            </a:r>
            <a:endParaRPr lang="en-US" b="1" dirty="0">
              <a:solidFill>
                <a:srgbClr val="00CC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dotted" dirty="0">
                <a:solidFill>
                  <a:schemeClr val="bg1"/>
                </a:solidFill>
              </a:rPr>
              <a:t>PROBLEM STATEMENT</a:t>
            </a:r>
            <a:endParaRPr lang="en-US" b="1" u="dotted" dirty="0">
              <a:solidFill>
                <a:schemeClr val="bg1"/>
              </a:solidFill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932154"/>
            <a:ext cx="931414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rgbClr val="66FFFF"/>
                </a:solidFill>
                <a:latin typeface="Arial" panose="020B0604020202020204" pitchFamily="34" charset="0"/>
              </a:rPr>
              <a:t>Employee performance analysis is essential for providing:</a:t>
            </a:r>
            <a:endParaRPr lang="en-US" altLang="en-US" sz="2000" b="1" dirty="0">
              <a:solidFill>
                <a:srgbClr val="66FFFF"/>
              </a:solidFill>
              <a:latin typeface="Arial" panose="020B0604020202020204" pitchFamily="34" charset="0"/>
            </a:endParaRP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rgbClr val="66FFFF"/>
                </a:solidFill>
                <a:latin typeface="Arial" panose="020B0604020202020204" pitchFamily="34" charset="0"/>
              </a:rPr>
              <a:t>1.Improved Decision Making: Provides data for informed decisions about promotions, compensation, and training.</a:t>
            </a:r>
            <a:endParaRPr lang="en-US" altLang="en-US" sz="2000" b="1" dirty="0">
              <a:solidFill>
                <a:srgbClr val="66FFFF"/>
              </a:solidFill>
              <a:latin typeface="Arial" panose="020B0604020202020204" pitchFamily="34" charset="0"/>
            </a:endParaRP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b="1" dirty="0">
              <a:solidFill>
                <a:srgbClr val="66FFFF"/>
              </a:solidFill>
              <a:latin typeface="Arial" panose="020B0604020202020204" pitchFamily="34" charset="0"/>
            </a:endParaRP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rgbClr val="66FFFF"/>
                </a:solidFill>
                <a:latin typeface="Arial" panose="020B0604020202020204" pitchFamily="34" charset="0"/>
              </a:rPr>
              <a:t>2.Enhanced Employee Development: Identifies areas for growth and development, leading to improved performance.</a:t>
            </a:r>
            <a:endParaRPr lang="en-US" altLang="en-US" sz="2000" b="1" dirty="0">
              <a:solidFill>
                <a:srgbClr val="66FFFF"/>
              </a:solidFill>
              <a:latin typeface="Arial" panose="020B0604020202020204" pitchFamily="34" charset="0"/>
            </a:endParaRP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b="1" dirty="0">
              <a:solidFill>
                <a:srgbClr val="66FFFF"/>
              </a:solidFill>
              <a:latin typeface="Arial" panose="020B0604020202020204" pitchFamily="34" charset="0"/>
            </a:endParaRP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rgbClr val="66FFFF"/>
                </a:solidFill>
                <a:latin typeface="Arial" panose="020B0604020202020204" pitchFamily="34" charset="0"/>
              </a:rPr>
              <a:t>3.Increased Employee Engagement: Recognizes and rewards high performance, boosting morale and motivation.</a:t>
            </a:r>
            <a:endParaRPr lang="en-US" altLang="en-US" sz="2000" b="1" dirty="0">
              <a:solidFill>
                <a:srgbClr val="66FFFF"/>
              </a:solidFill>
              <a:latin typeface="Arial" panose="020B0604020202020204" pitchFamily="34" charset="0"/>
            </a:endParaRP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b="1" dirty="0">
              <a:solidFill>
                <a:srgbClr val="66FFFF"/>
              </a:solidFill>
              <a:latin typeface="Arial" panose="020B0604020202020204" pitchFamily="34" charset="0"/>
            </a:endParaRP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rgbClr val="66FFFF"/>
                </a:solidFill>
                <a:latin typeface="Arial" panose="020B0604020202020204" pitchFamily="34" charset="0"/>
              </a:rPr>
              <a:t>4.Enhanced Organizational Performance: Aligns individual goals with company objectives, driving overall success.</a:t>
            </a:r>
            <a:endParaRPr lang="en-US" altLang="en-US" sz="2000" b="1" dirty="0">
              <a:solidFill>
                <a:srgbClr val="66FFFF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dottedHeavy" dirty="0">
                <a:solidFill>
                  <a:schemeClr val="bg1"/>
                </a:solidFill>
              </a:rPr>
              <a:t>Project overview</a:t>
            </a:r>
            <a:endParaRPr lang="en-US" b="1" i="1" u="dottedHeavy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141413" y="2249488"/>
            <a:ext cx="9906000" cy="1978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F00FF"/>
                </a:solidFill>
              </a:rPr>
              <a:t>The employee dataset from </a:t>
            </a:r>
            <a:r>
              <a:rPr lang="en-US" sz="2600" b="1" dirty="0" err="1">
                <a:solidFill>
                  <a:srgbClr val="FF00FF"/>
                </a:solidFill>
              </a:rPr>
              <a:t>Edunet</a:t>
            </a:r>
            <a:r>
              <a:rPr lang="en-US" sz="2600" b="1" dirty="0">
                <a:solidFill>
                  <a:srgbClr val="FF00FF"/>
                </a:solidFill>
              </a:rPr>
              <a:t> was cleaned, highlighted, and ratings were converted to table was created with relevant data, and 3D charts were generated to visualize and compare employee performance.</a:t>
            </a:r>
            <a:endParaRPr lang="en-US" sz="2600" b="1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dirty="0">
                <a:solidFill>
                  <a:schemeClr val="bg1"/>
                </a:solidFill>
              </a:rPr>
              <a:t>Who are the end users?</a:t>
            </a:r>
            <a:endParaRPr lang="en-US" b="1" u="heavy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66245" y="1802990"/>
            <a:ext cx="10256334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500" b="1" dirty="0">
                <a:solidFill>
                  <a:srgbClr val="FF9900"/>
                </a:solidFill>
                <a:latin typeface="Bahnschrift SemiBold" panose="020B0502040204020203" pitchFamily="34" charset="0"/>
              </a:rPr>
              <a:t>The following are the end users of Employee Performance Analysis:</a:t>
            </a: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Employees</a:t>
            </a: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Managers</a:t>
            </a: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Human Resource Professionals</a:t>
            </a: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Executive Leadership</a:t>
            </a: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Stakeholders</a:t>
            </a: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Industry Experts</a:t>
            </a: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Government Agencies</a:t>
            </a: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500" b="1" dirty="0">
                <a:solidFill>
                  <a:srgbClr val="FF9900"/>
                </a:solidFill>
                <a:latin typeface="Bahnschrift SemiBold" panose="020B0502040204020203" pitchFamily="34" charset="0"/>
              </a:rPr>
              <a:t>Training and Development Teams</a:t>
            </a: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1478570"/>
          </a:xfrm>
        </p:spPr>
        <p:txBody>
          <a:bodyPr/>
          <a:lstStyle/>
          <a:p>
            <a:r>
              <a:rPr lang="en-US" b="1" u="dbl" dirty="0">
                <a:solidFill>
                  <a:schemeClr val="bg1"/>
                </a:solidFill>
              </a:rPr>
              <a:t>OUR SOLUTION AND ITS VALUE PROPOSITION</a:t>
            </a:r>
            <a:endParaRPr lang="en-US" b="1" u="db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CONDITIONAL FORMATTING: To highlight blank cells</a:t>
            </a:r>
            <a:endParaRPr lang="en-US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FILTER: To remove blank cells</a:t>
            </a:r>
            <a:endParaRPr lang="en-US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PIVOT TABLE: For tabulation and comparing of data</a:t>
            </a:r>
            <a:endParaRPr lang="en-US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CHART: Column bar chart and Pie chart for visualization</a:t>
            </a:r>
            <a:endParaRPr lang="en-US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537" y="0"/>
            <a:ext cx="10092068" cy="1351128"/>
          </a:xfrm>
        </p:spPr>
        <p:txBody>
          <a:bodyPr/>
          <a:lstStyle/>
          <a:p>
            <a:r>
              <a:rPr lang="en-US" b="1" u="dotted" dirty="0">
                <a:solidFill>
                  <a:schemeClr val="bg1"/>
                </a:solidFill>
              </a:rPr>
              <a:t>DATASET DESCRIPTION</a:t>
            </a:r>
            <a:endParaRPr lang="en-US" b="1" u="dotte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1678"/>
            <a:ext cx="9905999" cy="4874644"/>
          </a:xfrm>
        </p:spPr>
        <p:txBody>
          <a:bodyPr>
            <a:noAutofit/>
          </a:bodyPr>
          <a:lstStyle/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EMPLOYEE DATASET FROM EDUNET DASHBOARD:</a:t>
            </a:r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EMPLOYEE ID - NUMERICAL  </a:t>
            </a:r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FIRST NAME  - TEXT</a:t>
            </a:r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LAST NAME - TEXT</a:t>
            </a:r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BUSINESS UNIT - TEXT</a:t>
            </a:r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DEPARTMENT TYPE  - TEXT</a:t>
            </a:r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GENDER CODE – MALE/FEMALE </a:t>
            </a:r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EMPLOYEE TYPE - TEXT</a:t>
            </a:r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CURRENT EMPLOYEE RATING - NUMERICAL</a:t>
            </a:r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r>
              <a:rPr lang="en-US" sz="2000" b="1" i="1" dirty="0">
                <a:solidFill>
                  <a:srgbClr val="99FF33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PERFORMANCE LEVEL - TEXT</a:t>
            </a:r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endParaRPr lang="en-US" sz="2000" b="1" i="1" dirty="0">
              <a:solidFill>
                <a:srgbClr val="99FF33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345563"/>
            <a:ext cx="9905998" cy="1478570"/>
          </a:xfrm>
        </p:spPr>
        <p:txBody>
          <a:bodyPr/>
          <a:lstStyle/>
          <a:p>
            <a:r>
              <a:rPr lang="en-US" b="1" i="1" u="sng" dirty="0">
                <a:solidFill>
                  <a:schemeClr val="bg1"/>
                </a:solidFill>
              </a:rPr>
              <a:t>THE “WOW” IN OUR SOLUTION</a:t>
            </a:r>
            <a:endParaRPr lang="en-US" b="1" i="1" u="sng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36414" y="2204053"/>
            <a:ext cx="9905999" cy="3541714"/>
          </a:xfrm>
        </p:spPr>
        <p:txBody>
          <a:bodyPr/>
          <a:lstStyle/>
          <a:p>
            <a:r>
              <a:rPr lang="en-US" sz="2500" b="1" dirty="0">
                <a:solidFill>
                  <a:srgbClr val="0066FF"/>
                </a:solidFill>
                <a:latin typeface="Book Antiqua" panose="02040602050305030304" pitchFamily="18" charset="0"/>
              </a:rPr>
              <a:t>{=IFS(Z8&gt;=5,"VERY HIGH",Z8&gt;=4,"HIGH",Z8&gt;=3,"MEDIUM",TRUE,"LOW")} BY USING THIS FORMULA WE CONVERT CURRENT EMPLOYEE RATING FROM NUMERICAL TO VERBAL FORMAT.</a:t>
            </a:r>
            <a:endParaRPr lang="en-US" sz="2500" b="1" dirty="0">
              <a:solidFill>
                <a:srgbClr val="0066FF"/>
              </a:solidFill>
              <a:latin typeface="Book Antiqua" panose="0204060205030503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3735</Words>
  <Application>WPS Presentation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Trebuchet MS</vt:lpstr>
      <vt:lpstr>Arial Black</vt:lpstr>
      <vt:lpstr>Bahnschrift SemiBold</vt:lpstr>
      <vt:lpstr>Calibri</vt:lpstr>
      <vt:lpstr>Amiri Quran</vt:lpstr>
      <vt:lpstr>Segoe Print</vt:lpstr>
      <vt:lpstr>Book Antiqua</vt:lpstr>
      <vt:lpstr>Tw Cen MT</vt:lpstr>
      <vt:lpstr>Microsoft YaHei</vt:lpstr>
      <vt:lpstr>Arial Unicode MS</vt:lpstr>
      <vt:lpstr>Circuit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“WOW” IN OUR SOLUTION</vt:lpstr>
      <vt:lpstr>MODELLING</vt:lpstr>
      <vt:lpstr>PowerPoint 演示文稿</vt:lpstr>
      <vt:lpstr>RESULTS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Sridharan J</dc:creator>
  <cp:lastModifiedBy>Gayathri Karthikeyan</cp:lastModifiedBy>
  <cp:revision>3</cp:revision>
  <dcterms:created xsi:type="dcterms:W3CDTF">2024-08-30T12:32:00Z</dcterms:created>
  <dcterms:modified xsi:type="dcterms:W3CDTF">2024-10-25T07:24:03Z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2FF3913BC5F047B0A71BD9BEB09F882D_12</vt:lpwstr>
  </property>
  <property fmtid="{D5CDD505-2E9C-101B-9397-08002B2CF9AE}" pid="3" name="KSOProductBuildVer">
    <vt:lpwstr>1033-12.2.0.18607</vt:lpwstr>
  </property>
</Properties>
</file>