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8" r:id="rId2"/>
    <p:sldId id="259" r:id="rId3"/>
    <p:sldId id="260" r:id="rId4"/>
    <p:sldId id="261" r:id="rId5"/>
    <p:sldId id="262" r:id="rId6"/>
    <p:sldId id="263" r:id="rId7"/>
    <p:sldId id="264" r:id="rId8"/>
    <p:sldId id="265" r:id="rId9"/>
    <p:sldId id="266" r:id="rId10"/>
    <p:sldId id="267" r:id="rId11"/>
    <p:sldId id="271"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054A2B9-0854-4E2D-A7AC-65A2CF86CF9F}" type="datetimeFigureOut">
              <a:rPr lang="en-IN" smtClean="0"/>
              <a:t>23-05-2023</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BFC1F5D-7CFE-4BA3-B8C9-D343809B2C9C}" type="slidenum">
              <a:rPr lang="en-IN" smtClean="0"/>
              <a:t>‹#›</a:t>
            </a:fld>
            <a:endParaRPr lang="en-IN"/>
          </a:p>
        </p:txBody>
      </p:sp>
    </p:spTree>
    <p:extLst>
      <p:ext uri="{BB962C8B-B14F-4D97-AF65-F5344CB8AC3E}">
        <p14:creationId xmlns:p14="http://schemas.microsoft.com/office/powerpoint/2010/main" val="295250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054A2B9-0854-4E2D-A7AC-65A2CF86CF9F}"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FC1F5D-7CFE-4BA3-B8C9-D343809B2C9C}" type="slidenum">
              <a:rPr lang="en-IN" smtClean="0"/>
              <a:t>‹#›</a:t>
            </a:fld>
            <a:endParaRPr lang="en-IN"/>
          </a:p>
        </p:txBody>
      </p:sp>
    </p:spTree>
    <p:extLst>
      <p:ext uri="{BB962C8B-B14F-4D97-AF65-F5344CB8AC3E}">
        <p14:creationId xmlns:p14="http://schemas.microsoft.com/office/powerpoint/2010/main" val="224275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054A2B9-0854-4E2D-A7AC-65A2CF86CF9F}" type="datetimeFigureOut">
              <a:rPr lang="en-IN" smtClean="0"/>
              <a:t>23-05-2023</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BFC1F5D-7CFE-4BA3-B8C9-D343809B2C9C}" type="slidenum">
              <a:rPr lang="en-IN" smtClean="0"/>
              <a:t>‹#›</a:t>
            </a:fld>
            <a:endParaRPr lang="en-IN"/>
          </a:p>
        </p:txBody>
      </p:sp>
    </p:spTree>
    <p:extLst>
      <p:ext uri="{BB962C8B-B14F-4D97-AF65-F5344CB8AC3E}">
        <p14:creationId xmlns:p14="http://schemas.microsoft.com/office/powerpoint/2010/main" val="316737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054A2B9-0854-4E2D-A7AC-65A2CF86CF9F}" type="datetimeFigureOut">
              <a:rPr lang="en-IN" smtClean="0"/>
              <a:t>23-05-2023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BFC1F5D-7CFE-4BA3-B8C9-D343809B2C9C}" type="slidenum">
              <a:rPr lang="en-IN" smtClean="0"/>
              <a:t>‹#›</a:t>
            </a:fld>
            <a:endParaRPr lang="en-IN"/>
          </a:p>
        </p:txBody>
      </p:sp>
    </p:spTree>
    <p:extLst>
      <p:ext uri="{BB962C8B-B14F-4D97-AF65-F5344CB8AC3E}">
        <p14:creationId xmlns:p14="http://schemas.microsoft.com/office/powerpoint/2010/main" val="24105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054A2B9-0854-4E2D-A7AC-65A2CF86CF9F}" type="datetimeFigureOut">
              <a:rPr lang="en-IN" smtClean="0"/>
              <a:t>23-05-2023</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BFC1F5D-7CFE-4BA3-B8C9-D343809B2C9C}" type="slidenum">
              <a:rPr lang="en-IN" smtClean="0"/>
              <a:t>‹#›</a:t>
            </a:fld>
            <a:endParaRPr lang="en-IN"/>
          </a:p>
        </p:txBody>
      </p:sp>
    </p:spTree>
    <p:extLst>
      <p:ext uri="{BB962C8B-B14F-4D97-AF65-F5344CB8AC3E}">
        <p14:creationId xmlns:p14="http://schemas.microsoft.com/office/powerpoint/2010/main" val="2781664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054A2B9-0854-4E2D-A7AC-65A2CF86CF9F}"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C1F5D-7CFE-4BA3-B8C9-D343809B2C9C}" type="slidenum">
              <a:rPr lang="en-IN" smtClean="0"/>
              <a:t>‹#›</a:t>
            </a:fld>
            <a:endParaRPr lang="en-IN"/>
          </a:p>
        </p:txBody>
      </p:sp>
    </p:spTree>
    <p:extLst>
      <p:ext uri="{BB962C8B-B14F-4D97-AF65-F5344CB8AC3E}">
        <p14:creationId xmlns:p14="http://schemas.microsoft.com/office/powerpoint/2010/main" val="92401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054A2B9-0854-4E2D-A7AC-65A2CF86CF9F}" type="datetimeFigureOut">
              <a:rPr lang="en-IN" smtClean="0"/>
              <a:t>23-05-2023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FC1F5D-7CFE-4BA3-B8C9-D343809B2C9C}" type="slidenum">
              <a:rPr lang="en-IN" smtClean="0"/>
              <a:t>‹#›</a:t>
            </a:fld>
            <a:endParaRPr lang="en-IN"/>
          </a:p>
        </p:txBody>
      </p:sp>
    </p:spTree>
    <p:extLst>
      <p:ext uri="{BB962C8B-B14F-4D97-AF65-F5344CB8AC3E}">
        <p14:creationId xmlns:p14="http://schemas.microsoft.com/office/powerpoint/2010/main" val="3250297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054A2B9-0854-4E2D-A7AC-65A2CF86CF9F}" type="datetimeFigureOut">
              <a:rPr lang="en-IN" smtClean="0"/>
              <a:t>23-05-2023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FC1F5D-7CFE-4BA3-B8C9-D343809B2C9C}" type="slidenum">
              <a:rPr lang="en-IN" smtClean="0"/>
              <a:t>‹#›</a:t>
            </a:fld>
            <a:endParaRPr lang="en-IN"/>
          </a:p>
        </p:txBody>
      </p:sp>
    </p:spTree>
    <p:extLst>
      <p:ext uri="{BB962C8B-B14F-4D97-AF65-F5344CB8AC3E}">
        <p14:creationId xmlns:p14="http://schemas.microsoft.com/office/powerpoint/2010/main" val="321022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4A2B9-0854-4E2D-A7AC-65A2CF86CF9F}" type="datetimeFigureOut">
              <a:rPr lang="en-IN" smtClean="0"/>
              <a:t>23-05-2023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FC1F5D-7CFE-4BA3-B8C9-D343809B2C9C}" type="slidenum">
              <a:rPr lang="en-IN" smtClean="0"/>
              <a:t>‹#›</a:t>
            </a:fld>
            <a:endParaRPr lang="en-IN"/>
          </a:p>
        </p:txBody>
      </p:sp>
    </p:spTree>
    <p:extLst>
      <p:ext uri="{BB962C8B-B14F-4D97-AF65-F5344CB8AC3E}">
        <p14:creationId xmlns:p14="http://schemas.microsoft.com/office/powerpoint/2010/main" val="175311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54A2B9-0854-4E2D-A7AC-65A2CF86CF9F}" type="datetimeFigureOut">
              <a:rPr lang="en-IN" smtClean="0"/>
              <a:t>23-05-2023</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BFC1F5D-7CFE-4BA3-B8C9-D343809B2C9C}" type="slidenum">
              <a:rPr lang="en-IN" smtClean="0"/>
              <a:t>‹#›</a:t>
            </a:fld>
            <a:endParaRPr lang="en-IN"/>
          </a:p>
        </p:txBody>
      </p:sp>
    </p:spTree>
    <p:extLst>
      <p:ext uri="{BB962C8B-B14F-4D97-AF65-F5344CB8AC3E}">
        <p14:creationId xmlns:p14="http://schemas.microsoft.com/office/powerpoint/2010/main" val="362223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054A2B9-0854-4E2D-A7AC-65A2CF86CF9F}" type="datetimeFigureOut">
              <a:rPr lang="en-IN" smtClean="0"/>
              <a:t>23-05-2023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FC1F5D-7CFE-4BA3-B8C9-D343809B2C9C}" type="slidenum">
              <a:rPr lang="en-IN" smtClean="0"/>
              <a:t>‹#›</a:t>
            </a:fld>
            <a:endParaRPr lang="en-IN"/>
          </a:p>
        </p:txBody>
      </p:sp>
    </p:spTree>
    <p:extLst>
      <p:ext uri="{BB962C8B-B14F-4D97-AF65-F5344CB8AC3E}">
        <p14:creationId xmlns:p14="http://schemas.microsoft.com/office/powerpoint/2010/main" val="9162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054A2B9-0854-4E2D-A7AC-65A2CF86CF9F}" type="datetimeFigureOut">
              <a:rPr lang="en-IN" smtClean="0"/>
              <a:t>23-05-2023</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BFC1F5D-7CFE-4BA3-B8C9-D343809B2C9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66316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EC9B5E-9FA4-EE17-3454-30EE2D322118}"/>
              </a:ext>
            </a:extLst>
          </p:cNvPr>
          <p:cNvSpPr txBox="1"/>
          <p:nvPr/>
        </p:nvSpPr>
        <p:spPr>
          <a:xfrm>
            <a:off x="2095900" y="1956335"/>
            <a:ext cx="8000199" cy="3416320"/>
          </a:xfrm>
          <a:prstGeom prst="rect">
            <a:avLst/>
          </a:prstGeom>
          <a:noFill/>
        </p:spPr>
        <p:txBody>
          <a:bodyPr wrap="square" rtlCol="0">
            <a:spAutoFit/>
          </a:bodyPr>
          <a:lstStyle/>
          <a:p>
            <a:r>
              <a:rPr lang="en-IN" sz="4400" b="0" i="0" dirty="0">
                <a:solidFill>
                  <a:srgbClr val="000000"/>
                </a:solidFill>
                <a:effectLst/>
              </a:rPr>
              <a:t>LEAD SCORING CASE STUDY </a:t>
            </a:r>
          </a:p>
          <a:p>
            <a:endParaRPr lang="en-IN" sz="4400" dirty="0">
              <a:solidFill>
                <a:srgbClr val="000000"/>
              </a:solidFill>
            </a:endParaRPr>
          </a:p>
          <a:p>
            <a:r>
              <a:rPr lang="en-IN" sz="3200" dirty="0">
                <a:solidFill>
                  <a:srgbClr val="000000"/>
                </a:solidFill>
              </a:rPr>
              <a:t>Group Members :</a:t>
            </a:r>
          </a:p>
          <a:p>
            <a:pPr marL="742950" indent="-742950">
              <a:buAutoNum type="arabicPeriod"/>
            </a:pPr>
            <a:r>
              <a:rPr lang="en-IN" sz="3200" dirty="0" err="1">
                <a:solidFill>
                  <a:srgbClr val="000000"/>
                </a:solidFill>
              </a:rPr>
              <a:t>Pokala</a:t>
            </a:r>
            <a:r>
              <a:rPr lang="en-IN" sz="3200" dirty="0">
                <a:solidFill>
                  <a:srgbClr val="000000"/>
                </a:solidFill>
              </a:rPr>
              <a:t> Preethi Shivani</a:t>
            </a:r>
          </a:p>
          <a:p>
            <a:pPr marL="742950" indent="-742950">
              <a:buAutoNum type="arabicPeriod"/>
            </a:pPr>
            <a:r>
              <a:rPr lang="en-IN" sz="3200" dirty="0">
                <a:solidFill>
                  <a:srgbClr val="000000"/>
                </a:solidFill>
              </a:rPr>
              <a:t>Akshaya C</a:t>
            </a:r>
          </a:p>
          <a:p>
            <a:pPr marL="742950" indent="-742950">
              <a:buAutoNum type="arabicPeriod"/>
            </a:pPr>
            <a:r>
              <a:rPr lang="en-IN" sz="3200" dirty="0">
                <a:solidFill>
                  <a:srgbClr val="000000"/>
                </a:solidFill>
              </a:rPr>
              <a:t>Richa</a:t>
            </a:r>
          </a:p>
        </p:txBody>
      </p:sp>
    </p:spTree>
    <p:extLst>
      <p:ext uri="{BB962C8B-B14F-4D97-AF65-F5344CB8AC3E}">
        <p14:creationId xmlns:p14="http://schemas.microsoft.com/office/powerpoint/2010/main" val="1093177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07B8A-3D38-ECD3-584A-9887C95FC0E5}"/>
              </a:ext>
            </a:extLst>
          </p:cNvPr>
          <p:cNvSpPr txBox="1"/>
          <p:nvPr/>
        </p:nvSpPr>
        <p:spPr>
          <a:xfrm>
            <a:off x="5602709" y="1471061"/>
            <a:ext cx="5159141" cy="1292662"/>
          </a:xfrm>
          <a:prstGeom prst="rect">
            <a:avLst/>
          </a:prstGeom>
          <a:noFill/>
        </p:spPr>
        <p:txBody>
          <a:bodyPr wrap="square" rtlCol="0">
            <a:spAutoFit/>
          </a:bodyPr>
          <a:lstStyle/>
          <a:p>
            <a:r>
              <a:rPr lang="en-IN" sz="2000" b="1" dirty="0"/>
              <a:t>Search vs converted</a:t>
            </a:r>
          </a:p>
          <a:p>
            <a:endParaRPr lang="en-IN" b="1" dirty="0"/>
          </a:p>
          <a:p>
            <a:r>
              <a:rPr lang="en-IN" sz="2000" dirty="0"/>
              <a:t>The above graph shows searches are not good sources of leads.</a:t>
            </a:r>
          </a:p>
        </p:txBody>
      </p:sp>
      <p:sp>
        <p:nvSpPr>
          <p:cNvPr id="3" name="TextBox 2">
            <a:extLst>
              <a:ext uri="{FF2B5EF4-FFF2-40B4-BE49-F238E27FC236}">
                <a16:creationId xmlns:a16="http://schemas.microsoft.com/office/drawing/2014/main" id="{938C4871-5B77-BFDA-BC33-102278AFB595}"/>
              </a:ext>
            </a:extLst>
          </p:cNvPr>
          <p:cNvSpPr txBox="1"/>
          <p:nvPr/>
        </p:nvSpPr>
        <p:spPr>
          <a:xfrm>
            <a:off x="5602708" y="4303294"/>
            <a:ext cx="5159141" cy="984885"/>
          </a:xfrm>
          <a:prstGeom prst="rect">
            <a:avLst/>
          </a:prstGeom>
          <a:noFill/>
        </p:spPr>
        <p:txBody>
          <a:bodyPr wrap="square" rtlCol="0">
            <a:spAutoFit/>
          </a:bodyPr>
          <a:lstStyle/>
          <a:p>
            <a:r>
              <a:rPr lang="en-IN" sz="2000" b="1" dirty="0"/>
              <a:t>Magazine vs converted</a:t>
            </a:r>
          </a:p>
          <a:p>
            <a:endParaRPr lang="en-IN" dirty="0"/>
          </a:p>
          <a:p>
            <a:r>
              <a:rPr lang="en-IN" sz="2000" dirty="0"/>
              <a:t>Magazines do not have higher conversion rates</a:t>
            </a:r>
          </a:p>
        </p:txBody>
      </p:sp>
      <p:pic>
        <p:nvPicPr>
          <p:cNvPr id="5" name="Picture 4">
            <a:extLst>
              <a:ext uri="{FF2B5EF4-FFF2-40B4-BE49-F238E27FC236}">
                <a16:creationId xmlns:a16="http://schemas.microsoft.com/office/drawing/2014/main" id="{1DA303D1-0445-8F1F-A9B4-A8E41B904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730" y="910805"/>
            <a:ext cx="4252392" cy="2237902"/>
          </a:xfrm>
          <a:prstGeom prst="rect">
            <a:avLst/>
          </a:prstGeom>
        </p:spPr>
      </p:pic>
      <p:pic>
        <p:nvPicPr>
          <p:cNvPr id="7" name="Picture 6">
            <a:extLst>
              <a:ext uri="{FF2B5EF4-FFF2-40B4-BE49-F238E27FC236}">
                <a16:creationId xmlns:a16="http://schemas.microsoft.com/office/drawing/2014/main" id="{98D93FF5-AB1F-7A87-9722-7203F5D73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80" y="3709293"/>
            <a:ext cx="4252392" cy="2388329"/>
          </a:xfrm>
          <a:prstGeom prst="rect">
            <a:avLst/>
          </a:prstGeom>
        </p:spPr>
      </p:pic>
    </p:spTree>
    <p:extLst>
      <p:ext uri="{BB962C8B-B14F-4D97-AF65-F5344CB8AC3E}">
        <p14:creationId xmlns:p14="http://schemas.microsoft.com/office/powerpoint/2010/main" val="394801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4B9847-C18B-CED7-369C-8E6F777E86DC}"/>
              </a:ext>
            </a:extLst>
          </p:cNvPr>
          <p:cNvSpPr txBox="1"/>
          <p:nvPr/>
        </p:nvSpPr>
        <p:spPr>
          <a:xfrm>
            <a:off x="1020418" y="1060174"/>
            <a:ext cx="9170504" cy="523220"/>
          </a:xfrm>
          <a:prstGeom prst="rect">
            <a:avLst/>
          </a:prstGeom>
          <a:noFill/>
        </p:spPr>
        <p:txBody>
          <a:bodyPr wrap="square" rtlCol="0">
            <a:spAutoFit/>
          </a:bodyPr>
          <a:lstStyle/>
          <a:p>
            <a:r>
              <a:rPr lang="en-US" sz="2800" b="1" dirty="0"/>
              <a:t>Correlation Between Variables </a:t>
            </a:r>
            <a:endParaRPr lang="en-IN" sz="2800" b="1" dirty="0"/>
          </a:p>
        </p:txBody>
      </p:sp>
      <p:pic>
        <p:nvPicPr>
          <p:cNvPr id="1026" name="Picture 2">
            <a:extLst>
              <a:ext uri="{FF2B5EF4-FFF2-40B4-BE49-F238E27FC236}">
                <a16:creationId xmlns:a16="http://schemas.microsoft.com/office/drawing/2014/main" id="{426DF07C-73C2-8AB6-CAC3-8DCBD2D1B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375" y="1868556"/>
            <a:ext cx="6448425" cy="46117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8DFAC6-8422-9DF1-31DB-896894576BC8}"/>
              </a:ext>
            </a:extLst>
          </p:cNvPr>
          <p:cNvSpPr txBox="1"/>
          <p:nvPr/>
        </p:nvSpPr>
        <p:spPr>
          <a:xfrm>
            <a:off x="7898295" y="2332382"/>
            <a:ext cx="3167270"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Total Time Spent on Website has a good Correlation with Target Variable Converted.</a:t>
            </a:r>
          </a:p>
          <a:p>
            <a:pPr marL="285750" indent="-285750">
              <a:buFont typeface="Arial" panose="020B0604020202020204" pitchFamily="34" charset="0"/>
              <a:buChar char="•"/>
            </a:pPr>
            <a:r>
              <a:rPr lang="en-US" sz="2000" dirty="0"/>
              <a:t>Total Time Spent on Website and </a:t>
            </a:r>
            <a:r>
              <a:rPr lang="en-US" sz="2000" dirty="0" err="1"/>
              <a:t>TotalVisits</a:t>
            </a:r>
            <a:r>
              <a:rPr lang="en-US" sz="2000" dirty="0"/>
              <a:t> has correlation with each other.</a:t>
            </a:r>
            <a:endParaRPr lang="en-IN" sz="2000" dirty="0"/>
          </a:p>
        </p:txBody>
      </p:sp>
    </p:spTree>
    <p:extLst>
      <p:ext uri="{BB962C8B-B14F-4D97-AF65-F5344CB8AC3E}">
        <p14:creationId xmlns:p14="http://schemas.microsoft.com/office/powerpoint/2010/main" val="413076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A7FF1-9CF9-8F65-7908-C171A7CA7877}"/>
              </a:ext>
            </a:extLst>
          </p:cNvPr>
          <p:cNvSpPr txBox="1"/>
          <p:nvPr/>
        </p:nvSpPr>
        <p:spPr>
          <a:xfrm>
            <a:off x="1722922" y="1655545"/>
            <a:ext cx="45719"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B84CE260-F2AA-2DA4-A2AE-43A536A92217}"/>
              </a:ext>
            </a:extLst>
          </p:cNvPr>
          <p:cNvSpPr txBox="1"/>
          <p:nvPr/>
        </p:nvSpPr>
        <p:spPr>
          <a:xfrm>
            <a:off x="685800" y="859611"/>
            <a:ext cx="11194985" cy="6247864"/>
          </a:xfrm>
          <a:prstGeom prst="rect">
            <a:avLst/>
          </a:prstGeom>
          <a:noFill/>
        </p:spPr>
        <p:txBody>
          <a:bodyPr wrap="square" rtlCol="0">
            <a:spAutoFit/>
          </a:bodyPr>
          <a:lstStyle/>
          <a:p>
            <a:pPr algn="l"/>
            <a:r>
              <a:rPr lang="en-US" sz="2800" b="1" i="0" dirty="0">
                <a:solidFill>
                  <a:srgbClr val="000000"/>
                </a:solidFill>
                <a:effectLst/>
                <a:latin typeface="+mj-lt"/>
              </a:rPr>
              <a:t>Model building:</a:t>
            </a:r>
          </a:p>
          <a:p>
            <a:pPr algn="l"/>
            <a:endParaRPr lang="en-US" sz="2400" b="1" dirty="0">
              <a:solidFill>
                <a:srgbClr val="000000"/>
              </a:solidFill>
              <a:latin typeface="+mj-lt"/>
            </a:endParaRPr>
          </a:p>
          <a:p>
            <a:pPr algn="l"/>
            <a:r>
              <a:rPr lang="en-US" sz="2000" b="1" dirty="0">
                <a:solidFill>
                  <a:srgbClr val="000000"/>
                </a:solidFill>
                <a:latin typeface="+mj-lt"/>
              </a:rPr>
              <a:t>Before model building, we do the following:</a:t>
            </a:r>
          </a:p>
          <a:p>
            <a:pPr algn="l"/>
            <a:endParaRPr lang="en-US" sz="1400" b="1" dirty="0">
              <a:solidFill>
                <a:srgbClr val="000000"/>
              </a:solidFill>
              <a:latin typeface="+mj-lt"/>
            </a:endParaRP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Dropping the columns which are not necessary </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Creating Dummy Variables</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Splitting data into Training and Testing sets</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Rescaling Variables</a:t>
            </a:r>
          </a:p>
          <a:p>
            <a:pPr marL="285750" indent="-285750" algn="just">
              <a:buFont typeface="Arial" panose="020B0604020202020204" pitchFamily="34" charset="0"/>
              <a:buChar char="•"/>
            </a:pPr>
            <a:endParaRPr lang="en-US" sz="1600" b="1" i="0" dirty="0">
              <a:solidFill>
                <a:srgbClr val="000000"/>
              </a:solidFill>
              <a:effectLst/>
              <a:latin typeface="+mj-lt"/>
              <a:cs typeface="Arial" panose="020B0604020202020204" pitchFamily="34" charset="0"/>
            </a:endParaRPr>
          </a:p>
          <a:p>
            <a:pPr algn="just"/>
            <a:r>
              <a:rPr lang="en-US" sz="2000" b="1" i="0" dirty="0">
                <a:solidFill>
                  <a:srgbClr val="000000"/>
                </a:solidFill>
                <a:effectLst/>
                <a:latin typeface="+mj-lt"/>
                <a:cs typeface="Arial" panose="020B0604020202020204" pitchFamily="34" charset="0"/>
              </a:rPr>
              <a:t>Next steps:</a:t>
            </a:r>
          </a:p>
          <a:p>
            <a:pPr algn="just"/>
            <a:endParaRPr lang="en-US" sz="1200" b="1" i="0" dirty="0">
              <a:solidFill>
                <a:srgbClr val="000000"/>
              </a:solidFill>
              <a:effectLst/>
              <a:latin typeface="+mj-lt"/>
              <a:cs typeface="Arial" panose="020B0604020202020204" pitchFamily="34" charset="0"/>
            </a:endParaRP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Build the </a:t>
            </a:r>
            <a:r>
              <a:rPr lang="en-US" dirty="0">
                <a:solidFill>
                  <a:srgbClr val="000000"/>
                </a:solidFill>
                <a:latin typeface="+mj-lt"/>
                <a:cs typeface="Arial" panose="020B0604020202020204" pitchFamily="34" charset="0"/>
              </a:rPr>
              <a:t>first model</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Use RFE to </a:t>
            </a:r>
            <a:r>
              <a:rPr lang="en-US" dirty="0">
                <a:solidFill>
                  <a:srgbClr val="000000"/>
                </a:solidFill>
                <a:latin typeface="+mj-lt"/>
                <a:cs typeface="Arial" panose="020B0604020202020204" pitchFamily="34" charset="0"/>
              </a:rPr>
              <a:t>eliminate less relevant variables</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Build next models</a:t>
            </a:r>
          </a:p>
          <a:p>
            <a:pPr marL="285750" indent="-285750" algn="just">
              <a:buFont typeface="Arial" panose="020B0604020202020204" pitchFamily="34" charset="0"/>
              <a:buChar char="•"/>
            </a:pPr>
            <a:r>
              <a:rPr lang="en-US" dirty="0">
                <a:solidFill>
                  <a:srgbClr val="000000"/>
                </a:solidFill>
                <a:latin typeface="+mj-lt"/>
                <a:cs typeface="Arial" panose="020B0604020202020204" pitchFamily="34" charset="0"/>
              </a:rPr>
              <a:t>Eliminate variables based on high p-values</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Check VIF value for all the existing columns</a:t>
            </a:r>
          </a:p>
          <a:p>
            <a:pPr marL="285750" indent="-285750" algn="just">
              <a:buFont typeface="Arial" panose="020B0604020202020204" pitchFamily="34" charset="0"/>
              <a:buChar char="•"/>
            </a:pPr>
            <a:r>
              <a:rPr lang="en-US" dirty="0">
                <a:solidFill>
                  <a:srgbClr val="000000"/>
                </a:solidFill>
                <a:latin typeface="+mj-lt"/>
                <a:cs typeface="Arial" panose="020B0604020202020204" pitchFamily="34" charset="0"/>
              </a:rPr>
              <a:t>Predict using train data</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Evaluate accuracy and other matrices</a:t>
            </a:r>
          </a:p>
          <a:p>
            <a:pPr marL="285750" indent="-285750" algn="just">
              <a:buFont typeface="Arial" panose="020B0604020202020204" pitchFamily="34" charset="0"/>
              <a:buChar char="•"/>
            </a:pPr>
            <a:r>
              <a:rPr lang="en-US" dirty="0">
                <a:solidFill>
                  <a:srgbClr val="000000"/>
                </a:solidFill>
                <a:latin typeface="+mj-lt"/>
                <a:cs typeface="Arial" panose="020B0604020202020204" pitchFamily="34" charset="0"/>
              </a:rPr>
              <a:t>Plot the ROC Curve</a:t>
            </a:r>
          </a:p>
          <a:p>
            <a:pPr marL="285750" indent="-285750" algn="just">
              <a:buFont typeface="Arial" panose="020B0604020202020204" pitchFamily="34" charset="0"/>
              <a:buChar char="•"/>
            </a:pPr>
            <a:r>
              <a:rPr lang="en-US" i="0" dirty="0">
                <a:solidFill>
                  <a:srgbClr val="000000"/>
                </a:solidFill>
                <a:effectLst/>
                <a:latin typeface="+mj-lt"/>
                <a:cs typeface="Arial" panose="020B0604020202020204" pitchFamily="34" charset="0"/>
              </a:rPr>
              <a:t>Find Optimal Cutoff point</a:t>
            </a:r>
          </a:p>
          <a:p>
            <a:pPr marL="285750" indent="-285750" algn="just">
              <a:buFont typeface="Arial" panose="020B0604020202020204" pitchFamily="34" charset="0"/>
              <a:buChar char="•"/>
            </a:pPr>
            <a:endParaRPr lang="en-US" sz="1600" i="0" dirty="0">
              <a:solidFill>
                <a:srgbClr val="000000"/>
              </a:solidFill>
              <a:effectLst/>
              <a:latin typeface="+mj-lt"/>
              <a:cs typeface="Arial" panose="020B0604020202020204" pitchFamily="34" charset="0"/>
            </a:endParaRPr>
          </a:p>
          <a:p>
            <a:pPr marL="285750" indent="-285750" algn="just">
              <a:buFont typeface="Arial" panose="020B0604020202020204" pitchFamily="34" charset="0"/>
              <a:buChar char="•"/>
            </a:pPr>
            <a:endParaRPr lang="en-US" sz="1600" i="0" dirty="0">
              <a:solidFill>
                <a:srgbClr val="000000"/>
              </a:solidFill>
              <a:effectLst/>
              <a:latin typeface="+mj-lt"/>
              <a:cs typeface="Arial" panose="020B0604020202020204" pitchFamily="34" charset="0"/>
            </a:endParaRPr>
          </a:p>
        </p:txBody>
      </p:sp>
    </p:spTree>
    <p:extLst>
      <p:ext uri="{BB962C8B-B14F-4D97-AF65-F5344CB8AC3E}">
        <p14:creationId xmlns:p14="http://schemas.microsoft.com/office/powerpoint/2010/main" val="3977543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A7FF1-9CF9-8F65-7908-C171A7CA7877}"/>
              </a:ext>
            </a:extLst>
          </p:cNvPr>
          <p:cNvSpPr txBox="1"/>
          <p:nvPr/>
        </p:nvSpPr>
        <p:spPr>
          <a:xfrm>
            <a:off x="1722922" y="1655545"/>
            <a:ext cx="45719"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B84CE260-F2AA-2DA4-A2AE-43A536A92217}"/>
              </a:ext>
            </a:extLst>
          </p:cNvPr>
          <p:cNvSpPr txBox="1"/>
          <p:nvPr/>
        </p:nvSpPr>
        <p:spPr>
          <a:xfrm>
            <a:off x="383407" y="859611"/>
            <a:ext cx="3989546" cy="707886"/>
          </a:xfrm>
          <a:prstGeom prst="rect">
            <a:avLst/>
          </a:prstGeom>
          <a:noFill/>
        </p:spPr>
        <p:txBody>
          <a:bodyPr wrap="square" rtlCol="0">
            <a:spAutoFit/>
          </a:bodyPr>
          <a:lstStyle/>
          <a:p>
            <a:pPr algn="l"/>
            <a:r>
              <a:rPr lang="en-US" sz="2400" b="1" i="0" dirty="0">
                <a:solidFill>
                  <a:srgbClr val="000000"/>
                </a:solidFill>
                <a:effectLst/>
                <a:latin typeface="+mj-lt"/>
              </a:rPr>
              <a:t>Model Evaluation:</a:t>
            </a:r>
            <a:endParaRPr lang="en-US" sz="1600" i="0" dirty="0">
              <a:solidFill>
                <a:srgbClr val="000000"/>
              </a:solidFill>
              <a:effectLst/>
              <a:latin typeface="+mj-lt"/>
              <a:cs typeface="Arial" panose="020B0604020202020204" pitchFamily="34" charset="0"/>
            </a:endParaRPr>
          </a:p>
          <a:p>
            <a:pPr marL="285750" indent="-285750" algn="just">
              <a:buFont typeface="Arial" panose="020B0604020202020204" pitchFamily="34" charset="0"/>
              <a:buChar char="•"/>
            </a:pPr>
            <a:endParaRPr lang="en-US" sz="1600" i="0" dirty="0">
              <a:solidFill>
                <a:srgbClr val="000000"/>
              </a:solidFill>
              <a:effectLst/>
              <a:latin typeface="+mj-lt"/>
              <a:cs typeface="Arial" panose="020B0604020202020204" pitchFamily="34" charset="0"/>
            </a:endParaRPr>
          </a:p>
        </p:txBody>
      </p:sp>
      <p:pic>
        <p:nvPicPr>
          <p:cNvPr id="5" name="Picture 4">
            <a:extLst>
              <a:ext uri="{FF2B5EF4-FFF2-40B4-BE49-F238E27FC236}">
                <a16:creationId xmlns:a16="http://schemas.microsoft.com/office/drawing/2014/main" id="{EA54C069-D37D-04BB-CF8C-30EC8807CF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22" y="1567497"/>
            <a:ext cx="4677887" cy="2346479"/>
          </a:xfrm>
          <a:prstGeom prst="rect">
            <a:avLst/>
          </a:prstGeom>
        </p:spPr>
      </p:pic>
      <p:sp>
        <p:nvSpPr>
          <p:cNvPr id="7" name="TextBox 6">
            <a:extLst>
              <a:ext uri="{FF2B5EF4-FFF2-40B4-BE49-F238E27FC236}">
                <a16:creationId xmlns:a16="http://schemas.microsoft.com/office/drawing/2014/main" id="{6216684E-4822-DC7E-15B5-07FDDFFEFF47}"/>
              </a:ext>
            </a:extLst>
          </p:cNvPr>
          <p:cNvSpPr txBox="1"/>
          <p:nvPr/>
        </p:nvSpPr>
        <p:spPr>
          <a:xfrm>
            <a:off x="6410562" y="859611"/>
            <a:ext cx="4309571" cy="3508653"/>
          </a:xfrm>
          <a:prstGeom prst="rect">
            <a:avLst/>
          </a:prstGeom>
          <a:noFill/>
        </p:spPr>
        <p:txBody>
          <a:bodyPr wrap="square">
            <a:spAutoFit/>
          </a:bodyPr>
          <a:lstStyle/>
          <a:p>
            <a:pPr algn="l"/>
            <a:r>
              <a:rPr lang="en-IN" b="1" i="0" u="none" strike="noStrike" dirty="0">
                <a:effectLst/>
              </a:rPr>
              <a:t>Final Observation:</a:t>
            </a:r>
          </a:p>
          <a:p>
            <a:pPr algn="l"/>
            <a:endParaRPr lang="en-IN" b="1" i="0" u="none" strike="noStrike" dirty="0">
              <a:effectLst/>
            </a:endParaRPr>
          </a:p>
          <a:p>
            <a:pPr algn="l"/>
            <a:r>
              <a:rPr lang="en-IN" b="1" i="0" u="none" strike="noStrike" dirty="0">
                <a:effectLst/>
              </a:rPr>
              <a:t>Train Data:</a:t>
            </a:r>
            <a:endParaRPr lang="en-IN" b="0" i="0" u="none" strike="noStrike" dirty="0">
              <a:effectLst/>
            </a:endParaRPr>
          </a:p>
          <a:p>
            <a:pPr algn="l">
              <a:buFont typeface="Arial" panose="020B0604020202020204" pitchFamily="34" charset="0"/>
              <a:buChar char="•"/>
            </a:pPr>
            <a:r>
              <a:rPr lang="en-IN" b="0" i="0" u="none" strike="noStrike" dirty="0">
                <a:effectLst/>
              </a:rPr>
              <a:t>Accuracy: 78.58%</a:t>
            </a:r>
          </a:p>
          <a:p>
            <a:pPr algn="l">
              <a:buFont typeface="Arial" panose="020B0604020202020204" pitchFamily="34" charset="0"/>
              <a:buChar char="•"/>
            </a:pPr>
            <a:r>
              <a:rPr lang="en-IN" b="0" i="0" u="none" strike="noStrike" dirty="0">
                <a:effectLst/>
              </a:rPr>
              <a:t>Sensitivity : 79.07%</a:t>
            </a:r>
          </a:p>
          <a:p>
            <a:pPr algn="l">
              <a:buFont typeface="Arial" panose="020B0604020202020204" pitchFamily="34" charset="0"/>
              <a:buChar char="•"/>
            </a:pPr>
            <a:r>
              <a:rPr lang="en-IN" b="0" i="0" u="none" strike="noStrike" dirty="0">
                <a:effectLst/>
              </a:rPr>
              <a:t>Specificity : 78.13%</a:t>
            </a:r>
          </a:p>
          <a:p>
            <a:pPr algn="l"/>
            <a:endParaRPr lang="en-IN" b="0" i="0" u="none" strike="noStrike" dirty="0">
              <a:effectLst/>
            </a:endParaRPr>
          </a:p>
          <a:p>
            <a:pPr algn="l"/>
            <a:endParaRPr lang="en-IN" b="1" i="0" u="none" strike="noStrike" dirty="0">
              <a:effectLst/>
            </a:endParaRPr>
          </a:p>
          <a:p>
            <a:pPr algn="l"/>
            <a:r>
              <a:rPr lang="en-IN" b="1" i="0" u="none" strike="noStrike" dirty="0">
                <a:effectLst/>
              </a:rPr>
              <a:t>Test Data:</a:t>
            </a:r>
            <a:endParaRPr lang="en-IN" b="0" i="0" u="none" strike="noStrike" dirty="0">
              <a:effectLst/>
            </a:endParaRPr>
          </a:p>
          <a:p>
            <a:pPr algn="l">
              <a:buFont typeface="Arial" panose="020B0604020202020204" pitchFamily="34" charset="0"/>
              <a:buChar char="•"/>
            </a:pPr>
            <a:r>
              <a:rPr lang="en-IN" b="0" i="0" u="none" strike="noStrike" dirty="0">
                <a:effectLst/>
              </a:rPr>
              <a:t>Accuracy : 79.28%</a:t>
            </a:r>
          </a:p>
          <a:p>
            <a:pPr algn="l">
              <a:buFont typeface="Arial" panose="020B0604020202020204" pitchFamily="34" charset="0"/>
              <a:buChar char="•"/>
            </a:pPr>
            <a:r>
              <a:rPr lang="en-IN" b="0" i="0" u="none" strike="noStrike" dirty="0">
                <a:effectLst/>
              </a:rPr>
              <a:t>Sensitivity : 79.87%</a:t>
            </a:r>
          </a:p>
          <a:p>
            <a:pPr algn="l">
              <a:buFont typeface="Arial" panose="020B0604020202020204" pitchFamily="34" charset="0"/>
              <a:buChar char="•"/>
            </a:pPr>
            <a:r>
              <a:rPr lang="en-IN" b="0" i="0" u="none" strike="noStrike" dirty="0">
                <a:effectLst/>
              </a:rPr>
              <a:t>Specificity : 78.74%</a:t>
            </a:r>
          </a:p>
        </p:txBody>
      </p:sp>
      <p:pic>
        <p:nvPicPr>
          <p:cNvPr id="11" name="Picture 10">
            <a:extLst>
              <a:ext uri="{FF2B5EF4-FFF2-40B4-BE49-F238E27FC236}">
                <a16:creationId xmlns:a16="http://schemas.microsoft.com/office/drawing/2014/main" id="{CA97132B-562D-0AF1-305B-13C00F7EC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41" y="4211563"/>
            <a:ext cx="4632168" cy="2374280"/>
          </a:xfrm>
          <a:prstGeom prst="rect">
            <a:avLst/>
          </a:prstGeom>
        </p:spPr>
      </p:pic>
      <p:sp>
        <p:nvSpPr>
          <p:cNvPr id="13" name="TextBox 12">
            <a:extLst>
              <a:ext uri="{FF2B5EF4-FFF2-40B4-BE49-F238E27FC236}">
                <a16:creationId xmlns:a16="http://schemas.microsoft.com/office/drawing/2014/main" id="{9DC0EBA4-D882-6C3D-2968-550923865B86}"/>
              </a:ext>
            </a:extLst>
          </p:cNvPr>
          <p:cNvSpPr txBox="1"/>
          <p:nvPr/>
        </p:nvSpPr>
        <p:spPr>
          <a:xfrm>
            <a:off x="5666002" y="4521540"/>
            <a:ext cx="6100010" cy="1754326"/>
          </a:xfrm>
          <a:prstGeom prst="rect">
            <a:avLst/>
          </a:prstGeom>
          <a:noFill/>
          <a:ln>
            <a:solidFill>
              <a:schemeClr val="tx1"/>
            </a:solidFill>
            <a:prstDash val="dash"/>
          </a:ln>
        </p:spPr>
        <p:txBody>
          <a:bodyPr wrap="square">
            <a:spAutoFit/>
          </a:bodyPr>
          <a:lstStyle/>
          <a:p>
            <a:pPr algn="l">
              <a:buFont typeface="Arial" panose="020B0604020202020204" pitchFamily="34" charset="0"/>
              <a:buChar char="•"/>
            </a:pPr>
            <a:r>
              <a:rPr lang="en-IN" b="0" i="0" u="none" strike="noStrike" dirty="0">
                <a:effectLst/>
                <a:latin typeface="+mj-lt"/>
              </a:rPr>
              <a:t>Thus we have achieved our goal of getting a ballpark of the target lead conversion rate to be around 80% . </a:t>
            </a:r>
          </a:p>
          <a:p>
            <a:pPr algn="l">
              <a:buFont typeface="Arial" panose="020B0604020202020204" pitchFamily="34" charset="0"/>
              <a:buChar char="•"/>
            </a:pPr>
            <a:r>
              <a:rPr lang="en-IN" b="0" i="0" u="none" strike="noStrike" dirty="0">
                <a:effectLst/>
                <a:latin typeface="+mj-lt"/>
              </a:rPr>
              <a:t>The Model seems to predict the Conversion Rate very well and we should be able to give the CEO confidence in making good calls based on this model to get a higher lead conversion rate of 80%</a:t>
            </a:r>
          </a:p>
        </p:txBody>
      </p:sp>
    </p:spTree>
    <p:extLst>
      <p:ext uri="{BB962C8B-B14F-4D97-AF65-F5344CB8AC3E}">
        <p14:creationId xmlns:p14="http://schemas.microsoft.com/office/powerpoint/2010/main" val="2924359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B8491B-412D-F172-AD20-C76EDAAD2E5C}"/>
              </a:ext>
            </a:extLst>
          </p:cNvPr>
          <p:cNvSpPr txBox="1"/>
          <p:nvPr/>
        </p:nvSpPr>
        <p:spPr>
          <a:xfrm>
            <a:off x="551852" y="859611"/>
            <a:ext cx="11497379" cy="5786199"/>
          </a:xfrm>
          <a:prstGeom prst="rect">
            <a:avLst/>
          </a:prstGeom>
          <a:noFill/>
        </p:spPr>
        <p:txBody>
          <a:bodyPr wrap="square" rtlCol="0">
            <a:spAutoFit/>
          </a:bodyPr>
          <a:lstStyle/>
          <a:p>
            <a:pPr algn="l"/>
            <a:r>
              <a:rPr lang="en-US" sz="2400" b="1" i="0" dirty="0">
                <a:solidFill>
                  <a:srgbClr val="000000"/>
                </a:solidFill>
                <a:effectLst/>
                <a:latin typeface="+mj-lt"/>
              </a:rPr>
              <a:t>Conclusion</a:t>
            </a:r>
          </a:p>
          <a:p>
            <a:pPr algn="l"/>
            <a:endParaRPr lang="en-US" sz="2400" b="1" dirty="0">
              <a:solidFill>
                <a:srgbClr val="000000"/>
              </a:solidFill>
              <a:latin typeface="+mj-lt"/>
            </a:endParaRPr>
          </a:p>
          <a:p>
            <a:pPr algn="l"/>
            <a:r>
              <a:rPr lang="en-IN" b="0" i="0" u="none" strike="noStrike" dirty="0">
                <a:effectLst/>
              </a:rPr>
              <a:t>It was found that the variables that mattered the most in the potential buyers are (In descending order) :</a:t>
            </a:r>
          </a:p>
          <a:p>
            <a:pPr algn="l"/>
            <a:endParaRPr lang="en-IN" b="0" i="0" u="none" strike="noStrike" dirty="0">
              <a:effectLst/>
            </a:endParaRPr>
          </a:p>
          <a:p>
            <a:pPr algn="l">
              <a:buFont typeface="+mj-lt"/>
              <a:buAutoNum type="arabicPeriod"/>
            </a:pPr>
            <a:r>
              <a:rPr lang="en-IN" dirty="0"/>
              <a:t>W</a:t>
            </a:r>
            <a:r>
              <a:rPr lang="en-IN" b="0" i="0" u="none" strike="noStrike" dirty="0">
                <a:effectLst/>
              </a:rPr>
              <a:t>hen current occupation is : </a:t>
            </a:r>
          </a:p>
          <a:p>
            <a:pPr lvl="1"/>
            <a:r>
              <a:rPr lang="en-IN" b="0" i="0" u="none" strike="noStrike" dirty="0">
                <a:effectLst/>
              </a:rPr>
              <a:t>a. Student </a:t>
            </a:r>
          </a:p>
          <a:p>
            <a:pPr lvl="1"/>
            <a:r>
              <a:rPr lang="en-IN" b="0" i="0" u="none" strike="noStrike" dirty="0">
                <a:effectLst/>
              </a:rPr>
              <a:t>b. Unemployed</a:t>
            </a:r>
          </a:p>
          <a:p>
            <a:pPr algn="l">
              <a:buFont typeface="+mj-lt"/>
              <a:buAutoNum type="arabicPeriod"/>
            </a:pPr>
            <a:r>
              <a:rPr lang="en-IN" b="0" i="0" u="none" strike="noStrike" dirty="0">
                <a:effectLst/>
              </a:rPr>
              <a:t>When the last activity was : </a:t>
            </a:r>
          </a:p>
          <a:p>
            <a:pPr marL="800100" lvl="1" indent="-342900">
              <a:buAutoNum type="alphaLcPeriod"/>
            </a:pPr>
            <a:r>
              <a:rPr lang="en-IN" b="0" i="0" u="none" strike="noStrike" dirty="0">
                <a:effectLst/>
              </a:rPr>
              <a:t>SMS Sent </a:t>
            </a:r>
          </a:p>
          <a:p>
            <a:pPr marL="800100" lvl="1" indent="-342900">
              <a:buAutoNum type="alphaLcPeriod"/>
            </a:pPr>
            <a:r>
              <a:rPr lang="en-IN" b="0" i="0" u="none" strike="noStrike" dirty="0">
                <a:effectLst/>
              </a:rPr>
              <a:t>Had a Phone Conversation</a:t>
            </a:r>
          </a:p>
          <a:p>
            <a:pPr algn="l">
              <a:buFont typeface="+mj-lt"/>
              <a:buAutoNum type="arabicPeriod"/>
            </a:pPr>
            <a:r>
              <a:rPr lang="en-IN" b="0" i="0" u="none" strike="noStrike" dirty="0">
                <a:effectLst/>
              </a:rPr>
              <a:t>The total time spend on the Website.</a:t>
            </a:r>
          </a:p>
          <a:p>
            <a:pPr algn="l">
              <a:buFont typeface="+mj-lt"/>
              <a:buAutoNum type="arabicPeriod"/>
            </a:pPr>
            <a:r>
              <a:rPr lang="en-IN" b="0" i="0" u="none" strike="noStrike" dirty="0">
                <a:effectLst/>
              </a:rPr>
              <a:t> When the lead source was: </a:t>
            </a:r>
          </a:p>
          <a:p>
            <a:pPr algn="l"/>
            <a:r>
              <a:rPr lang="en-IN" dirty="0"/>
              <a:t>	</a:t>
            </a:r>
            <a:r>
              <a:rPr lang="en-IN" b="0" i="0" u="none" strike="noStrike" dirty="0">
                <a:effectLst/>
              </a:rPr>
              <a:t>a. Olark Chat </a:t>
            </a:r>
          </a:p>
          <a:p>
            <a:pPr algn="l"/>
            <a:r>
              <a:rPr lang="en-IN" dirty="0"/>
              <a:t>	</a:t>
            </a:r>
            <a:r>
              <a:rPr lang="en-IN" b="0" i="0" u="none" strike="noStrike" dirty="0">
                <a:effectLst/>
              </a:rPr>
              <a:t>b. Reference </a:t>
            </a:r>
          </a:p>
          <a:p>
            <a:pPr algn="l"/>
            <a:r>
              <a:rPr lang="en-IN" dirty="0"/>
              <a:t>	</a:t>
            </a:r>
            <a:r>
              <a:rPr lang="en-IN" b="0" i="0" u="none" strike="noStrike" dirty="0">
                <a:effectLst/>
              </a:rPr>
              <a:t>c. </a:t>
            </a:r>
            <a:r>
              <a:rPr lang="en-IN" b="0" i="0" u="none" strike="noStrike" dirty="0" err="1">
                <a:effectLst/>
              </a:rPr>
              <a:t>Welingak</a:t>
            </a:r>
            <a:r>
              <a:rPr lang="en-IN" b="0" i="0" u="none" strike="noStrike" dirty="0">
                <a:effectLst/>
              </a:rPr>
              <a:t> Website</a:t>
            </a:r>
          </a:p>
          <a:p>
            <a:pPr algn="l"/>
            <a:r>
              <a:rPr lang="en-IN" b="0" i="0" u="none" strike="noStrike" dirty="0">
                <a:effectLst/>
              </a:rPr>
              <a:t>5. Do Not </a:t>
            </a:r>
            <a:r>
              <a:rPr lang="en-IN" b="0" i="0" u="none" strike="noStrike" dirty="0" err="1">
                <a:effectLst/>
              </a:rPr>
              <a:t>Email_Yes</a:t>
            </a:r>
            <a:endParaRPr lang="en-IN" b="0" i="0" u="none" strike="noStrike" dirty="0">
              <a:effectLst/>
            </a:endParaRPr>
          </a:p>
          <a:p>
            <a:pPr algn="l"/>
            <a:endParaRPr lang="en-IN" b="0" i="0" u="none" strike="noStrike" dirty="0">
              <a:effectLst/>
            </a:endParaRPr>
          </a:p>
          <a:p>
            <a:pPr algn="l"/>
            <a:r>
              <a:rPr lang="en-IN" b="0" i="0" u="none" strike="noStrike" dirty="0">
                <a:effectLst/>
              </a:rPr>
              <a:t>Keeping these in mind the X Education can flourish as they have a very high chance to get almost all the potential buyers to change their mind and buy their courses.</a:t>
            </a:r>
            <a:endParaRPr lang="en-US" i="0" dirty="0">
              <a:solidFill>
                <a:srgbClr val="000000"/>
              </a:solidFill>
              <a:effectLst/>
              <a:cs typeface="Arial" panose="020B0604020202020204" pitchFamily="34" charset="0"/>
            </a:endParaRPr>
          </a:p>
          <a:p>
            <a:pPr marL="285750" indent="-285750" algn="just">
              <a:buFont typeface="Arial" panose="020B0604020202020204" pitchFamily="34" charset="0"/>
              <a:buChar char="•"/>
            </a:pPr>
            <a:endParaRPr lang="en-US" sz="1600" i="0" dirty="0">
              <a:solidFill>
                <a:srgbClr val="000000"/>
              </a:solidFill>
              <a:effectLst/>
              <a:latin typeface="+mj-lt"/>
              <a:cs typeface="Arial" panose="020B0604020202020204" pitchFamily="34" charset="0"/>
            </a:endParaRPr>
          </a:p>
        </p:txBody>
      </p:sp>
    </p:spTree>
    <p:extLst>
      <p:ext uri="{BB962C8B-B14F-4D97-AF65-F5344CB8AC3E}">
        <p14:creationId xmlns:p14="http://schemas.microsoft.com/office/powerpoint/2010/main" val="396374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EA7FF1-9CF9-8F65-7908-C171A7CA7877}"/>
              </a:ext>
            </a:extLst>
          </p:cNvPr>
          <p:cNvSpPr txBox="1"/>
          <p:nvPr/>
        </p:nvSpPr>
        <p:spPr>
          <a:xfrm>
            <a:off x="1722922" y="1655545"/>
            <a:ext cx="45719"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B84CE260-F2AA-2DA4-A2AE-43A536A92217}"/>
              </a:ext>
            </a:extLst>
          </p:cNvPr>
          <p:cNvSpPr txBox="1"/>
          <p:nvPr/>
        </p:nvSpPr>
        <p:spPr>
          <a:xfrm>
            <a:off x="353726" y="1413063"/>
            <a:ext cx="11497379" cy="4832092"/>
          </a:xfrm>
          <a:prstGeom prst="rect">
            <a:avLst/>
          </a:prstGeom>
          <a:noFill/>
        </p:spPr>
        <p:txBody>
          <a:bodyPr wrap="square" rtlCol="0">
            <a:spAutoFit/>
          </a:bodyPr>
          <a:lstStyle/>
          <a:p>
            <a:pPr algn="l"/>
            <a:r>
              <a:rPr lang="en-US" sz="2400" b="1" i="0" dirty="0">
                <a:solidFill>
                  <a:srgbClr val="000000"/>
                </a:solidFill>
                <a:effectLst/>
                <a:latin typeface="+mj-lt"/>
              </a:rPr>
              <a:t>Problem Statement</a:t>
            </a:r>
          </a:p>
          <a:p>
            <a:pPr algn="l"/>
            <a:endParaRPr lang="en-US" sz="2400" b="1" dirty="0">
              <a:solidFill>
                <a:srgbClr val="000000"/>
              </a:solidFill>
              <a:latin typeface="+mj-lt"/>
            </a:endParaRPr>
          </a:p>
          <a:p>
            <a:pPr algn="just"/>
            <a:r>
              <a:rPr lang="en-US" sz="2000" b="0" i="0" dirty="0">
                <a:solidFill>
                  <a:srgbClr val="000000"/>
                </a:solidFill>
                <a:effectLst/>
                <a:latin typeface="+mj-lt"/>
                <a:cs typeface="Arial" panose="020B0604020202020204" pitchFamily="34" charset="0"/>
              </a:rPr>
              <a:t>X Education  is a organization which sells online courses </a:t>
            </a:r>
            <a:r>
              <a:rPr lang="en-US" sz="2000" dirty="0">
                <a:solidFill>
                  <a:srgbClr val="000000"/>
                </a:solidFill>
                <a:latin typeface="+mj-lt"/>
                <a:cs typeface="Arial" panose="020B0604020202020204" pitchFamily="34" charset="0"/>
              </a:rPr>
              <a:t>for </a:t>
            </a:r>
            <a:r>
              <a:rPr lang="en-US" sz="2000" b="0" i="0" dirty="0">
                <a:solidFill>
                  <a:srgbClr val="000000"/>
                </a:solidFill>
                <a:effectLst/>
                <a:latin typeface="+mj-lt"/>
                <a:cs typeface="Arial" panose="020B0604020202020204" pitchFamily="34" charset="0"/>
              </a:rPr>
              <a:t>industry professionals, they markets its courses on several websites and search engines like Google.</a:t>
            </a:r>
          </a:p>
          <a:p>
            <a:pPr algn="just"/>
            <a:endParaRPr lang="en-US" sz="2000" dirty="0">
              <a:solidFill>
                <a:srgbClr val="000000"/>
              </a:solidFill>
              <a:latin typeface="+mj-lt"/>
              <a:cs typeface="Arial" panose="020B0604020202020204" pitchFamily="34" charset="0"/>
            </a:endParaRPr>
          </a:p>
          <a:p>
            <a:pPr algn="just"/>
            <a:endParaRPr lang="en-US" sz="2000" b="0" i="0" dirty="0">
              <a:solidFill>
                <a:srgbClr val="000000"/>
              </a:solidFill>
              <a:effectLst/>
              <a:latin typeface="+mj-lt"/>
              <a:cs typeface="Arial" panose="020B0604020202020204" pitchFamily="34" charset="0"/>
            </a:endParaRPr>
          </a:p>
          <a:p>
            <a:pPr algn="just"/>
            <a:r>
              <a:rPr lang="en-US" sz="2000" b="0" i="0" dirty="0">
                <a:solidFill>
                  <a:srgbClr val="000000"/>
                </a:solidFill>
                <a:effectLst/>
                <a:latin typeface="+mj-lt"/>
                <a:cs typeface="Arial" panose="020B0604020202020204" pitchFamily="34" charset="0"/>
              </a:rPr>
              <a:t>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pPr algn="just"/>
            <a:endParaRPr lang="en-US" sz="2000" dirty="0">
              <a:solidFill>
                <a:srgbClr val="000000"/>
              </a:solidFill>
              <a:latin typeface="+mj-lt"/>
              <a:cs typeface="Arial" panose="020B0604020202020204" pitchFamily="34" charset="0"/>
            </a:endParaRPr>
          </a:p>
          <a:p>
            <a:pPr algn="just"/>
            <a:endParaRPr lang="en-US" sz="2000" b="1" i="0" dirty="0">
              <a:solidFill>
                <a:srgbClr val="000000"/>
              </a:solidFill>
              <a:effectLst/>
              <a:latin typeface="+mj-lt"/>
              <a:cs typeface="Arial" panose="020B0604020202020204" pitchFamily="34" charset="0"/>
            </a:endParaRPr>
          </a:p>
          <a:p>
            <a:pPr algn="just"/>
            <a:r>
              <a:rPr lang="en-US" sz="2000" b="0" i="0" dirty="0">
                <a:solidFill>
                  <a:srgbClr val="000000"/>
                </a:solidFill>
                <a:effectLst/>
                <a:latin typeface="+mj-lt"/>
                <a:cs typeface="Arial" panose="020B0604020202020204" pitchFamily="34"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Once these leads are acquired, employees from the sales team start making calls, writing emails, etc.</a:t>
            </a:r>
            <a:endParaRPr lang="en-US" sz="2000" b="1" i="0" dirty="0">
              <a:solidFill>
                <a:srgbClr val="000000"/>
              </a:solidFill>
              <a:effectLst/>
              <a:latin typeface="+mj-lt"/>
              <a:cs typeface="Arial" panose="020B0604020202020204" pitchFamily="34" charset="0"/>
            </a:endParaRPr>
          </a:p>
        </p:txBody>
      </p:sp>
    </p:spTree>
    <p:extLst>
      <p:ext uri="{BB962C8B-B14F-4D97-AF65-F5344CB8AC3E}">
        <p14:creationId xmlns:p14="http://schemas.microsoft.com/office/powerpoint/2010/main" val="264666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DE53D5-FAC5-3A07-3FA5-809C5CFC1BDE}"/>
              </a:ext>
            </a:extLst>
          </p:cNvPr>
          <p:cNvSpPr txBox="1"/>
          <p:nvPr/>
        </p:nvSpPr>
        <p:spPr>
          <a:xfrm flipH="1">
            <a:off x="445167" y="2336393"/>
            <a:ext cx="9646922" cy="2862322"/>
          </a:xfrm>
          <a:prstGeom prst="rect">
            <a:avLst/>
          </a:prstGeom>
          <a:noFill/>
        </p:spPr>
        <p:txBody>
          <a:bodyPr wrap="square" rtlCol="0">
            <a:spAutoFit/>
          </a:bodyPr>
          <a:lstStyle/>
          <a:p>
            <a:pPr algn="l"/>
            <a:r>
              <a:rPr lang="en-US" sz="2400" b="1" i="0" dirty="0">
                <a:solidFill>
                  <a:srgbClr val="000000"/>
                </a:solidFill>
                <a:effectLst/>
                <a:latin typeface="+mj-lt"/>
                <a:cs typeface="Arial" panose="020B0604020202020204" pitchFamily="34" charset="0"/>
              </a:rPr>
              <a:t>Requirements of the Company</a:t>
            </a:r>
          </a:p>
          <a:p>
            <a:pPr algn="l"/>
            <a:endParaRPr lang="en-US" sz="1600" b="0" i="0" dirty="0">
              <a:solidFill>
                <a:srgbClr val="000000"/>
              </a:solidFill>
              <a:effectLst/>
              <a:latin typeface="+mj-lt"/>
              <a:cs typeface="Arial" panose="020B0604020202020204" pitchFamily="34" charset="0"/>
            </a:endParaRPr>
          </a:p>
          <a:p>
            <a:pPr algn="l"/>
            <a:r>
              <a:rPr lang="en-US" sz="2000" b="0" i="0" dirty="0">
                <a:solidFill>
                  <a:srgbClr val="000000"/>
                </a:solidFill>
                <a:effectLst/>
                <a:latin typeface="+mj-lt"/>
                <a:cs typeface="Arial" panose="020B0604020202020204" pitchFamily="34" charset="0"/>
              </a:rPr>
              <a:t>The company requires  to build a model  for selecting most promising leads.</a:t>
            </a:r>
          </a:p>
          <a:p>
            <a:pPr algn="l"/>
            <a:endParaRPr lang="en-US" sz="2000" dirty="0">
              <a:solidFill>
                <a:srgbClr val="000000"/>
              </a:solidFill>
              <a:latin typeface="+mj-lt"/>
              <a:cs typeface="Arial" panose="020B0604020202020204" pitchFamily="34" charset="0"/>
            </a:endParaRPr>
          </a:p>
          <a:p>
            <a:pPr algn="l"/>
            <a:r>
              <a:rPr lang="en-US" sz="2000" b="0" i="0" dirty="0">
                <a:solidFill>
                  <a:srgbClr val="000000"/>
                </a:solidFill>
                <a:effectLst/>
                <a:latin typeface="+mj-lt"/>
                <a:cs typeface="Arial" panose="020B0604020202020204" pitchFamily="34" charset="0"/>
              </a:rPr>
              <a:t>Lead score to be given to each leads   such that the customers with a higher lead score have a higher conversion chance and the customers with a lower lead score have a lower conversion chance.</a:t>
            </a:r>
            <a:endParaRPr lang="en-US" sz="2000" dirty="0">
              <a:solidFill>
                <a:srgbClr val="000000"/>
              </a:solidFill>
              <a:latin typeface="+mj-lt"/>
              <a:cs typeface="Arial" panose="020B0604020202020204" pitchFamily="34" charset="0"/>
            </a:endParaRPr>
          </a:p>
          <a:p>
            <a:pPr algn="l"/>
            <a:endParaRPr lang="en-US" sz="2000" b="0" i="0" dirty="0">
              <a:solidFill>
                <a:srgbClr val="000000"/>
              </a:solidFill>
              <a:effectLst/>
              <a:latin typeface="+mj-lt"/>
              <a:cs typeface="Arial" panose="020B0604020202020204" pitchFamily="34" charset="0"/>
            </a:endParaRPr>
          </a:p>
          <a:p>
            <a:pPr algn="l"/>
            <a:r>
              <a:rPr lang="en-US" sz="2000" b="0" i="0" dirty="0">
                <a:solidFill>
                  <a:srgbClr val="000000"/>
                </a:solidFill>
                <a:effectLst/>
                <a:latin typeface="+mj-lt"/>
                <a:cs typeface="Arial" panose="020B0604020202020204" pitchFamily="34" charset="0"/>
              </a:rPr>
              <a:t>The model to be built in lead conversion rate around 80% or more.</a:t>
            </a:r>
          </a:p>
        </p:txBody>
      </p:sp>
    </p:spTree>
    <p:extLst>
      <p:ext uri="{BB962C8B-B14F-4D97-AF65-F5344CB8AC3E}">
        <p14:creationId xmlns:p14="http://schemas.microsoft.com/office/powerpoint/2010/main" val="338131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63DC4-DE49-19FD-159B-4C8EB66D9E80}"/>
              </a:ext>
            </a:extLst>
          </p:cNvPr>
          <p:cNvSpPr txBox="1"/>
          <p:nvPr/>
        </p:nvSpPr>
        <p:spPr>
          <a:xfrm>
            <a:off x="505327" y="1920895"/>
            <a:ext cx="10347158" cy="3170099"/>
          </a:xfrm>
          <a:prstGeom prst="rect">
            <a:avLst/>
          </a:prstGeom>
          <a:noFill/>
        </p:spPr>
        <p:txBody>
          <a:bodyPr wrap="square" rtlCol="0">
            <a:spAutoFit/>
          </a:bodyPr>
          <a:lstStyle/>
          <a:p>
            <a:r>
              <a:rPr lang="en-IN" sz="2400" b="1" dirty="0">
                <a:latin typeface="+mj-lt"/>
              </a:rPr>
              <a:t>Strategy</a:t>
            </a:r>
            <a:endParaRPr lang="en-IN" sz="2400" dirty="0">
              <a:latin typeface="+mj-lt"/>
            </a:endParaRPr>
          </a:p>
          <a:p>
            <a:endParaRPr lang="en-IN" dirty="0">
              <a:latin typeface="+mj-lt"/>
            </a:endParaRPr>
          </a:p>
          <a:p>
            <a:pPr marL="285750" indent="-285750">
              <a:buFont typeface="Arial" panose="020B0604020202020204" pitchFamily="34" charset="0"/>
              <a:buChar char="•"/>
            </a:pPr>
            <a:r>
              <a:rPr lang="en-IN" sz="2000" dirty="0">
                <a:latin typeface="+mj-lt"/>
              </a:rPr>
              <a:t>Important data</a:t>
            </a:r>
          </a:p>
          <a:p>
            <a:pPr marL="285750" indent="-285750">
              <a:buFont typeface="Arial" panose="020B0604020202020204" pitchFamily="34" charset="0"/>
              <a:buChar char="•"/>
            </a:pPr>
            <a:r>
              <a:rPr lang="en-IN" sz="2000" dirty="0">
                <a:latin typeface="+mj-lt"/>
              </a:rPr>
              <a:t>Clean and prepare the acquired data for further details</a:t>
            </a:r>
          </a:p>
          <a:p>
            <a:pPr marL="285750" indent="-285750">
              <a:buFont typeface="Arial" panose="020B0604020202020204" pitchFamily="34" charset="0"/>
              <a:buChar char="•"/>
            </a:pPr>
            <a:r>
              <a:rPr lang="en-IN" sz="2000" dirty="0">
                <a:latin typeface="+mj-lt"/>
              </a:rPr>
              <a:t>Scaling Features</a:t>
            </a:r>
          </a:p>
          <a:p>
            <a:pPr marL="285750" indent="-285750">
              <a:buFont typeface="Arial" panose="020B0604020202020204" pitchFamily="34" charset="0"/>
              <a:buChar char="•"/>
            </a:pPr>
            <a:r>
              <a:rPr lang="en-IN" sz="2000" dirty="0">
                <a:latin typeface="+mj-lt"/>
              </a:rPr>
              <a:t>Prepare the data for model building</a:t>
            </a:r>
          </a:p>
          <a:p>
            <a:pPr marL="285750" indent="-285750">
              <a:buFont typeface="Arial" panose="020B0604020202020204" pitchFamily="34" charset="0"/>
              <a:buChar char="•"/>
            </a:pPr>
            <a:r>
              <a:rPr lang="en-IN" sz="2000" dirty="0">
                <a:latin typeface="+mj-lt"/>
              </a:rPr>
              <a:t>Build a logistic regression model</a:t>
            </a:r>
          </a:p>
          <a:p>
            <a:pPr marL="285750" indent="-285750">
              <a:buFont typeface="Arial" panose="020B0604020202020204" pitchFamily="34" charset="0"/>
              <a:buChar char="•"/>
            </a:pPr>
            <a:r>
              <a:rPr lang="en-IN" sz="2000" dirty="0">
                <a:latin typeface="+mj-lt"/>
              </a:rPr>
              <a:t>Assign a lead score for each leads</a:t>
            </a:r>
          </a:p>
          <a:p>
            <a:pPr marL="285750" indent="-285750">
              <a:buFont typeface="Arial" panose="020B0604020202020204" pitchFamily="34" charset="0"/>
              <a:buChar char="•"/>
            </a:pPr>
            <a:r>
              <a:rPr lang="en-IN" sz="2000" dirty="0">
                <a:latin typeface="+mj-lt"/>
              </a:rPr>
              <a:t>Test the model</a:t>
            </a:r>
          </a:p>
          <a:p>
            <a:endParaRPr lang="en-IN" dirty="0">
              <a:latin typeface="+mj-lt"/>
            </a:endParaRPr>
          </a:p>
        </p:txBody>
      </p:sp>
    </p:spTree>
    <p:extLst>
      <p:ext uri="{BB962C8B-B14F-4D97-AF65-F5344CB8AC3E}">
        <p14:creationId xmlns:p14="http://schemas.microsoft.com/office/powerpoint/2010/main" val="160518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BDFA881-2DCB-8FC6-362F-12587F5DC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62" y="1259131"/>
            <a:ext cx="4985567" cy="2526628"/>
          </a:xfrm>
          <a:prstGeom prst="rect">
            <a:avLst/>
          </a:prstGeom>
        </p:spPr>
      </p:pic>
      <p:sp>
        <p:nvSpPr>
          <p:cNvPr id="7" name="TextBox 6">
            <a:extLst>
              <a:ext uri="{FF2B5EF4-FFF2-40B4-BE49-F238E27FC236}">
                <a16:creationId xmlns:a16="http://schemas.microsoft.com/office/drawing/2014/main" id="{2187C990-2F4B-E660-627C-758E254149CA}"/>
              </a:ext>
            </a:extLst>
          </p:cNvPr>
          <p:cNvSpPr txBox="1"/>
          <p:nvPr/>
        </p:nvSpPr>
        <p:spPr>
          <a:xfrm>
            <a:off x="5447865" y="1254946"/>
            <a:ext cx="4333810" cy="400110"/>
          </a:xfrm>
          <a:prstGeom prst="rect">
            <a:avLst/>
          </a:prstGeom>
          <a:noFill/>
        </p:spPr>
        <p:txBody>
          <a:bodyPr wrap="square" rtlCol="0">
            <a:spAutoFit/>
          </a:bodyPr>
          <a:lstStyle/>
          <a:p>
            <a:r>
              <a:rPr lang="en-IN" sz="2000" b="1" dirty="0"/>
              <a:t>Lead source vs converted</a:t>
            </a:r>
          </a:p>
        </p:txBody>
      </p:sp>
      <p:sp>
        <p:nvSpPr>
          <p:cNvPr id="8" name="TextBox 7">
            <a:extLst>
              <a:ext uri="{FF2B5EF4-FFF2-40B4-BE49-F238E27FC236}">
                <a16:creationId xmlns:a16="http://schemas.microsoft.com/office/drawing/2014/main" id="{D234C9AB-3A24-823F-2F29-5EBB53C9C766}"/>
              </a:ext>
            </a:extLst>
          </p:cNvPr>
          <p:cNvSpPr txBox="1"/>
          <p:nvPr/>
        </p:nvSpPr>
        <p:spPr>
          <a:xfrm>
            <a:off x="377791" y="588864"/>
            <a:ext cx="4081112" cy="461665"/>
          </a:xfrm>
          <a:prstGeom prst="rect">
            <a:avLst/>
          </a:prstGeom>
          <a:noFill/>
        </p:spPr>
        <p:txBody>
          <a:bodyPr wrap="square" rtlCol="0">
            <a:spAutoFit/>
          </a:bodyPr>
          <a:lstStyle/>
          <a:p>
            <a:r>
              <a:rPr lang="en-IN" sz="2400" b="1" dirty="0"/>
              <a:t>Exploratory data analysis</a:t>
            </a:r>
          </a:p>
        </p:txBody>
      </p:sp>
      <p:sp>
        <p:nvSpPr>
          <p:cNvPr id="9" name="TextBox 8">
            <a:extLst>
              <a:ext uri="{FF2B5EF4-FFF2-40B4-BE49-F238E27FC236}">
                <a16:creationId xmlns:a16="http://schemas.microsoft.com/office/drawing/2014/main" id="{A7E06DEF-32E2-7399-4048-0DAB25AD7984}"/>
              </a:ext>
            </a:extLst>
          </p:cNvPr>
          <p:cNvSpPr txBox="1"/>
          <p:nvPr/>
        </p:nvSpPr>
        <p:spPr>
          <a:xfrm>
            <a:off x="5444331" y="1808117"/>
            <a:ext cx="5901449" cy="707886"/>
          </a:xfrm>
          <a:prstGeom prst="rect">
            <a:avLst/>
          </a:prstGeom>
          <a:noFill/>
        </p:spPr>
        <p:txBody>
          <a:bodyPr wrap="square" rtlCol="0">
            <a:spAutoFit/>
          </a:bodyPr>
          <a:lstStyle/>
          <a:p>
            <a:r>
              <a:rPr lang="en-IN" sz="2000" dirty="0"/>
              <a:t>Google search has the highest conversions compared to other modes. References has most conversion rate.</a:t>
            </a:r>
          </a:p>
        </p:txBody>
      </p:sp>
      <p:pic>
        <p:nvPicPr>
          <p:cNvPr id="11" name="Picture 10">
            <a:extLst>
              <a:ext uri="{FF2B5EF4-FFF2-40B4-BE49-F238E27FC236}">
                <a16:creationId xmlns:a16="http://schemas.microsoft.com/office/drawing/2014/main" id="{5D7183AF-F226-44AF-7B3D-61D8BF64C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68" y="3942496"/>
            <a:ext cx="5286361" cy="2768771"/>
          </a:xfrm>
          <a:prstGeom prst="rect">
            <a:avLst/>
          </a:prstGeom>
        </p:spPr>
      </p:pic>
      <p:sp>
        <p:nvSpPr>
          <p:cNvPr id="12" name="TextBox 11">
            <a:extLst>
              <a:ext uri="{FF2B5EF4-FFF2-40B4-BE49-F238E27FC236}">
                <a16:creationId xmlns:a16="http://schemas.microsoft.com/office/drawing/2014/main" id="{DC8453F0-58A7-C122-21FF-FF861C0A74E7}"/>
              </a:ext>
            </a:extLst>
          </p:cNvPr>
          <p:cNvSpPr txBox="1"/>
          <p:nvPr/>
        </p:nvSpPr>
        <p:spPr>
          <a:xfrm>
            <a:off x="5444331" y="4307847"/>
            <a:ext cx="3739426" cy="400110"/>
          </a:xfrm>
          <a:prstGeom prst="rect">
            <a:avLst/>
          </a:prstGeom>
          <a:noFill/>
        </p:spPr>
        <p:txBody>
          <a:bodyPr wrap="square" rtlCol="0">
            <a:spAutoFit/>
          </a:bodyPr>
          <a:lstStyle/>
          <a:p>
            <a:r>
              <a:rPr lang="en-IN" sz="2000" b="1" dirty="0"/>
              <a:t>Do not email v/s conversion</a:t>
            </a:r>
          </a:p>
        </p:txBody>
      </p:sp>
      <p:sp>
        <p:nvSpPr>
          <p:cNvPr id="2" name="TextBox 1">
            <a:extLst>
              <a:ext uri="{FF2B5EF4-FFF2-40B4-BE49-F238E27FC236}">
                <a16:creationId xmlns:a16="http://schemas.microsoft.com/office/drawing/2014/main" id="{38F91CE2-F3AF-DE33-7376-A5F8E10F7772}"/>
              </a:ext>
            </a:extLst>
          </p:cNvPr>
          <p:cNvSpPr txBox="1"/>
          <p:nvPr/>
        </p:nvSpPr>
        <p:spPr>
          <a:xfrm>
            <a:off x="5444330" y="4957549"/>
            <a:ext cx="5901449" cy="707886"/>
          </a:xfrm>
          <a:prstGeom prst="rect">
            <a:avLst/>
          </a:prstGeom>
          <a:noFill/>
        </p:spPr>
        <p:txBody>
          <a:bodyPr wrap="square" rtlCol="0">
            <a:spAutoFit/>
          </a:bodyPr>
          <a:lstStyle/>
          <a:p>
            <a:r>
              <a:rPr lang="en-IN" sz="2000" dirty="0"/>
              <a:t>‘Do not email’ selection has not majorly affected conversion</a:t>
            </a:r>
          </a:p>
        </p:txBody>
      </p:sp>
    </p:spTree>
    <p:extLst>
      <p:ext uri="{BB962C8B-B14F-4D97-AF65-F5344CB8AC3E}">
        <p14:creationId xmlns:p14="http://schemas.microsoft.com/office/powerpoint/2010/main" val="423138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15658E-95D2-323E-BBFE-9605531D0F79}"/>
              </a:ext>
            </a:extLst>
          </p:cNvPr>
          <p:cNvSpPr txBox="1"/>
          <p:nvPr/>
        </p:nvSpPr>
        <p:spPr>
          <a:xfrm>
            <a:off x="5431849" y="1463039"/>
            <a:ext cx="5382127" cy="1600438"/>
          </a:xfrm>
          <a:prstGeom prst="rect">
            <a:avLst/>
          </a:prstGeom>
          <a:noFill/>
        </p:spPr>
        <p:txBody>
          <a:bodyPr wrap="square" rtlCol="0">
            <a:spAutoFit/>
          </a:bodyPr>
          <a:lstStyle/>
          <a:p>
            <a:r>
              <a:rPr lang="en-IN" sz="2000" b="1" dirty="0"/>
              <a:t>Last activity vs converted</a:t>
            </a:r>
          </a:p>
          <a:p>
            <a:endParaRPr lang="en-IN" dirty="0"/>
          </a:p>
          <a:p>
            <a:r>
              <a:rPr lang="en-IN" sz="2000" dirty="0"/>
              <a:t>SMS has shown to be a promising method for getting higher confirmed leads, emails also has high conversion</a:t>
            </a:r>
            <a:r>
              <a:rPr lang="en-IN" dirty="0"/>
              <a:t>.</a:t>
            </a:r>
          </a:p>
        </p:txBody>
      </p:sp>
      <p:sp>
        <p:nvSpPr>
          <p:cNvPr id="10" name="TextBox 9">
            <a:extLst>
              <a:ext uri="{FF2B5EF4-FFF2-40B4-BE49-F238E27FC236}">
                <a16:creationId xmlns:a16="http://schemas.microsoft.com/office/drawing/2014/main" id="{806727A2-1030-AD1F-C0C1-16BEE7CE6E04}"/>
              </a:ext>
            </a:extLst>
          </p:cNvPr>
          <p:cNvSpPr txBox="1"/>
          <p:nvPr/>
        </p:nvSpPr>
        <p:spPr>
          <a:xfrm>
            <a:off x="5431849" y="4567989"/>
            <a:ext cx="5159141" cy="1292662"/>
          </a:xfrm>
          <a:prstGeom prst="rect">
            <a:avLst/>
          </a:prstGeom>
          <a:noFill/>
        </p:spPr>
        <p:txBody>
          <a:bodyPr wrap="square" rtlCol="0">
            <a:spAutoFit/>
          </a:bodyPr>
          <a:lstStyle/>
          <a:p>
            <a:r>
              <a:rPr lang="en-IN" sz="2000" b="1" dirty="0"/>
              <a:t>Do not call vs converted</a:t>
            </a:r>
          </a:p>
          <a:p>
            <a:endParaRPr lang="en-IN" dirty="0"/>
          </a:p>
          <a:p>
            <a:r>
              <a:rPr lang="en-IN" sz="2000" dirty="0"/>
              <a:t>Most leads prefer not to informed through phone</a:t>
            </a:r>
          </a:p>
        </p:txBody>
      </p:sp>
      <p:pic>
        <p:nvPicPr>
          <p:cNvPr id="5" name="Picture 4">
            <a:extLst>
              <a:ext uri="{FF2B5EF4-FFF2-40B4-BE49-F238E27FC236}">
                <a16:creationId xmlns:a16="http://schemas.microsoft.com/office/drawing/2014/main" id="{F3233B17-6513-2EA1-1BED-FF853B047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60" y="685800"/>
            <a:ext cx="3857514" cy="3080084"/>
          </a:xfrm>
          <a:prstGeom prst="rect">
            <a:avLst/>
          </a:prstGeom>
        </p:spPr>
      </p:pic>
      <p:pic>
        <p:nvPicPr>
          <p:cNvPr id="8" name="Picture 7">
            <a:extLst>
              <a:ext uri="{FF2B5EF4-FFF2-40B4-BE49-F238E27FC236}">
                <a16:creationId xmlns:a16="http://schemas.microsoft.com/office/drawing/2014/main" id="{60384ED8-3E5C-3EC0-63F0-ED36CA7F5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371" y="3989805"/>
            <a:ext cx="4339490" cy="2519279"/>
          </a:xfrm>
          <a:prstGeom prst="rect">
            <a:avLst/>
          </a:prstGeom>
        </p:spPr>
      </p:pic>
    </p:spTree>
    <p:extLst>
      <p:ext uri="{BB962C8B-B14F-4D97-AF65-F5344CB8AC3E}">
        <p14:creationId xmlns:p14="http://schemas.microsoft.com/office/powerpoint/2010/main" val="205399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70962-0A19-2CF0-BF5B-ECC05F78BD33}"/>
              </a:ext>
            </a:extLst>
          </p:cNvPr>
          <p:cNvSpPr txBox="1"/>
          <p:nvPr/>
        </p:nvSpPr>
        <p:spPr>
          <a:xfrm>
            <a:off x="5313950" y="1374811"/>
            <a:ext cx="5159141" cy="1292662"/>
          </a:xfrm>
          <a:prstGeom prst="rect">
            <a:avLst/>
          </a:prstGeom>
          <a:noFill/>
        </p:spPr>
        <p:txBody>
          <a:bodyPr wrap="square" rtlCol="0">
            <a:spAutoFit/>
          </a:bodyPr>
          <a:lstStyle/>
          <a:p>
            <a:r>
              <a:rPr lang="en-IN" sz="2000" b="1" dirty="0"/>
              <a:t>Last notable activity vs converted</a:t>
            </a:r>
          </a:p>
          <a:p>
            <a:endParaRPr lang="en-IN" dirty="0"/>
          </a:p>
          <a:p>
            <a:r>
              <a:rPr lang="en-IN" sz="2000" dirty="0"/>
              <a:t>Most leads are converted with messages. Emails also include leads.</a:t>
            </a:r>
          </a:p>
        </p:txBody>
      </p:sp>
      <p:sp>
        <p:nvSpPr>
          <p:cNvPr id="3" name="TextBox 2">
            <a:extLst>
              <a:ext uri="{FF2B5EF4-FFF2-40B4-BE49-F238E27FC236}">
                <a16:creationId xmlns:a16="http://schemas.microsoft.com/office/drawing/2014/main" id="{8FC3F6C3-A143-A947-1585-AFCE4698F8D4}"/>
              </a:ext>
            </a:extLst>
          </p:cNvPr>
          <p:cNvSpPr txBox="1"/>
          <p:nvPr/>
        </p:nvSpPr>
        <p:spPr>
          <a:xfrm>
            <a:off x="5313950" y="4464521"/>
            <a:ext cx="5159141" cy="1292662"/>
          </a:xfrm>
          <a:prstGeom prst="rect">
            <a:avLst/>
          </a:prstGeom>
          <a:noFill/>
        </p:spPr>
        <p:txBody>
          <a:bodyPr wrap="square" rtlCol="0">
            <a:spAutoFit/>
          </a:bodyPr>
          <a:lstStyle/>
          <a:p>
            <a:r>
              <a:rPr lang="en-IN" sz="2000" b="1" dirty="0"/>
              <a:t>A Free copy of Mastering the interview vs converted</a:t>
            </a:r>
          </a:p>
          <a:p>
            <a:endParaRPr lang="en-IN" dirty="0"/>
          </a:p>
          <a:p>
            <a:r>
              <a:rPr lang="en-IN" sz="2000" dirty="0"/>
              <a:t>Leads prefer less copies of interviews</a:t>
            </a:r>
          </a:p>
        </p:txBody>
      </p:sp>
      <p:pic>
        <p:nvPicPr>
          <p:cNvPr id="5" name="Picture 4">
            <a:extLst>
              <a:ext uri="{FF2B5EF4-FFF2-40B4-BE49-F238E27FC236}">
                <a16:creationId xmlns:a16="http://schemas.microsoft.com/office/drawing/2014/main" id="{2972E60D-D1F9-B357-BCB5-9F056A075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60" y="4027214"/>
            <a:ext cx="4387130" cy="2601495"/>
          </a:xfrm>
          <a:prstGeom prst="rect">
            <a:avLst/>
          </a:prstGeom>
        </p:spPr>
      </p:pic>
      <p:pic>
        <p:nvPicPr>
          <p:cNvPr id="7" name="Picture 6">
            <a:extLst>
              <a:ext uri="{FF2B5EF4-FFF2-40B4-BE49-F238E27FC236}">
                <a16:creationId xmlns:a16="http://schemas.microsoft.com/office/drawing/2014/main" id="{60F5D4B5-C723-9E7B-F612-89CB94DEF9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991" y="662418"/>
            <a:ext cx="4111599" cy="2882991"/>
          </a:xfrm>
          <a:prstGeom prst="rect">
            <a:avLst/>
          </a:prstGeom>
        </p:spPr>
      </p:pic>
    </p:spTree>
    <p:extLst>
      <p:ext uri="{BB962C8B-B14F-4D97-AF65-F5344CB8AC3E}">
        <p14:creationId xmlns:p14="http://schemas.microsoft.com/office/powerpoint/2010/main" val="3433224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8D4520-EF73-49EA-EEF2-F2A740F42EA2}"/>
              </a:ext>
            </a:extLst>
          </p:cNvPr>
          <p:cNvSpPr txBox="1"/>
          <p:nvPr/>
        </p:nvSpPr>
        <p:spPr>
          <a:xfrm>
            <a:off x="5157537" y="1240054"/>
            <a:ext cx="5159141" cy="2215991"/>
          </a:xfrm>
          <a:prstGeom prst="rect">
            <a:avLst/>
          </a:prstGeom>
          <a:noFill/>
        </p:spPr>
        <p:txBody>
          <a:bodyPr wrap="square" rtlCol="0">
            <a:spAutoFit/>
          </a:bodyPr>
          <a:lstStyle/>
          <a:p>
            <a:r>
              <a:rPr lang="en-IN" sz="2000" b="1" dirty="0"/>
              <a:t>Specialization vs converted</a:t>
            </a:r>
          </a:p>
          <a:p>
            <a:endParaRPr lang="en-IN" dirty="0"/>
          </a:p>
          <a:p>
            <a:r>
              <a:rPr lang="en-IN" sz="2000" dirty="0"/>
              <a:t>Most of the leads have no information about specialization. On the other had, marketing management, human resources management has high conversion rates, people from these specialization can be promising leads</a:t>
            </a:r>
          </a:p>
        </p:txBody>
      </p:sp>
      <p:sp>
        <p:nvSpPr>
          <p:cNvPr id="3" name="TextBox 2">
            <a:extLst>
              <a:ext uri="{FF2B5EF4-FFF2-40B4-BE49-F238E27FC236}">
                <a16:creationId xmlns:a16="http://schemas.microsoft.com/office/drawing/2014/main" id="{1D13AAF8-C784-5DF3-5E15-6E41930917A4}"/>
              </a:ext>
            </a:extLst>
          </p:cNvPr>
          <p:cNvSpPr txBox="1"/>
          <p:nvPr/>
        </p:nvSpPr>
        <p:spPr>
          <a:xfrm>
            <a:off x="5157537" y="4231104"/>
            <a:ext cx="5159141" cy="1292662"/>
          </a:xfrm>
          <a:prstGeom prst="rect">
            <a:avLst/>
          </a:prstGeom>
          <a:noFill/>
        </p:spPr>
        <p:txBody>
          <a:bodyPr wrap="square" rtlCol="0">
            <a:spAutoFit/>
          </a:bodyPr>
          <a:lstStyle/>
          <a:p>
            <a:r>
              <a:rPr lang="en-IN" sz="2000" b="1" dirty="0"/>
              <a:t>Lead origin vs converted</a:t>
            </a:r>
          </a:p>
          <a:p>
            <a:endParaRPr lang="en-IN" dirty="0"/>
          </a:p>
          <a:p>
            <a:r>
              <a:rPr lang="en-IN" sz="2000" b="0" i="0" u="none" strike="noStrike" dirty="0">
                <a:effectLst/>
                <a:latin typeface="-apple-system"/>
              </a:rPr>
              <a:t>API, Landing Page Submission, Lead Add Form brings good no of leads as well as conversion.</a:t>
            </a:r>
            <a:endParaRPr lang="en-IN" sz="2000" dirty="0"/>
          </a:p>
        </p:txBody>
      </p:sp>
      <p:pic>
        <p:nvPicPr>
          <p:cNvPr id="5" name="Picture 4">
            <a:extLst>
              <a:ext uri="{FF2B5EF4-FFF2-40B4-BE49-F238E27FC236}">
                <a16:creationId xmlns:a16="http://schemas.microsoft.com/office/drawing/2014/main" id="{C3A8BA28-E7E9-4EA0-950A-3A13EE038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63" y="748787"/>
            <a:ext cx="3817501" cy="2836624"/>
          </a:xfrm>
          <a:prstGeom prst="rect">
            <a:avLst/>
          </a:prstGeom>
        </p:spPr>
      </p:pic>
      <p:pic>
        <p:nvPicPr>
          <p:cNvPr id="7" name="Picture 6">
            <a:extLst>
              <a:ext uri="{FF2B5EF4-FFF2-40B4-BE49-F238E27FC236}">
                <a16:creationId xmlns:a16="http://schemas.microsoft.com/office/drawing/2014/main" id="{A59E3D92-CB95-6F34-33B1-36371A389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584" y="3741822"/>
            <a:ext cx="4090746" cy="2836624"/>
          </a:xfrm>
          <a:prstGeom prst="rect">
            <a:avLst/>
          </a:prstGeom>
        </p:spPr>
      </p:pic>
    </p:spTree>
    <p:extLst>
      <p:ext uri="{BB962C8B-B14F-4D97-AF65-F5344CB8AC3E}">
        <p14:creationId xmlns:p14="http://schemas.microsoft.com/office/powerpoint/2010/main" val="316704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B45E0-B554-BEED-2DC0-58E8119305F7}"/>
              </a:ext>
            </a:extLst>
          </p:cNvPr>
          <p:cNvSpPr txBox="1"/>
          <p:nvPr/>
        </p:nvSpPr>
        <p:spPr>
          <a:xfrm>
            <a:off x="5275444" y="1203962"/>
            <a:ext cx="5159141" cy="1569660"/>
          </a:xfrm>
          <a:prstGeom prst="rect">
            <a:avLst/>
          </a:prstGeom>
          <a:noFill/>
        </p:spPr>
        <p:txBody>
          <a:bodyPr wrap="square" rtlCol="0">
            <a:spAutoFit/>
          </a:bodyPr>
          <a:lstStyle/>
          <a:p>
            <a:r>
              <a:rPr lang="en-IN" sz="2000" b="1" dirty="0"/>
              <a:t>Digital advertisement vs converted</a:t>
            </a:r>
          </a:p>
          <a:p>
            <a:endParaRPr lang="en-IN" dirty="0"/>
          </a:p>
          <a:p>
            <a:r>
              <a:rPr lang="en-IN" sz="2000" dirty="0"/>
              <a:t>Based on the above graph digital advertisements do not have promising leads</a:t>
            </a:r>
          </a:p>
          <a:p>
            <a:endParaRPr lang="en-IN" dirty="0"/>
          </a:p>
        </p:txBody>
      </p:sp>
      <p:sp>
        <p:nvSpPr>
          <p:cNvPr id="3" name="TextBox 2">
            <a:extLst>
              <a:ext uri="{FF2B5EF4-FFF2-40B4-BE49-F238E27FC236}">
                <a16:creationId xmlns:a16="http://schemas.microsoft.com/office/drawing/2014/main" id="{CEDFA7C1-B02D-26E2-586A-364B83570889}"/>
              </a:ext>
            </a:extLst>
          </p:cNvPr>
          <p:cNvSpPr txBox="1"/>
          <p:nvPr/>
        </p:nvSpPr>
        <p:spPr>
          <a:xfrm>
            <a:off x="5275444" y="4297031"/>
            <a:ext cx="5159141" cy="1292662"/>
          </a:xfrm>
          <a:prstGeom prst="rect">
            <a:avLst/>
          </a:prstGeom>
          <a:noFill/>
        </p:spPr>
        <p:txBody>
          <a:bodyPr wrap="square" rtlCol="0">
            <a:spAutoFit/>
          </a:bodyPr>
          <a:lstStyle/>
          <a:p>
            <a:r>
              <a:rPr lang="en-IN" sz="2000" b="1" dirty="0"/>
              <a:t>Through recommendations vs converted</a:t>
            </a:r>
          </a:p>
          <a:p>
            <a:endParaRPr lang="en-IN" dirty="0"/>
          </a:p>
          <a:p>
            <a:r>
              <a:rPr lang="en-IN" sz="2000" dirty="0"/>
              <a:t>From the above graph, recommendations are not a good source for promising leads</a:t>
            </a:r>
          </a:p>
        </p:txBody>
      </p:sp>
      <p:pic>
        <p:nvPicPr>
          <p:cNvPr id="5" name="Picture 4">
            <a:extLst>
              <a:ext uri="{FF2B5EF4-FFF2-40B4-BE49-F238E27FC236}">
                <a16:creationId xmlns:a16="http://schemas.microsoft.com/office/drawing/2014/main" id="{495E37DF-5B45-AFD9-D245-D8C923E3F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790" y="644157"/>
            <a:ext cx="3892723" cy="2784843"/>
          </a:xfrm>
          <a:prstGeom prst="rect">
            <a:avLst/>
          </a:prstGeom>
        </p:spPr>
      </p:pic>
      <p:pic>
        <p:nvPicPr>
          <p:cNvPr id="7" name="Picture 6">
            <a:extLst>
              <a:ext uri="{FF2B5EF4-FFF2-40B4-BE49-F238E27FC236}">
                <a16:creationId xmlns:a16="http://schemas.microsoft.com/office/drawing/2014/main" id="{27B05CE3-B823-5887-F3EA-DDA753934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79" y="3629393"/>
            <a:ext cx="3181700" cy="2764316"/>
          </a:xfrm>
          <a:prstGeom prst="rect">
            <a:avLst/>
          </a:prstGeom>
        </p:spPr>
      </p:pic>
    </p:spTree>
    <p:extLst>
      <p:ext uri="{BB962C8B-B14F-4D97-AF65-F5344CB8AC3E}">
        <p14:creationId xmlns:p14="http://schemas.microsoft.com/office/powerpoint/2010/main" val="52993106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{E4E42AB4-A642-7948-8B3E-2B3ACC8814BE}tf10001123</Template>
  <TotalTime>219</TotalTime>
  <Words>830</Words>
  <Application>Microsoft Office PowerPoint</Application>
  <PresentationFormat>Widescreen</PresentationFormat>
  <Paragraphs>122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Gill Sans MT</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C</dc:creator>
  <cp:lastModifiedBy>Preethi</cp:lastModifiedBy>
  <cp:revision>6</cp:revision>
  <dcterms:created xsi:type="dcterms:W3CDTF">2023-05-23T12:57:33Z</dcterms:created>
  <dcterms:modified xsi:type="dcterms:W3CDTF">2023-05-23T17:12:43Z</dcterms:modified>
</cp:coreProperties>
</file>