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6" r:id="rId11"/>
    <p:sldId id="265" r:id="rId12"/>
    <p:sldId id="271" r:id="rId13"/>
    <p:sldId id="270" r:id="rId14"/>
  </p:sldIdLst>
  <p:sldSz cx="9144000" cy="5143500" type="screen16x9"/>
  <p:notesSz cx="6858000" cy="9144000"/>
  <p:embeddedFontLst>
    <p:embeddedFont>
      <p:font typeface="Amatic SC" pitchFamily="2" charset="-79"/>
      <p:regular r:id="rId16"/>
      <p:bold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Source Code Pr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4"/>
  </p:normalViewPr>
  <p:slideViewPr>
    <p:cSldViewPr snapToGrid="0">
      <p:cViewPr varScale="1">
        <p:scale>
          <a:sx n="152" d="100"/>
          <a:sy n="152" d="100"/>
        </p:scale>
        <p:origin x="5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3.fntdata" /><Relationship Id="rId26" Type="http://schemas.openxmlformats.org/officeDocument/2006/relationships/font" Target="fonts/font11.fntdata" /><Relationship Id="rId3" Type="http://schemas.openxmlformats.org/officeDocument/2006/relationships/slide" Target="slides/slide2.xml" /><Relationship Id="rId21" Type="http://schemas.openxmlformats.org/officeDocument/2006/relationships/font" Target="fonts/font6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2.fntdata" /><Relationship Id="rId25" Type="http://schemas.openxmlformats.org/officeDocument/2006/relationships/font" Target="fonts/font10.fntdata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font" Target="fonts/font1.fntdata" /><Relationship Id="rId20" Type="http://schemas.openxmlformats.org/officeDocument/2006/relationships/font" Target="fonts/font5.fntdata" /><Relationship Id="rId29" Type="http://schemas.openxmlformats.org/officeDocument/2006/relationships/font" Target="fonts/font14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9.fntdata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23" Type="http://schemas.openxmlformats.org/officeDocument/2006/relationships/font" Target="fonts/font8.fntdata" /><Relationship Id="rId28" Type="http://schemas.openxmlformats.org/officeDocument/2006/relationships/font" Target="fonts/font13.fntdata" /><Relationship Id="rId10" Type="http://schemas.openxmlformats.org/officeDocument/2006/relationships/slide" Target="slides/slide9.xml" /><Relationship Id="rId19" Type="http://schemas.openxmlformats.org/officeDocument/2006/relationships/font" Target="fonts/font4.fntdata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7.fntdata" /><Relationship Id="rId27" Type="http://schemas.openxmlformats.org/officeDocument/2006/relationships/font" Target="fonts/font12.fntdata" /><Relationship Id="rId30" Type="http://schemas.openxmlformats.org/officeDocument/2006/relationships/presProps" Target="presProps.xml" 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 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F823C-B266-1C4F-8B7D-242B839AEB8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41E3C7-E1BA-EC4C-AEDE-0BD1D8D297FC}">
      <dgm:prSet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b="1" i="0">
              <a:latin typeface="Amatic SC" pitchFamily="2" charset="-79"/>
              <a:cs typeface="Amatic SC" pitchFamily="2" charset="-79"/>
            </a:rPr>
            <a:t>Companies &amp; Research Groups in Healthcare Data Science</a:t>
          </a:r>
          <a:endParaRPr lang="en-US">
            <a:latin typeface="Amatic SC" pitchFamily="2" charset="-79"/>
            <a:cs typeface="Amatic SC" pitchFamily="2" charset="-79"/>
          </a:endParaRPr>
        </a:p>
      </dgm:t>
    </dgm:pt>
    <dgm:pt modelId="{77BAB30D-FF70-284B-BB09-1553D6369B13}" type="parTrans" cxnId="{1F8CA331-E83A-C94C-B9E0-6EC428E7C02D}">
      <dgm:prSet/>
      <dgm:spPr/>
      <dgm:t>
        <a:bodyPr/>
        <a:lstStyle/>
        <a:p>
          <a:endParaRPr lang="en-US"/>
        </a:p>
      </dgm:t>
    </dgm:pt>
    <dgm:pt modelId="{72A84206-EE1F-E44B-AE5E-2DEC9D324DF0}" type="sibTrans" cxnId="{1F8CA331-E83A-C94C-B9E0-6EC428E7C02D}">
      <dgm:prSet/>
      <dgm:spPr/>
      <dgm:t>
        <a:bodyPr/>
        <a:lstStyle/>
        <a:p>
          <a:endParaRPr lang="en-US"/>
        </a:p>
      </dgm:t>
    </dgm:pt>
    <dgm:pt modelId="{4A1C2A89-F7F2-7A41-BD24-CB27344263A0}" type="pres">
      <dgm:prSet presAssocID="{419F823C-B266-1C4F-8B7D-242B839AEB8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45E7AE5-80D6-DC44-AD6C-266271CF67B0}" type="pres">
      <dgm:prSet presAssocID="{1D41E3C7-E1BA-EC4C-AEDE-0BD1D8D297FC}" presName="horFlow" presStyleCnt="0"/>
      <dgm:spPr/>
    </dgm:pt>
    <dgm:pt modelId="{B36B8576-F8E6-D744-86A8-F59E6BE98F25}" type="pres">
      <dgm:prSet presAssocID="{1D41E3C7-E1BA-EC4C-AEDE-0BD1D8D297FC}" presName="bigChev" presStyleLbl="node1" presStyleIdx="0" presStyleCnt="1" custScaleX="280548" custLinFactNeighborX="-21907" custLinFactNeighborY="805"/>
      <dgm:spPr/>
    </dgm:pt>
  </dgm:ptLst>
  <dgm:cxnLst>
    <dgm:cxn modelId="{1F8CA331-E83A-C94C-B9E0-6EC428E7C02D}" srcId="{419F823C-B266-1C4F-8B7D-242B839AEB87}" destId="{1D41E3C7-E1BA-EC4C-AEDE-0BD1D8D297FC}" srcOrd="0" destOrd="0" parTransId="{77BAB30D-FF70-284B-BB09-1553D6369B13}" sibTransId="{72A84206-EE1F-E44B-AE5E-2DEC9D324DF0}"/>
    <dgm:cxn modelId="{27D2ED34-4805-2E47-9B13-38185E7DE112}" type="presOf" srcId="{419F823C-B266-1C4F-8B7D-242B839AEB87}" destId="{4A1C2A89-F7F2-7A41-BD24-CB27344263A0}" srcOrd="0" destOrd="0" presId="urn:microsoft.com/office/officeart/2005/8/layout/lProcess3"/>
    <dgm:cxn modelId="{129AB9F0-0FCF-5142-AF27-EE1AADFE9377}" type="presOf" srcId="{1D41E3C7-E1BA-EC4C-AEDE-0BD1D8D297FC}" destId="{B36B8576-F8E6-D744-86A8-F59E6BE98F25}" srcOrd="0" destOrd="0" presId="urn:microsoft.com/office/officeart/2005/8/layout/lProcess3"/>
    <dgm:cxn modelId="{75FB9030-AC85-F84C-8F37-543FC542897A}" type="presParOf" srcId="{4A1C2A89-F7F2-7A41-BD24-CB27344263A0}" destId="{145E7AE5-80D6-DC44-AD6C-266271CF67B0}" srcOrd="0" destOrd="0" presId="urn:microsoft.com/office/officeart/2005/8/layout/lProcess3"/>
    <dgm:cxn modelId="{C6758E78-4061-0742-85EC-EE4F92755485}" type="presParOf" srcId="{145E7AE5-80D6-DC44-AD6C-266271CF67B0}" destId="{B36B8576-F8E6-D744-86A8-F59E6BE98F2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D5647F-C33E-654E-9A9C-58E49B147AB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49BB3-AEE6-244F-97AB-6DC9CEB7CB3F}">
      <dgm:prSet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b="1" i="0">
              <a:latin typeface="Amatic SC" pitchFamily="2" charset="-79"/>
              <a:cs typeface="Amatic SC" pitchFamily="2" charset="-79"/>
            </a:rPr>
            <a:t>Key Skills for Healthcare Data Scientists</a:t>
          </a:r>
          <a:endParaRPr lang="en-US">
            <a:latin typeface="Amatic SC" pitchFamily="2" charset="-79"/>
            <a:cs typeface="Amatic SC" pitchFamily="2" charset="-79"/>
          </a:endParaRPr>
        </a:p>
      </dgm:t>
    </dgm:pt>
    <dgm:pt modelId="{A9D5BB6B-A929-3548-AD87-E67A47EA42DA}" type="parTrans" cxnId="{C015C31A-9C20-7E4C-81AF-2DAC3DD9B9EF}">
      <dgm:prSet/>
      <dgm:spPr/>
      <dgm:t>
        <a:bodyPr/>
        <a:lstStyle/>
        <a:p>
          <a:endParaRPr lang="en-US"/>
        </a:p>
      </dgm:t>
    </dgm:pt>
    <dgm:pt modelId="{1E2E273E-D5EE-974A-9AE6-600B9B312A73}" type="sibTrans" cxnId="{C015C31A-9C20-7E4C-81AF-2DAC3DD9B9EF}">
      <dgm:prSet/>
      <dgm:spPr/>
      <dgm:t>
        <a:bodyPr/>
        <a:lstStyle/>
        <a:p>
          <a:endParaRPr lang="en-US"/>
        </a:p>
      </dgm:t>
    </dgm:pt>
    <dgm:pt modelId="{5AF5CFA0-1953-2749-ACF4-E9A737AB74FC}" type="pres">
      <dgm:prSet presAssocID="{76D5647F-C33E-654E-9A9C-58E49B147ABF}" presName="linearFlow" presStyleCnt="0">
        <dgm:presLayoutVars>
          <dgm:dir/>
          <dgm:resizeHandles val="exact"/>
        </dgm:presLayoutVars>
      </dgm:prSet>
      <dgm:spPr/>
    </dgm:pt>
    <dgm:pt modelId="{F47CEB3A-5ECD-C941-90F0-3F70C89577DC}" type="pres">
      <dgm:prSet presAssocID="{82049BB3-AEE6-244F-97AB-6DC9CEB7CB3F}" presName="composite" presStyleCnt="0"/>
      <dgm:spPr/>
    </dgm:pt>
    <dgm:pt modelId="{ACCA78C1-37E8-8E4B-B1DA-48CBB815C76A}" type="pres">
      <dgm:prSet presAssocID="{82049BB3-AEE6-244F-97AB-6DC9CEB7CB3F}" presName="imgShp" presStyleLbl="fgImgPlace1" presStyleIdx="0" presStyleCnt="1" custLinFactX="-51158" custLinFactNeighborX="-100000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49A985-F58E-0C47-8E14-C6CD9A80FA6D}" type="pres">
      <dgm:prSet presAssocID="{82049BB3-AEE6-244F-97AB-6DC9CEB7CB3F}" presName="txShp" presStyleLbl="node1" presStyleIdx="0" presStyleCnt="1" custScaleX="102692" custLinFactNeighborX="-16795" custLinFactNeighborY="0">
        <dgm:presLayoutVars>
          <dgm:bulletEnabled val="1"/>
        </dgm:presLayoutVars>
      </dgm:prSet>
      <dgm:spPr/>
    </dgm:pt>
  </dgm:ptLst>
  <dgm:cxnLst>
    <dgm:cxn modelId="{EBE9770D-5155-E648-A150-95E20C681297}" type="presOf" srcId="{82049BB3-AEE6-244F-97AB-6DC9CEB7CB3F}" destId="{5349A985-F58E-0C47-8E14-C6CD9A80FA6D}" srcOrd="0" destOrd="0" presId="urn:microsoft.com/office/officeart/2005/8/layout/vList3"/>
    <dgm:cxn modelId="{C015C31A-9C20-7E4C-81AF-2DAC3DD9B9EF}" srcId="{76D5647F-C33E-654E-9A9C-58E49B147ABF}" destId="{82049BB3-AEE6-244F-97AB-6DC9CEB7CB3F}" srcOrd="0" destOrd="0" parTransId="{A9D5BB6B-A929-3548-AD87-E67A47EA42DA}" sibTransId="{1E2E273E-D5EE-974A-9AE6-600B9B312A73}"/>
    <dgm:cxn modelId="{FFEC0BBE-8D04-8146-9832-DD92E2EE35F1}" type="presOf" srcId="{76D5647F-C33E-654E-9A9C-58E49B147ABF}" destId="{5AF5CFA0-1953-2749-ACF4-E9A737AB74FC}" srcOrd="0" destOrd="0" presId="urn:microsoft.com/office/officeart/2005/8/layout/vList3"/>
    <dgm:cxn modelId="{B31B5A8B-4192-E342-B9AD-B44C44CE4560}" type="presParOf" srcId="{5AF5CFA0-1953-2749-ACF4-E9A737AB74FC}" destId="{F47CEB3A-5ECD-C941-90F0-3F70C89577DC}" srcOrd="0" destOrd="0" presId="urn:microsoft.com/office/officeart/2005/8/layout/vList3"/>
    <dgm:cxn modelId="{88A93B13-E960-DA42-987C-4638AC6F18C8}" type="presParOf" srcId="{F47CEB3A-5ECD-C941-90F0-3F70C89577DC}" destId="{ACCA78C1-37E8-8E4B-B1DA-48CBB815C76A}" srcOrd="0" destOrd="0" presId="urn:microsoft.com/office/officeart/2005/8/layout/vList3"/>
    <dgm:cxn modelId="{B146B85D-7491-6C4A-8252-B3A25052CDE3}" type="presParOf" srcId="{F47CEB3A-5ECD-C941-90F0-3F70C89577DC}" destId="{5349A985-F58E-0C47-8E14-C6CD9A80FA6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13EE11-CE01-7E4A-A00C-BB3547FAE3C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F5B235-F3E4-1049-9E74-558CB72912CF}">
      <dgm:prSet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21DFA2DF-256A-D348-A0E3-13D1F2E2A6CE}" type="parTrans" cxnId="{CA4EE63E-A43E-F64E-8885-4CEAC5026270}">
      <dgm:prSet/>
      <dgm:spPr/>
      <dgm:t>
        <a:bodyPr/>
        <a:lstStyle/>
        <a:p>
          <a:endParaRPr lang="en-US"/>
        </a:p>
      </dgm:t>
    </dgm:pt>
    <dgm:pt modelId="{E0E8E651-045B-1640-847D-8142EA6E2D5C}" type="sibTrans" cxnId="{CA4EE63E-A43E-F64E-8885-4CEAC5026270}">
      <dgm:prSet/>
      <dgm:spPr/>
      <dgm:t>
        <a:bodyPr/>
        <a:lstStyle/>
        <a:p>
          <a:endParaRPr lang="en-US"/>
        </a:p>
      </dgm:t>
    </dgm:pt>
    <dgm:pt modelId="{92A060F9-1148-884C-801D-826BD7B77B63}">
      <dgm:prSet custT="1"/>
      <dgm:spPr>
        <a:solidFill>
          <a:schemeClr val="accent1">
            <a:lumMod val="25000"/>
            <a:lumOff val="75000"/>
            <a:alpha val="90000"/>
          </a:schemeClr>
        </a:solidFill>
        <a:ln>
          <a:noFill/>
        </a:ln>
      </dgm:spPr>
      <dgm:t>
        <a:bodyPr/>
        <a:lstStyle/>
        <a:p>
          <a:pPr>
            <a:buNone/>
          </a:pPr>
          <a:r>
            <a:rPr lang="en-US" sz="4400" b="1" i="0">
              <a:solidFill>
                <a:schemeClr val="accent1"/>
              </a:solidFill>
              <a:latin typeface="Amatic SC" pitchFamily="2" charset="-79"/>
              <a:cs typeface="Amatic SC" pitchFamily="2" charset="-79"/>
            </a:rPr>
            <a:t>OVARIAN CANCER STATISTICS</a:t>
          </a:r>
          <a:endParaRPr lang="en-US" sz="4400">
            <a:solidFill>
              <a:schemeClr val="accent1"/>
            </a:solidFill>
            <a:latin typeface="Amatic SC" pitchFamily="2" charset="-79"/>
            <a:cs typeface="Amatic SC" pitchFamily="2" charset="-79"/>
          </a:endParaRPr>
        </a:p>
      </dgm:t>
    </dgm:pt>
    <dgm:pt modelId="{96605710-983F-894C-9CA7-12E86A684D39}" type="parTrans" cxnId="{3F727772-2081-7B43-8751-F514F6622D25}">
      <dgm:prSet/>
      <dgm:spPr/>
      <dgm:t>
        <a:bodyPr/>
        <a:lstStyle/>
        <a:p>
          <a:endParaRPr lang="en-US"/>
        </a:p>
      </dgm:t>
    </dgm:pt>
    <dgm:pt modelId="{AC82C919-8480-E747-9F37-8DCA2435356A}" type="sibTrans" cxnId="{3F727772-2081-7B43-8751-F514F6622D25}">
      <dgm:prSet/>
      <dgm:spPr/>
      <dgm:t>
        <a:bodyPr/>
        <a:lstStyle/>
        <a:p>
          <a:endParaRPr lang="en-US"/>
        </a:p>
      </dgm:t>
    </dgm:pt>
    <dgm:pt modelId="{ECA3EBA3-0D07-4141-8149-6AAD14554121}" type="pres">
      <dgm:prSet presAssocID="{8213EE11-CE01-7E4A-A00C-BB3547FAE3C7}" presName="linearFlow" presStyleCnt="0">
        <dgm:presLayoutVars>
          <dgm:dir/>
          <dgm:animLvl val="lvl"/>
          <dgm:resizeHandles val="exact"/>
        </dgm:presLayoutVars>
      </dgm:prSet>
      <dgm:spPr/>
    </dgm:pt>
    <dgm:pt modelId="{9EFBE76D-A887-9C4E-B4A6-9D6B507C2FC7}" type="pres">
      <dgm:prSet presAssocID="{5FF5B235-F3E4-1049-9E74-558CB72912CF}" presName="composite" presStyleCnt="0"/>
      <dgm:spPr/>
    </dgm:pt>
    <dgm:pt modelId="{51180ABF-0CA6-F743-ACBD-42864E4602B3}" type="pres">
      <dgm:prSet presAssocID="{5FF5B235-F3E4-1049-9E74-558CB72912CF}" presName="parentText" presStyleLbl="alignNode1" presStyleIdx="0" presStyleCnt="1" custScaleY="108826" custLinFactNeighborX="-4409" custLinFactNeighborY="-13888">
        <dgm:presLayoutVars>
          <dgm:chMax val="1"/>
          <dgm:bulletEnabled val="1"/>
        </dgm:presLayoutVars>
      </dgm:prSet>
      <dgm:spPr/>
    </dgm:pt>
    <dgm:pt modelId="{7F142ED3-0B53-4749-8E82-2E22E7B815CC}" type="pres">
      <dgm:prSet presAssocID="{5FF5B235-F3E4-1049-9E74-558CB72912CF}" presName="descendantText" presStyleLbl="alignAcc1" presStyleIdx="0" presStyleCnt="1" custScaleX="100267" custScaleY="162061" custLinFactNeighborX="5273">
        <dgm:presLayoutVars>
          <dgm:bulletEnabled val="1"/>
        </dgm:presLayoutVars>
      </dgm:prSet>
      <dgm:spPr/>
    </dgm:pt>
  </dgm:ptLst>
  <dgm:cxnLst>
    <dgm:cxn modelId="{CA4EE63E-A43E-F64E-8885-4CEAC5026270}" srcId="{8213EE11-CE01-7E4A-A00C-BB3547FAE3C7}" destId="{5FF5B235-F3E4-1049-9E74-558CB72912CF}" srcOrd="0" destOrd="0" parTransId="{21DFA2DF-256A-D348-A0E3-13D1F2E2A6CE}" sibTransId="{E0E8E651-045B-1640-847D-8142EA6E2D5C}"/>
    <dgm:cxn modelId="{3F727772-2081-7B43-8751-F514F6622D25}" srcId="{5FF5B235-F3E4-1049-9E74-558CB72912CF}" destId="{92A060F9-1148-884C-801D-826BD7B77B63}" srcOrd="0" destOrd="0" parTransId="{96605710-983F-894C-9CA7-12E86A684D39}" sibTransId="{AC82C919-8480-E747-9F37-8DCA2435356A}"/>
    <dgm:cxn modelId="{44E24F8C-1AAB-AE4E-8243-40D78049BD69}" type="presOf" srcId="{8213EE11-CE01-7E4A-A00C-BB3547FAE3C7}" destId="{ECA3EBA3-0D07-4141-8149-6AAD14554121}" srcOrd="0" destOrd="0" presId="urn:microsoft.com/office/officeart/2005/8/layout/chevron2"/>
    <dgm:cxn modelId="{283724C1-9457-8B43-9BF5-07C409FBA17A}" type="presOf" srcId="{92A060F9-1148-884C-801D-826BD7B77B63}" destId="{7F142ED3-0B53-4749-8E82-2E22E7B815CC}" srcOrd="0" destOrd="0" presId="urn:microsoft.com/office/officeart/2005/8/layout/chevron2"/>
    <dgm:cxn modelId="{01C9A5F3-56C1-ED43-8C3D-47351BFA9C57}" type="presOf" srcId="{5FF5B235-F3E4-1049-9E74-558CB72912CF}" destId="{51180ABF-0CA6-F743-ACBD-42864E4602B3}" srcOrd="0" destOrd="0" presId="urn:microsoft.com/office/officeart/2005/8/layout/chevron2"/>
    <dgm:cxn modelId="{4ED8CC24-7379-1D44-A831-56A86A6B72BD}" type="presParOf" srcId="{ECA3EBA3-0D07-4141-8149-6AAD14554121}" destId="{9EFBE76D-A887-9C4E-B4A6-9D6B507C2FC7}" srcOrd="0" destOrd="0" presId="urn:microsoft.com/office/officeart/2005/8/layout/chevron2"/>
    <dgm:cxn modelId="{8F409CC5-5242-3647-855F-48AA33DDEA1F}" type="presParOf" srcId="{9EFBE76D-A887-9C4E-B4A6-9D6B507C2FC7}" destId="{51180ABF-0CA6-F743-ACBD-42864E4602B3}" srcOrd="0" destOrd="0" presId="urn:microsoft.com/office/officeart/2005/8/layout/chevron2"/>
    <dgm:cxn modelId="{7CAE116A-0183-B745-B669-7E6CE03D7E7A}" type="presParOf" srcId="{9EFBE76D-A887-9C4E-B4A6-9D6B507C2FC7}" destId="{7F142ED3-0B53-4749-8E82-2E22E7B815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4933F2-8043-D64C-81BC-0C15F4B339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37F974-8EC8-E94F-82DC-1D9F1ADA737F}">
      <dgm:prSet/>
      <dgm:spPr/>
      <dgm:t>
        <a:bodyPr/>
        <a:lstStyle/>
        <a:p>
          <a:r>
            <a:rPr lang="en-US" b="1" i="0">
              <a:latin typeface="Amatic SC" pitchFamily="2" charset="-79"/>
              <a:cs typeface="Amatic SC" pitchFamily="2" charset="-79"/>
            </a:rPr>
            <a:t>S T E P S</a:t>
          </a:r>
          <a:endParaRPr lang="en-US">
            <a:latin typeface="Amatic SC" pitchFamily="2" charset="-79"/>
            <a:cs typeface="Amatic SC" pitchFamily="2" charset="-79"/>
          </a:endParaRPr>
        </a:p>
      </dgm:t>
    </dgm:pt>
    <dgm:pt modelId="{05A5D7AD-507E-EE44-B6E9-731C139CB2F1}" type="parTrans" cxnId="{0164BC54-C637-8D4D-A03B-5190BCBB1551}">
      <dgm:prSet/>
      <dgm:spPr/>
      <dgm:t>
        <a:bodyPr/>
        <a:lstStyle/>
        <a:p>
          <a:endParaRPr lang="en-US"/>
        </a:p>
      </dgm:t>
    </dgm:pt>
    <dgm:pt modelId="{086FCC99-342D-A946-A7D3-628E03E068FD}" type="sibTrans" cxnId="{0164BC54-C637-8D4D-A03B-5190BCBB1551}">
      <dgm:prSet/>
      <dgm:spPr/>
      <dgm:t>
        <a:bodyPr/>
        <a:lstStyle/>
        <a:p>
          <a:endParaRPr lang="en-US"/>
        </a:p>
      </dgm:t>
    </dgm:pt>
    <dgm:pt modelId="{3989242E-C467-5C42-B07C-707C1C03F68F}" type="pres">
      <dgm:prSet presAssocID="{294933F2-8043-D64C-81BC-0C15F4B339B4}" presName="Name0" presStyleCnt="0">
        <dgm:presLayoutVars>
          <dgm:dir/>
          <dgm:animLvl val="lvl"/>
          <dgm:resizeHandles val="exact"/>
        </dgm:presLayoutVars>
      </dgm:prSet>
      <dgm:spPr/>
    </dgm:pt>
    <dgm:pt modelId="{F679CDE7-5C9B-9446-8BFB-815E70488789}" type="pres">
      <dgm:prSet presAssocID="{4737F974-8EC8-E94F-82DC-1D9F1ADA737F}" presName="linNode" presStyleCnt="0"/>
      <dgm:spPr/>
    </dgm:pt>
    <dgm:pt modelId="{D08CB4D3-FF92-454D-B0DD-44C8830AC90A}" type="pres">
      <dgm:prSet presAssocID="{4737F974-8EC8-E94F-82DC-1D9F1ADA737F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8C28511C-92ED-DF45-8AF2-AA5D10BEDE51}" type="presOf" srcId="{294933F2-8043-D64C-81BC-0C15F4B339B4}" destId="{3989242E-C467-5C42-B07C-707C1C03F68F}" srcOrd="0" destOrd="0" presId="urn:microsoft.com/office/officeart/2005/8/layout/vList5"/>
    <dgm:cxn modelId="{7D54845B-C56F-AC48-8E11-6455CD4559D4}" type="presOf" srcId="{4737F974-8EC8-E94F-82DC-1D9F1ADA737F}" destId="{D08CB4D3-FF92-454D-B0DD-44C8830AC90A}" srcOrd="0" destOrd="0" presId="urn:microsoft.com/office/officeart/2005/8/layout/vList5"/>
    <dgm:cxn modelId="{0164BC54-C637-8D4D-A03B-5190BCBB1551}" srcId="{294933F2-8043-D64C-81BC-0C15F4B339B4}" destId="{4737F974-8EC8-E94F-82DC-1D9F1ADA737F}" srcOrd="0" destOrd="0" parTransId="{05A5D7AD-507E-EE44-B6E9-731C139CB2F1}" sibTransId="{086FCC99-342D-A946-A7D3-628E03E068FD}"/>
    <dgm:cxn modelId="{8C5E030F-99D4-8140-904C-12FA87DE194A}" type="presParOf" srcId="{3989242E-C467-5C42-B07C-707C1C03F68F}" destId="{F679CDE7-5C9B-9446-8BFB-815E70488789}" srcOrd="0" destOrd="0" presId="urn:microsoft.com/office/officeart/2005/8/layout/vList5"/>
    <dgm:cxn modelId="{63B048C6-9C26-9843-9491-D1F139B55806}" type="presParOf" srcId="{F679CDE7-5C9B-9446-8BFB-815E70488789}" destId="{D08CB4D3-FF92-454D-B0DD-44C8830AC90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76FE54-7A97-FA47-9865-CB0D6790803B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38AD1-74A1-634E-ADEE-9B39419E0FD3}">
      <dgm:prSet phldrT="[Text]"/>
      <dgm:spPr/>
      <dgm:t>
        <a:bodyPr/>
        <a:lstStyle/>
        <a:p>
          <a:endParaRPr lang="en-US"/>
        </a:p>
      </dgm:t>
    </dgm:pt>
    <dgm:pt modelId="{8C0FF76A-A3B5-D14C-8564-C075535F798E}" type="sibTrans" cxnId="{4080E316-85A1-E64A-85B9-854B7592BC9C}">
      <dgm:prSet/>
      <dgm:spPr/>
      <dgm:t>
        <a:bodyPr/>
        <a:lstStyle/>
        <a:p>
          <a:endParaRPr lang="en-US"/>
        </a:p>
      </dgm:t>
    </dgm:pt>
    <dgm:pt modelId="{DCD0D913-7C84-9640-856A-C274FC3622B9}" type="parTrans" cxnId="{4080E316-85A1-E64A-85B9-854B7592BC9C}">
      <dgm:prSet/>
      <dgm:spPr/>
      <dgm:t>
        <a:bodyPr/>
        <a:lstStyle/>
        <a:p>
          <a:endParaRPr lang="en-US"/>
        </a:p>
      </dgm:t>
    </dgm:pt>
    <dgm:pt modelId="{5FA36F32-8C24-9546-B06D-B3FB6AEE7925}">
      <dgm:prSet/>
      <dgm:spPr/>
      <dgm:t>
        <a:bodyPr/>
        <a:lstStyle/>
        <a:p>
          <a:endParaRPr lang="en-US"/>
        </a:p>
      </dgm:t>
    </dgm:pt>
    <dgm:pt modelId="{7347CD6D-F91F-844E-A73E-388609C20F30}" type="parTrans" cxnId="{6F4D48BD-A8E3-8D4D-84D5-9615DA4CEB21}">
      <dgm:prSet/>
      <dgm:spPr/>
      <dgm:t>
        <a:bodyPr/>
        <a:lstStyle/>
        <a:p>
          <a:endParaRPr lang="en-US"/>
        </a:p>
      </dgm:t>
    </dgm:pt>
    <dgm:pt modelId="{57E39794-D547-C541-A353-2F340C261B72}" type="sibTrans" cxnId="{6F4D48BD-A8E3-8D4D-84D5-9615DA4CEB21}">
      <dgm:prSet/>
      <dgm:spPr/>
      <dgm:t>
        <a:bodyPr/>
        <a:lstStyle/>
        <a:p>
          <a:endParaRPr lang="en-US"/>
        </a:p>
      </dgm:t>
    </dgm:pt>
    <dgm:pt modelId="{287E9AA1-E75B-844F-BAF1-532FBEFDA81C}">
      <dgm:prSet/>
      <dgm:spPr/>
      <dgm:t>
        <a:bodyPr/>
        <a:lstStyle/>
        <a:p>
          <a:endParaRPr lang="en-US"/>
        </a:p>
      </dgm:t>
    </dgm:pt>
    <dgm:pt modelId="{3D4013F8-A743-5D49-B330-387C3D65A088}" type="parTrans" cxnId="{A415410E-8DE3-5647-8ABF-89326A2DBF4F}">
      <dgm:prSet/>
      <dgm:spPr/>
      <dgm:t>
        <a:bodyPr/>
        <a:lstStyle/>
        <a:p>
          <a:endParaRPr lang="en-US"/>
        </a:p>
      </dgm:t>
    </dgm:pt>
    <dgm:pt modelId="{E0D4608F-D14A-EB46-92F6-E5D3BE68CADE}" type="sibTrans" cxnId="{A415410E-8DE3-5647-8ABF-89326A2DBF4F}">
      <dgm:prSet/>
      <dgm:spPr/>
      <dgm:t>
        <a:bodyPr/>
        <a:lstStyle/>
        <a:p>
          <a:endParaRPr lang="en-US"/>
        </a:p>
      </dgm:t>
    </dgm:pt>
    <dgm:pt modelId="{E8F17D5B-9683-7A4B-ADB8-C8B1441E6425}">
      <dgm:prSet custT="1"/>
      <dgm:spPr>
        <a:ln>
          <a:noFill/>
        </a:ln>
      </dgm:spPr>
      <dgm:t>
        <a:bodyPr/>
        <a:lstStyle/>
        <a:p>
          <a:r>
            <a:rPr lang="en-US" sz="2400">
              <a:solidFill>
                <a:schemeClr val="accent1"/>
              </a:solidFill>
              <a:latin typeface="Georgia" panose="02040502050405020303" pitchFamily="18" charset="0"/>
            </a:rPr>
            <a:t>Data Collection</a:t>
          </a:r>
        </a:p>
      </dgm:t>
    </dgm:pt>
    <dgm:pt modelId="{72BBDAC4-13CF-8045-B1E6-61ACDA18A53B}" type="parTrans" cxnId="{D06C98D3-AE37-1244-931F-F45A1391CB01}">
      <dgm:prSet/>
      <dgm:spPr/>
      <dgm:t>
        <a:bodyPr/>
        <a:lstStyle/>
        <a:p>
          <a:endParaRPr lang="en-US"/>
        </a:p>
      </dgm:t>
    </dgm:pt>
    <dgm:pt modelId="{6B695FCB-4058-0448-AC51-A71FF8E31198}" type="sibTrans" cxnId="{D06C98D3-AE37-1244-931F-F45A1391CB01}">
      <dgm:prSet/>
      <dgm:spPr/>
      <dgm:t>
        <a:bodyPr/>
        <a:lstStyle/>
        <a:p>
          <a:endParaRPr lang="en-US"/>
        </a:p>
      </dgm:t>
    </dgm:pt>
    <dgm:pt modelId="{93E00270-936B-9C43-A7E4-A85AB79540DE}">
      <dgm:prSet custT="1"/>
      <dgm:spPr>
        <a:ln>
          <a:noFill/>
        </a:ln>
      </dgm:spPr>
      <dgm:t>
        <a:bodyPr/>
        <a:lstStyle/>
        <a:p>
          <a:r>
            <a:rPr lang="en-US" sz="2400">
              <a:solidFill>
                <a:schemeClr val="accent1"/>
              </a:solidFill>
              <a:latin typeface="Georgia" panose="02040502050405020303" pitchFamily="18" charset="0"/>
            </a:rPr>
            <a:t>Exploratory Data Analysis and Visualization</a:t>
          </a:r>
        </a:p>
      </dgm:t>
    </dgm:pt>
    <dgm:pt modelId="{572F8FDB-7149-5A47-8A86-0E6BFF2FA2D7}" type="parTrans" cxnId="{F539AE59-E08B-F04A-BE3B-4A59FF1B309B}">
      <dgm:prSet/>
      <dgm:spPr/>
      <dgm:t>
        <a:bodyPr/>
        <a:lstStyle/>
        <a:p>
          <a:endParaRPr lang="en-US"/>
        </a:p>
      </dgm:t>
    </dgm:pt>
    <dgm:pt modelId="{57E0DC24-011F-EB4E-BC49-4A55E3AEA2AD}" type="sibTrans" cxnId="{F539AE59-E08B-F04A-BE3B-4A59FF1B309B}">
      <dgm:prSet/>
      <dgm:spPr/>
      <dgm:t>
        <a:bodyPr/>
        <a:lstStyle/>
        <a:p>
          <a:endParaRPr lang="en-US"/>
        </a:p>
      </dgm:t>
    </dgm:pt>
    <dgm:pt modelId="{00DFA1A2-15C5-3A4D-B6B0-E65DFCA0D5FA}">
      <dgm:prSet custT="1"/>
      <dgm:spPr>
        <a:ln>
          <a:noFill/>
        </a:ln>
      </dgm:spPr>
      <dgm:t>
        <a:bodyPr/>
        <a:lstStyle/>
        <a:p>
          <a:r>
            <a:rPr lang="en-US" sz="2400">
              <a:solidFill>
                <a:schemeClr val="accent1"/>
              </a:solidFill>
              <a:latin typeface="Georgia" panose="02040502050405020303" pitchFamily="18" charset="0"/>
            </a:rPr>
            <a:t>Recommendations and Conclusion</a:t>
          </a:r>
        </a:p>
      </dgm:t>
    </dgm:pt>
    <dgm:pt modelId="{3FCE5EBD-04B7-1D4B-8042-127770198A79}" type="parTrans" cxnId="{33D59711-1B07-4249-ACC9-68C15F4CA800}">
      <dgm:prSet/>
      <dgm:spPr/>
      <dgm:t>
        <a:bodyPr/>
        <a:lstStyle/>
        <a:p>
          <a:endParaRPr lang="en-US"/>
        </a:p>
      </dgm:t>
    </dgm:pt>
    <dgm:pt modelId="{ED2A975C-FB99-5948-89BC-7ED6623D4462}" type="sibTrans" cxnId="{33D59711-1B07-4249-ACC9-68C15F4CA800}">
      <dgm:prSet/>
      <dgm:spPr/>
      <dgm:t>
        <a:bodyPr/>
        <a:lstStyle/>
        <a:p>
          <a:endParaRPr lang="en-US"/>
        </a:p>
      </dgm:t>
    </dgm:pt>
    <dgm:pt modelId="{F32B837E-AB53-4641-A5EA-F3E44F8D1163}">
      <dgm:prSet phldrT="[Text]" custT="1"/>
      <dgm:spPr>
        <a:ln>
          <a:noFill/>
        </a:ln>
      </dgm:spPr>
      <dgm:t>
        <a:bodyPr/>
        <a:lstStyle/>
        <a:p>
          <a:r>
            <a:rPr lang="en-US" sz="2400">
              <a:solidFill>
                <a:schemeClr val="accent1"/>
              </a:solidFill>
              <a:latin typeface="Georgia" panose="02040502050405020303" pitchFamily="18" charset="0"/>
            </a:rPr>
            <a:t>Data Exploration</a:t>
          </a:r>
        </a:p>
      </dgm:t>
    </dgm:pt>
    <dgm:pt modelId="{78E6DFBB-C7AC-1647-AC51-93BD1E3D604D}" type="sibTrans" cxnId="{5126E029-5866-6E44-BCDE-4F7191FFE343}">
      <dgm:prSet/>
      <dgm:spPr/>
      <dgm:t>
        <a:bodyPr/>
        <a:lstStyle/>
        <a:p>
          <a:endParaRPr lang="en-US"/>
        </a:p>
      </dgm:t>
    </dgm:pt>
    <dgm:pt modelId="{5B5C4845-F707-684B-AA98-A109F9F81DAA}" type="parTrans" cxnId="{5126E029-5866-6E44-BCDE-4F7191FFE343}">
      <dgm:prSet/>
      <dgm:spPr/>
      <dgm:t>
        <a:bodyPr/>
        <a:lstStyle/>
        <a:p>
          <a:endParaRPr lang="en-US"/>
        </a:p>
      </dgm:t>
    </dgm:pt>
    <dgm:pt modelId="{B9BEA5FB-56E0-1E4E-9591-28C2FD64C0C9}">
      <dgm:prSet phldrT="[Text]"/>
      <dgm:spPr/>
      <dgm:t>
        <a:bodyPr/>
        <a:lstStyle/>
        <a:p>
          <a:endParaRPr lang="en-US"/>
        </a:p>
      </dgm:t>
    </dgm:pt>
    <dgm:pt modelId="{74B21464-65CF-7444-837F-C67B045F6659}" type="parTrans" cxnId="{592D4599-A72E-9643-BDB7-6F36F339A26A}">
      <dgm:prSet/>
      <dgm:spPr/>
      <dgm:t>
        <a:bodyPr/>
        <a:lstStyle/>
        <a:p>
          <a:endParaRPr lang="en-US"/>
        </a:p>
      </dgm:t>
    </dgm:pt>
    <dgm:pt modelId="{0B1175E6-E7D7-054C-8B9C-23D4B78D3DF7}" type="sibTrans" cxnId="{592D4599-A72E-9643-BDB7-6F36F339A26A}">
      <dgm:prSet/>
      <dgm:spPr/>
      <dgm:t>
        <a:bodyPr/>
        <a:lstStyle/>
        <a:p>
          <a:endParaRPr lang="en-US"/>
        </a:p>
      </dgm:t>
    </dgm:pt>
    <dgm:pt modelId="{FD95784B-45E7-4E40-8293-9855E214E3E9}">
      <dgm:prSet custT="1"/>
      <dgm:spPr>
        <a:ln>
          <a:noFill/>
        </a:ln>
      </dgm:spPr>
      <dgm:t>
        <a:bodyPr/>
        <a:lstStyle/>
        <a:p>
          <a:r>
            <a:rPr lang="en-US" sz="2400">
              <a:solidFill>
                <a:schemeClr val="accent1"/>
              </a:solidFill>
              <a:latin typeface="Georgia" panose="02040502050405020303" pitchFamily="18" charset="0"/>
            </a:rPr>
            <a:t>Data Cleaning and Pre-Processing </a:t>
          </a:r>
        </a:p>
      </dgm:t>
    </dgm:pt>
    <dgm:pt modelId="{DF1D157B-0BC3-FF42-892B-0E6586DD6DD2}" type="sibTrans" cxnId="{CFD35BAB-EF85-854F-8010-A68E57E777DF}">
      <dgm:prSet/>
      <dgm:spPr/>
      <dgm:t>
        <a:bodyPr/>
        <a:lstStyle/>
        <a:p>
          <a:endParaRPr lang="en-US"/>
        </a:p>
      </dgm:t>
    </dgm:pt>
    <dgm:pt modelId="{B249EFDD-CD2F-D147-AE2E-BCA92BDB63FD}" type="parTrans" cxnId="{CFD35BAB-EF85-854F-8010-A68E57E777DF}">
      <dgm:prSet/>
      <dgm:spPr/>
      <dgm:t>
        <a:bodyPr/>
        <a:lstStyle/>
        <a:p>
          <a:endParaRPr lang="en-US"/>
        </a:p>
      </dgm:t>
    </dgm:pt>
    <dgm:pt modelId="{B672E6F6-98C7-7045-8714-720A16A5B06E}">
      <dgm:prSet/>
      <dgm:spPr/>
      <dgm:t>
        <a:bodyPr/>
        <a:lstStyle/>
        <a:p>
          <a:endParaRPr lang="en-US"/>
        </a:p>
      </dgm:t>
    </dgm:pt>
    <dgm:pt modelId="{AD9F5B55-753C-6447-8030-D303688659FD}" type="parTrans" cxnId="{64C1684F-C94D-BC4D-B278-D2771FE79DF2}">
      <dgm:prSet/>
      <dgm:spPr/>
      <dgm:t>
        <a:bodyPr/>
        <a:lstStyle/>
        <a:p>
          <a:endParaRPr lang="en-US"/>
        </a:p>
      </dgm:t>
    </dgm:pt>
    <dgm:pt modelId="{44AE41EB-1358-E44B-A48E-4E91424E1C10}" type="sibTrans" cxnId="{64C1684F-C94D-BC4D-B278-D2771FE79DF2}">
      <dgm:prSet/>
      <dgm:spPr/>
      <dgm:t>
        <a:bodyPr/>
        <a:lstStyle/>
        <a:p>
          <a:endParaRPr lang="en-US"/>
        </a:p>
      </dgm:t>
    </dgm:pt>
    <dgm:pt modelId="{5A632DBD-C584-774A-91A8-5211D65CE5F9}" type="pres">
      <dgm:prSet presAssocID="{DF76FE54-7A97-FA47-9865-CB0D6790803B}" presName="linearFlow" presStyleCnt="0">
        <dgm:presLayoutVars>
          <dgm:dir/>
          <dgm:animLvl val="lvl"/>
          <dgm:resizeHandles val="exact"/>
        </dgm:presLayoutVars>
      </dgm:prSet>
      <dgm:spPr/>
    </dgm:pt>
    <dgm:pt modelId="{A7509FE2-EC2E-AC44-9317-1D27EF2E9EB2}" type="pres">
      <dgm:prSet presAssocID="{AE838AD1-74A1-634E-ADEE-9B39419E0FD3}" presName="composite" presStyleCnt="0"/>
      <dgm:spPr/>
    </dgm:pt>
    <dgm:pt modelId="{3A0817B2-03A6-0B40-8DEE-FFEC2AAB7657}" type="pres">
      <dgm:prSet presAssocID="{AE838AD1-74A1-634E-ADEE-9B39419E0FD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20E6F388-750A-7340-B310-8E4AEE1BCDA1}" type="pres">
      <dgm:prSet presAssocID="{AE838AD1-74A1-634E-ADEE-9B39419E0FD3}" presName="descendantText" presStyleLbl="alignAcc1" presStyleIdx="0" presStyleCnt="5">
        <dgm:presLayoutVars>
          <dgm:bulletEnabled val="1"/>
        </dgm:presLayoutVars>
      </dgm:prSet>
      <dgm:spPr/>
    </dgm:pt>
    <dgm:pt modelId="{EE3B1CC4-8C08-E74E-BF77-C8FB88EC1077}" type="pres">
      <dgm:prSet presAssocID="{8C0FF76A-A3B5-D14C-8564-C075535F798E}" presName="sp" presStyleCnt="0"/>
      <dgm:spPr/>
    </dgm:pt>
    <dgm:pt modelId="{A9CA00CD-40C1-2A4B-BA80-EE8B0494DD70}" type="pres">
      <dgm:prSet presAssocID="{B9BEA5FB-56E0-1E4E-9591-28C2FD64C0C9}" presName="composite" presStyleCnt="0"/>
      <dgm:spPr/>
    </dgm:pt>
    <dgm:pt modelId="{03D60FB5-1486-D641-8DBF-C02425C2BB0B}" type="pres">
      <dgm:prSet presAssocID="{B9BEA5FB-56E0-1E4E-9591-28C2FD64C0C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6ACBC82-3BC0-4D4F-86FD-26A63BC658CA}" type="pres">
      <dgm:prSet presAssocID="{B9BEA5FB-56E0-1E4E-9591-28C2FD64C0C9}" presName="descendantText" presStyleLbl="alignAcc1" presStyleIdx="1" presStyleCnt="5">
        <dgm:presLayoutVars>
          <dgm:bulletEnabled val="1"/>
        </dgm:presLayoutVars>
      </dgm:prSet>
      <dgm:spPr/>
    </dgm:pt>
    <dgm:pt modelId="{B465D27E-D504-C542-8232-DBDE9F96ACC8}" type="pres">
      <dgm:prSet presAssocID="{0B1175E6-E7D7-054C-8B9C-23D4B78D3DF7}" presName="sp" presStyleCnt="0"/>
      <dgm:spPr/>
    </dgm:pt>
    <dgm:pt modelId="{A6FDAB9F-2672-0846-890E-54817950F559}" type="pres">
      <dgm:prSet presAssocID="{B672E6F6-98C7-7045-8714-720A16A5B06E}" presName="composite" presStyleCnt="0"/>
      <dgm:spPr/>
    </dgm:pt>
    <dgm:pt modelId="{72A5CB43-7B81-484B-87D3-F26B7F3306AC}" type="pres">
      <dgm:prSet presAssocID="{B672E6F6-98C7-7045-8714-720A16A5B06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FB4C6D5-31EF-A043-AD3F-B7CB12C1AA93}" type="pres">
      <dgm:prSet presAssocID="{B672E6F6-98C7-7045-8714-720A16A5B06E}" presName="descendantText" presStyleLbl="alignAcc1" presStyleIdx="2" presStyleCnt="5">
        <dgm:presLayoutVars>
          <dgm:bulletEnabled val="1"/>
        </dgm:presLayoutVars>
      </dgm:prSet>
      <dgm:spPr/>
    </dgm:pt>
    <dgm:pt modelId="{9653A4D2-2F74-994D-B6C1-5BBF5AA47BD7}" type="pres">
      <dgm:prSet presAssocID="{44AE41EB-1358-E44B-A48E-4E91424E1C10}" presName="sp" presStyleCnt="0"/>
      <dgm:spPr/>
    </dgm:pt>
    <dgm:pt modelId="{C65362DE-B456-F647-BFEC-8D8F74D1C8B9}" type="pres">
      <dgm:prSet presAssocID="{5FA36F32-8C24-9546-B06D-B3FB6AEE7925}" presName="composite" presStyleCnt="0"/>
      <dgm:spPr/>
    </dgm:pt>
    <dgm:pt modelId="{FD7FC112-57A8-9540-9C44-5BD56E28E3AB}" type="pres">
      <dgm:prSet presAssocID="{5FA36F32-8C24-9546-B06D-B3FB6AEE7925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2407BE3-4FD5-DB40-8886-6A8911DF2B47}" type="pres">
      <dgm:prSet presAssocID="{5FA36F32-8C24-9546-B06D-B3FB6AEE7925}" presName="descendantText" presStyleLbl="alignAcc1" presStyleIdx="3" presStyleCnt="5">
        <dgm:presLayoutVars>
          <dgm:bulletEnabled val="1"/>
        </dgm:presLayoutVars>
      </dgm:prSet>
      <dgm:spPr/>
    </dgm:pt>
    <dgm:pt modelId="{8FF1AA53-9622-B34D-B928-B006A64A0E41}" type="pres">
      <dgm:prSet presAssocID="{57E39794-D547-C541-A353-2F340C261B72}" presName="sp" presStyleCnt="0"/>
      <dgm:spPr/>
    </dgm:pt>
    <dgm:pt modelId="{D77655CC-014B-2F4F-8944-CA77FBA6B79D}" type="pres">
      <dgm:prSet presAssocID="{287E9AA1-E75B-844F-BAF1-532FBEFDA81C}" presName="composite" presStyleCnt="0"/>
      <dgm:spPr/>
    </dgm:pt>
    <dgm:pt modelId="{9315548B-46B1-AD41-AE3B-D500F0C4741E}" type="pres">
      <dgm:prSet presAssocID="{287E9AA1-E75B-844F-BAF1-532FBEFDA81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0FAC160B-D312-A349-92C5-0C77618AA113}" type="pres">
      <dgm:prSet presAssocID="{287E9AA1-E75B-844F-BAF1-532FBEFDA81C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D5A1304-35CF-9544-AB3A-C119902708EF}" type="presOf" srcId="{F32B837E-AB53-4641-A5EA-F3E44F8D1163}" destId="{26ACBC82-3BC0-4D4F-86FD-26A63BC658CA}" srcOrd="0" destOrd="0" presId="urn:microsoft.com/office/officeart/2005/8/layout/chevron2"/>
    <dgm:cxn modelId="{00F3EB09-EA21-CB4E-9548-991616D1AEC5}" type="presOf" srcId="{5FA36F32-8C24-9546-B06D-B3FB6AEE7925}" destId="{FD7FC112-57A8-9540-9C44-5BD56E28E3AB}" srcOrd="0" destOrd="0" presId="urn:microsoft.com/office/officeart/2005/8/layout/chevron2"/>
    <dgm:cxn modelId="{A415410E-8DE3-5647-8ABF-89326A2DBF4F}" srcId="{DF76FE54-7A97-FA47-9865-CB0D6790803B}" destId="{287E9AA1-E75B-844F-BAF1-532FBEFDA81C}" srcOrd="4" destOrd="0" parTransId="{3D4013F8-A743-5D49-B330-387C3D65A088}" sibTransId="{E0D4608F-D14A-EB46-92F6-E5D3BE68CADE}"/>
    <dgm:cxn modelId="{555A6F10-CC4F-4945-B44A-23ED9330FCE3}" type="presOf" srcId="{287E9AA1-E75B-844F-BAF1-532FBEFDA81C}" destId="{9315548B-46B1-AD41-AE3B-D500F0C4741E}" srcOrd="0" destOrd="0" presId="urn:microsoft.com/office/officeart/2005/8/layout/chevron2"/>
    <dgm:cxn modelId="{33D59711-1B07-4249-ACC9-68C15F4CA800}" srcId="{287E9AA1-E75B-844F-BAF1-532FBEFDA81C}" destId="{00DFA1A2-15C5-3A4D-B6B0-E65DFCA0D5FA}" srcOrd="0" destOrd="0" parTransId="{3FCE5EBD-04B7-1D4B-8042-127770198A79}" sibTransId="{ED2A975C-FB99-5948-89BC-7ED6623D4462}"/>
    <dgm:cxn modelId="{4080E316-85A1-E64A-85B9-854B7592BC9C}" srcId="{DF76FE54-7A97-FA47-9865-CB0D6790803B}" destId="{AE838AD1-74A1-634E-ADEE-9B39419E0FD3}" srcOrd="0" destOrd="0" parTransId="{DCD0D913-7C84-9640-856A-C274FC3622B9}" sibTransId="{8C0FF76A-A3B5-D14C-8564-C075535F798E}"/>
    <dgm:cxn modelId="{5879A218-FD72-194C-9C0F-B002C631C4D8}" type="presOf" srcId="{B672E6F6-98C7-7045-8714-720A16A5B06E}" destId="{72A5CB43-7B81-484B-87D3-F26B7F3306AC}" srcOrd="0" destOrd="0" presId="urn:microsoft.com/office/officeart/2005/8/layout/chevron2"/>
    <dgm:cxn modelId="{9839591F-0691-454B-B46E-C64EF2AC72F0}" type="presOf" srcId="{E8F17D5B-9683-7A4B-ADB8-C8B1441E6425}" destId="{20E6F388-750A-7340-B310-8E4AEE1BCDA1}" srcOrd="0" destOrd="0" presId="urn:microsoft.com/office/officeart/2005/8/layout/chevron2"/>
    <dgm:cxn modelId="{2733C226-9572-CB47-8C14-5F8E4A218514}" type="presOf" srcId="{FD95784B-45E7-4E40-8293-9855E214E3E9}" destId="{DFB4C6D5-31EF-A043-AD3F-B7CB12C1AA93}" srcOrd="0" destOrd="0" presId="urn:microsoft.com/office/officeart/2005/8/layout/chevron2"/>
    <dgm:cxn modelId="{5126E029-5866-6E44-BCDE-4F7191FFE343}" srcId="{B9BEA5FB-56E0-1E4E-9591-28C2FD64C0C9}" destId="{F32B837E-AB53-4641-A5EA-F3E44F8D1163}" srcOrd="0" destOrd="0" parTransId="{5B5C4845-F707-684B-AA98-A109F9F81DAA}" sibTransId="{78E6DFBB-C7AC-1647-AC51-93BD1E3D604D}"/>
    <dgm:cxn modelId="{75A43064-8812-5F48-8CC3-1582B2282DF0}" type="presOf" srcId="{AE838AD1-74A1-634E-ADEE-9B39419E0FD3}" destId="{3A0817B2-03A6-0B40-8DEE-FFEC2AAB7657}" srcOrd="0" destOrd="0" presId="urn:microsoft.com/office/officeart/2005/8/layout/chevron2"/>
    <dgm:cxn modelId="{64C1684F-C94D-BC4D-B278-D2771FE79DF2}" srcId="{DF76FE54-7A97-FA47-9865-CB0D6790803B}" destId="{B672E6F6-98C7-7045-8714-720A16A5B06E}" srcOrd="2" destOrd="0" parTransId="{AD9F5B55-753C-6447-8030-D303688659FD}" sibTransId="{44AE41EB-1358-E44B-A48E-4E91424E1C10}"/>
    <dgm:cxn modelId="{DDAD1E53-87B4-614D-BE5A-AC9D0CA39CF2}" type="presOf" srcId="{00DFA1A2-15C5-3A4D-B6B0-E65DFCA0D5FA}" destId="{0FAC160B-D312-A349-92C5-0C77618AA113}" srcOrd="0" destOrd="0" presId="urn:microsoft.com/office/officeart/2005/8/layout/chevron2"/>
    <dgm:cxn modelId="{F539AE59-E08B-F04A-BE3B-4A59FF1B309B}" srcId="{5FA36F32-8C24-9546-B06D-B3FB6AEE7925}" destId="{93E00270-936B-9C43-A7E4-A85AB79540DE}" srcOrd="0" destOrd="0" parTransId="{572F8FDB-7149-5A47-8A86-0E6BFF2FA2D7}" sibTransId="{57E0DC24-011F-EB4E-BC49-4A55E3AEA2AD}"/>
    <dgm:cxn modelId="{2FD38181-A27F-5E41-9C3C-28B0EE60194B}" type="presOf" srcId="{DF76FE54-7A97-FA47-9865-CB0D6790803B}" destId="{5A632DBD-C584-774A-91A8-5211D65CE5F9}" srcOrd="0" destOrd="0" presId="urn:microsoft.com/office/officeart/2005/8/layout/chevron2"/>
    <dgm:cxn modelId="{592D4599-A72E-9643-BDB7-6F36F339A26A}" srcId="{DF76FE54-7A97-FA47-9865-CB0D6790803B}" destId="{B9BEA5FB-56E0-1E4E-9591-28C2FD64C0C9}" srcOrd="1" destOrd="0" parTransId="{74B21464-65CF-7444-837F-C67B045F6659}" sibTransId="{0B1175E6-E7D7-054C-8B9C-23D4B78D3DF7}"/>
    <dgm:cxn modelId="{CFD35BAB-EF85-854F-8010-A68E57E777DF}" srcId="{B672E6F6-98C7-7045-8714-720A16A5B06E}" destId="{FD95784B-45E7-4E40-8293-9855E214E3E9}" srcOrd="0" destOrd="0" parTransId="{B249EFDD-CD2F-D147-AE2E-BCA92BDB63FD}" sibTransId="{DF1D157B-0BC3-FF42-892B-0E6586DD6DD2}"/>
    <dgm:cxn modelId="{6F4D48BD-A8E3-8D4D-84D5-9615DA4CEB21}" srcId="{DF76FE54-7A97-FA47-9865-CB0D6790803B}" destId="{5FA36F32-8C24-9546-B06D-B3FB6AEE7925}" srcOrd="3" destOrd="0" parTransId="{7347CD6D-F91F-844E-A73E-388609C20F30}" sibTransId="{57E39794-D547-C541-A353-2F340C261B72}"/>
    <dgm:cxn modelId="{D2EEE5C4-4586-3D48-AC49-AAE2590C5983}" type="presOf" srcId="{B9BEA5FB-56E0-1E4E-9591-28C2FD64C0C9}" destId="{03D60FB5-1486-D641-8DBF-C02425C2BB0B}" srcOrd="0" destOrd="0" presId="urn:microsoft.com/office/officeart/2005/8/layout/chevron2"/>
    <dgm:cxn modelId="{D06C98D3-AE37-1244-931F-F45A1391CB01}" srcId="{AE838AD1-74A1-634E-ADEE-9B39419E0FD3}" destId="{E8F17D5B-9683-7A4B-ADB8-C8B1441E6425}" srcOrd="0" destOrd="0" parTransId="{72BBDAC4-13CF-8045-B1E6-61ACDA18A53B}" sibTransId="{6B695FCB-4058-0448-AC51-A71FF8E31198}"/>
    <dgm:cxn modelId="{42A037F4-D972-DF4E-955C-17835EE66308}" type="presOf" srcId="{93E00270-936B-9C43-A7E4-A85AB79540DE}" destId="{92407BE3-4FD5-DB40-8886-6A8911DF2B47}" srcOrd="0" destOrd="0" presId="urn:microsoft.com/office/officeart/2005/8/layout/chevron2"/>
    <dgm:cxn modelId="{980BD699-5666-1645-AEB4-5011D667E187}" type="presParOf" srcId="{5A632DBD-C584-774A-91A8-5211D65CE5F9}" destId="{A7509FE2-EC2E-AC44-9317-1D27EF2E9EB2}" srcOrd="0" destOrd="0" presId="urn:microsoft.com/office/officeart/2005/8/layout/chevron2"/>
    <dgm:cxn modelId="{1F90BC5C-ACC2-F841-8C3A-26A41E64FC87}" type="presParOf" srcId="{A7509FE2-EC2E-AC44-9317-1D27EF2E9EB2}" destId="{3A0817B2-03A6-0B40-8DEE-FFEC2AAB7657}" srcOrd="0" destOrd="0" presId="urn:microsoft.com/office/officeart/2005/8/layout/chevron2"/>
    <dgm:cxn modelId="{C589B32C-61F1-0041-AA9B-2E9D565C4D75}" type="presParOf" srcId="{A7509FE2-EC2E-AC44-9317-1D27EF2E9EB2}" destId="{20E6F388-750A-7340-B310-8E4AEE1BCDA1}" srcOrd="1" destOrd="0" presId="urn:microsoft.com/office/officeart/2005/8/layout/chevron2"/>
    <dgm:cxn modelId="{1891CE4F-CD0A-6045-A08D-96F0379F664C}" type="presParOf" srcId="{5A632DBD-C584-774A-91A8-5211D65CE5F9}" destId="{EE3B1CC4-8C08-E74E-BF77-C8FB88EC1077}" srcOrd="1" destOrd="0" presId="urn:microsoft.com/office/officeart/2005/8/layout/chevron2"/>
    <dgm:cxn modelId="{6D2E8A18-C884-6542-809E-0962F09956BD}" type="presParOf" srcId="{5A632DBD-C584-774A-91A8-5211D65CE5F9}" destId="{A9CA00CD-40C1-2A4B-BA80-EE8B0494DD70}" srcOrd="2" destOrd="0" presId="urn:microsoft.com/office/officeart/2005/8/layout/chevron2"/>
    <dgm:cxn modelId="{F29ED0D4-132C-CF4A-9F6A-187ED8B04C35}" type="presParOf" srcId="{A9CA00CD-40C1-2A4B-BA80-EE8B0494DD70}" destId="{03D60FB5-1486-D641-8DBF-C02425C2BB0B}" srcOrd="0" destOrd="0" presId="urn:microsoft.com/office/officeart/2005/8/layout/chevron2"/>
    <dgm:cxn modelId="{A9A28900-50C9-984E-8637-4794FAA71718}" type="presParOf" srcId="{A9CA00CD-40C1-2A4B-BA80-EE8B0494DD70}" destId="{26ACBC82-3BC0-4D4F-86FD-26A63BC658CA}" srcOrd="1" destOrd="0" presId="urn:microsoft.com/office/officeart/2005/8/layout/chevron2"/>
    <dgm:cxn modelId="{8A7A5780-D2EB-B44D-BF6F-3C33F343AF54}" type="presParOf" srcId="{5A632DBD-C584-774A-91A8-5211D65CE5F9}" destId="{B465D27E-D504-C542-8232-DBDE9F96ACC8}" srcOrd="3" destOrd="0" presId="urn:microsoft.com/office/officeart/2005/8/layout/chevron2"/>
    <dgm:cxn modelId="{C77E79C7-D2FF-2041-BD57-73B646576C04}" type="presParOf" srcId="{5A632DBD-C584-774A-91A8-5211D65CE5F9}" destId="{A6FDAB9F-2672-0846-890E-54817950F559}" srcOrd="4" destOrd="0" presId="urn:microsoft.com/office/officeart/2005/8/layout/chevron2"/>
    <dgm:cxn modelId="{75EDD2DB-8849-0947-9933-473B006AAC57}" type="presParOf" srcId="{A6FDAB9F-2672-0846-890E-54817950F559}" destId="{72A5CB43-7B81-484B-87D3-F26B7F3306AC}" srcOrd="0" destOrd="0" presId="urn:microsoft.com/office/officeart/2005/8/layout/chevron2"/>
    <dgm:cxn modelId="{AB021FCA-7B5C-2449-98F6-9C981D35F63A}" type="presParOf" srcId="{A6FDAB9F-2672-0846-890E-54817950F559}" destId="{DFB4C6D5-31EF-A043-AD3F-B7CB12C1AA93}" srcOrd="1" destOrd="0" presId="urn:microsoft.com/office/officeart/2005/8/layout/chevron2"/>
    <dgm:cxn modelId="{1AC84B9C-133C-6749-8E4C-EA1C6AEADFC5}" type="presParOf" srcId="{5A632DBD-C584-774A-91A8-5211D65CE5F9}" destId="{9653A4D2-2F74-994D-B6C1-5BBF5AA47BD7}" srcOrd="5" destOrd="0" presId="urn:microsoft.com/office/officeart/2005/8/layout/chevron2"/>
    <dgm:cxn modelId="{5403B2B9-A77B-5F40-AE3C-54649B6637AE}" type="presParOf" srcId="{5A632DBD-C584-774A-91A8-5211D65CE5F9}" destId="{C65362DE-B456-F647-BFEC-8D8F74D1C8B9}" srcOrd="6" destOrd="0" presId="urn:microsoft.com/office/officeart/2005/8/layout/chevron2"/>
    <dgm:cxn modelId="{A3EED662-3173-6F41-B3D4-60B40CAB5EBC}" type="presParOf" srcId="{C65362DE-B456-F647-BFEC-8D8F74D1C8B9}" destId="{FD7FC112-57A8-9540-9C44-5BD56E28E3AB}" srcOrd="0" destOrd="0" presId="urn:microsoft.com/office/officeart/2005/8/layout/chevron2"/>
    <dgm:cxn modelId="{32EB40CA-4EC8-B043-8B2F-DAB081CD655F}" type="presParOf" srcId="{C65362DE-B456-F647-BFEC-8D8F74D1C8B9}" destId="{92407BE3-4FD5-DB40-8886-6A8911DF2B47}" srcOrd="1" destOrd="0" presId="urn:microsoft.com/office/officeart/2005/8/layout/chevron2"/>
    <dgm:cxn modelId="{E2A6C325-1BDB-CC44-9412-37445EAFE1A9}" type="presParOf" srcId="{5A632DBD-C584-774A-91A8-5211D65CE5F9}" destId="{8FF1AA53-9622-B34D-B928-B006A64A0E41}" srcOrd="7" destOrd="0" presId="urn:microsoft.com/office/officeart/2005/8/layout/chevron2"/>
    <dgm:cxn modelId="{D07A5D40-EABC-7540-9165-6F5E5C020E29}" type="presParOf" srcId="{5A632DBD-C584-774A-91A8-5211D65CE5F9}" destId="{D77655CC-014B-2F4F-8944-CA77FBA6B79D}" srcOrd="8" destOrd="0" presId="urn:microsoft.com/office/officeart/2005/8/layout/chevron2"/>
    <dgm:cxn modelId="{29C2B0F7-84E6-F34C-AEE1-001B1390D29E}" type="presParOf" srcId="{D77655CC-014B-2F4F-8944-CA77FBA6B79D}" destId="{9315548B-46B1-AD41-AE3B-D500F0C4741E}" srcOrd="0" destOrd="0" presId="urn:microsoft.com/office/officeart/2005/8/layout/chevron2"/>
    <dgm:cxn modelId="{A6B863D7-9BA6-E44E-BB7E-6A3989235E5B}" type="presParOf" srcId="{D77655CC-014B-2F4F-8944-CA77FBA6B79D}" destId="{0FAC160B-D312-A349-92C5-0C77618AA1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B8576-F8E6-D744-86A8-F59E6BE98F25}">
      <dsp:nvSpPr>
        <dsp:cNvPr id="0" name=""/>
        <dsp:cNvSpPr/>
      </dsp:nvSpPr>
      <dsp:spPr>
        <a:xfrm>
          <a:off x="0" y="2620"/>
          <a:ext cx="8936533" cy="1274153"/>
        </a:xfrm>
        <a:prstGeom prst="chevron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>
              <a:latin typeface="Amatic SC" pitchFamily="2" charset="-79"/>
              <a:cs typeface="Amatic SC" pitchFamily="2" charset="-79"/>
            </a:rPr>
            <a:t>Companies &amp; Research Groups in Healthcare Data Science</a:t>
          </a:r>
          <a:endParaRPr lang="en-US" sz="4200" kern="1200">
            <a:latin typeface="Amatic SC" pitchFamily="2" charset="-79"/>
            <a:cs typeface="Amatic SC" pitchFamily="2" charset="-79"/>
          </a:endParaRPr>
        </a:p>
      </dsp:txBody>
      <dsp:txXfrm>
        <a:off x="637077" y="2620"/>
        <a:ext cx="7662380" cy="127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9A985-F58E-0C47-8E14-C6CD9A80FA6D}">
      <dsp:nvSpPr>
        <dsp:cNvPr id="0" name=""/>
        <dsp:cNvSpPr/>
      </dsp:nvSpPr>
      <dsp:spPr>
        <a:xfrm rot="10800000">
          <a:off x="574623" y="0"/>
          <a:ext cx="6031593" cy="801000"/>
        </a:xfrm>
        <a:prstGeom prst="homePlate">
          <a:avLst/>
        </a:prstGeom>
        <a:solidFill>
          <a:schemeClr val="tx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219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>
              <a:latin typeface="Amatic SC" pitchFamily="2" charset="-79"/>
              <a:cs typeface="Amatic SC" pitchFamily="2" charset="-79"/>
            </a:rPr>
            <a:t>Key Skills for Healthcare Data Scientists</a:t>
          </a:r>
          <a:endParaRPr lang="en-US" sz="3600" kern="1200">
            <a:latin typeface="Amatic SC" pitchFamily="2" charset="-79"/>
            <a:cs typeface="Amatic SC" pitchFamily="2" charset="-79"/>
          </a:endParaRPr>
        </a:p>
      </dsp:txBody>
      <dsp:txXfrm rot="10800000">
        <a:off x="774873" y="0"/>
        <a:ext cx="5831343" cy="801000"/>
      </dsp:txXfrm>
    </dsp:sp>
    <dsp:sp modelId="{ACCA78C1-37E8-8E4B-B1DA-48CBB815C76A}">
      <dsp:nvSpPr>
        <dsp:cNvPr id="0" name=""/>
        <dsp:cNvSpPr/>
      </dsp:nvSpPr>
      <dsp:spPr>
        <a:xfrm>
          <a:off x="28856" y="0"/>
          <a:ext cx="801000" cy="8010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80ABF-0CA6-F743-ACBD-42864E4602B3}">
      <dsp:nvSpPr>
        <dsp:cNvPr id="0" name=""/>
        <dsp:cNvSpPr/>
      </dsp:nvSpPr>
      <dsp:spPr>
        <a:xfrm rot="5400000">
          <a:off x="-130084" y="137390"/>
          <a:ext cx="698206" cy="449106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-5534" y="237393"/>
        <a:ext cx="449106" cy="249100"/>
      </dsp:txXfrm>
    </dsp:sp>
    <dsp:sp modelId="{7F142ED3-0B53-4749-8E82-2E22E7B815CC}">
      <dsp:nvSpPr>
        <dsp:cNvPr id="0" name=""/>
        <dsp:cNvSpPr/>
      </dsp:nvSpPr>
      <dsp:spPr>
        <a:xfrm rot="5400000">
          <a:off x="4251016" y="-3817661"/>
          <a:ext cx="675839" cy="8312862"/>
        </a:xfrm>
        <a:prstGeom prst="round2SameRect">
          <a:avLst/>
        </a:prstGeom>
        <a:solidFill>
          <a:schemeClr val="accent1">
            <a:lumMod val="25000"/>
            <a:lumOff val="7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400" b="1" i="0" kern="1200">
              <a:solidFill>
                <a:schemeClr val="accent1"/>
              </a:solidFill>
              <a:latin typeface="Amatic SC" pitchFamily="2" charset="-79"/>
              <a:cs typeface="Amatic SC" pitchFamily="2" charset="-79"/>
            </a:rPr>
            <a:t>OVARIAN CANCER STATISTICS</a:t>
          </a:r>
          <a:endParaRPr lang="en-US" sz="4400" kern="1200">
            <a:solidFill>
              <a:schemeClr val="accent1"/>
            </a:solidFill>
            <a:latin typeface="Amatic SC" pitchFamily="2" charset="-79"/>
            <a:cs typeface="Amatic SC" pitchFamily="2" charset="-79"/>
          </a:endParaRPr>
        </a:p>
      </dsp:txBody>
      <dsp:txXfrm rot="-5400000">
        <a:off x="432505" y="33842"/>
        <a:ext cx="8279870" cy="609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CB4D3-FF92-454D-B0DD-44C8830AC90A}">
      <dsp:nvSpPr>
        <dsp:cNvPr id="0" name=""/>
        <dsp:cNvSpPr/>
      </dsp:nvSpPr>
      <dsp:spPr>
        <a:xfrm>
          <a:off x="2332578" y="0"/>
          <a:ext cx="2624150" cy="767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>
              <a:latin typeface="Amatic SC" pitchFamily="2" charset="-79"/>
              <a:cs typeface="Amatic SC" pitchFamily="2" charset="-79"/>
            </a:rPr>
            <a:t>S T E P S</a:t>
          </a:r>
          <a:endParaRPr lang="en-US" sz="3800" kern="1200">
            <a:latin typeface="Amatic SC" pitchFamily="2" charset="-79"/>
            <a:cs typeface="Amatic SC" pitchFamily="2" charset="-79"/>
          </a:endParaRPr>
        </a:p>
      </dsp:txBody>
      <dsp:txXfrm>
        <a:off x="2370046" y="37468"/>
        <a:ext cx="2549214" cy="6925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817B2-03A6-0B40-8DEE-FFEC2AAB7657}">
      <dsp:nvSpPr>
        <dsp:cNvPr id="0" name=""/>
        <dsp:cNvSpPr/>
      </dsp:nvSpPr>
      <dsp:spPr>
        <a:xfrm rot="5400000">
          <a:off x="-128663" y="128928"/>
          <a:ext cx="857759" cy="6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2" y="300480"/>
        <a:ext cx="600431" cy="257328"/>
      </dsp:txXfrm>
    </dsp:sp>
    <dsp:sp modelId="{20E6F388-750A-7340-B310-8E4AEE1BCDA1}">
      <dsp:nvSpPr>
        <dsp:cNvPr id="0" name=""/>
        <dsp:cNvSpPr/>
      </dsp:nvSpPr>
      <dsp:spPr>
        <a:xfrm rot="5400000">
          <a:off x="3666097" y="-3065402"/>
          <a:ext cx="557543" cy="6688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solidFill>
                <a:schemeClr val="accent1"/>
              </a:solidFill>
              <a:latin typeface="Georgia" panose="02040502050405020303" pitchFamily="18" charset="0"/>
            </a:rPr>
            <a:t>Data Collection</a:t>
          </a:r>
        </a:p>
      </dsp:txBody>
      <dsp:txXfrm rot="-5400000">
        <a:off x="600431" y="27481"/>
        <a:ext cx="6661659" cy="503109"/>
      </dsp:txXfrm>
    </dsp:sp>
    <dsp:sp modelId="{03D60FB5-1486-D641-8DBF-C02425C2BB0B}">
      <dsp:nvSpPr>
        <dsp:cNvPr id="0" name=""/>
        <dsp:cNvSpPr/>
      </dsp:nvSpPr>
      <dsp:spPr>
        <a:xfrm rot="5400000">
          <a:off x="-128663" y="865976"/>
          <a:ext cx="857759" cy="6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2" y="1037528"/>
        <a:ext cx="600431" cy="257328"/>
      </dsp:txXfrm>
    </dsp:sp>
    <dsp:sp modelId="{26ACBC82-3BC0-4D4F-86FD-26A63BC658CA}">
      <dsp:nvSpPr>
        <dsp:cNvPr id="0" name=""/>
        <dsp:cNvSpPr/>
      </dsp:nvSpPr>
      <dsp:spPr>
        <a:xfrm rot="5400000">
          <a:off x="3666097" y="-2328354"/>
          <a:ext cx="557543" cy="6688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solidFill>
                <a:schemeClr val="accent1"/>
              </a:solidFill>
              <a:latin typeface="Georgia" panose="02040502050405020303" pitchFamily="18" charset="0"/>
            </a:rPr>
            <a:t>Data Exploration</a:t>
          </a:r>
        </a:p>
      </dsp:txBody>
      <dsp:txXfrm rot="-5400000">
        <a:off x="600431" y="764529"/>
        <a:ext cx="6661659" cy="503109"/>
      </dsp:txXfrm>
    </dsp:sp>
    <dsp:sp modelId="{72A5CB43-7B81-484B-87D3-F26B7F3306AC}">
      <dsp:nvSpPr>
        <dsp:cNvPr id="0" name=""/>
        <dsp:cNvSpPr/>
      </dsp:nvSpPr>
      <dsp:spPr>
        <a:xfrm rot="5400000">
          <a:off x="-128663" y="1603024"/>
          <a:ext cx="857759" cy="6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2" y="1774576"/>
        <a:ext cx="600431" cy="257328"/>
      </dsp:txXfrm>
    </dsp:sp>
    <dsp:sp modelId="{DFB4C6D5-31EF-A043-AD3F-B7CB12C1AA93}">
      <dsp:nvSpPr>
        <dsp:cNvPr id="0" name=""/>
        <dsp:cNvSpPr/>
      </dsp:nvSpPr>
      <dsp:spPr>
        <a:xfrm rot="5400000">
          <a:off x="3666097" y="-1591306"/>
          <a:ext cx="557543" cy="6688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solidFill>
                <a:schemeClr val="accent1"/>
              </a:solidFill>
              <a:latin typeface="Georgia" panose="02040502050405020303" pitchFamily="18" charset="0"/>
            </a:rPr>
            <a:t>Data Cleaning and Pre-Processing </a:t>
          </a:r>
        </a:p>
      </dsp:txBody>
      <dsp:txXfrm rot="-5400000">
        <a:off x="600431" y="1501577"/>
        <a:ext cx="6661659" cy="503109"/>
      </dsp:txXfrm>
    </dsp:sp>
    <dsp:sp modelId="{FD7FC112-57A8-9540-9C44-5BD56E28E3AB}">
      <dsp:nvSpPr>
        <dsp:cNvPr id="0" name=""/>
        <dsp:cNvSpPr/>
      </dsp:nvSpPr>
      <dsp:spPr>
        <a:xfrm rot="5400000">
          <a:off x="-128663" y="2340072"/>
          <a:ext cx="857759" cy="6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2" y="2511624"/>
        <a:ext cx="600431" cy="257328"/>
      </dsp:txXfrm>
    </dsp:sp>
    <dsp:sp modelId="{92407BE3-4FD5-DB40-8886-6A8911DF2B47}">
      <dsp:nvSpPr>
        <dsp:cNvPr id="0" name=""/>
        <dsp:cNvSpPr/>
      </dsp:nvSpPr>
      <dsp:spPr>
        <a:xfrm rot="5400000">
          <a:off x="3666097" y="-854258"/>
          <a:ext cx="557543" cy="6688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solidFill>
                <a:schemeClr val="accent1"/>
              </a:solidFill>
              <a:latin typeface="Georgia" panose="02040502050405020303" pitchFamily="18" charset="0"/>
            </a:rPr>
            <a:t>Exploratory Data Analysis and Visualization</a:t>
          </a:r>
        </a:p>
      </dsp:txBody>
      <dsp:txXfrm rot="-5400000">
        <a:off x="600431" y="2238625"/>
        <a:ext cx="6661659" cy="503109"/>
      </dsp:txXfrm>
    </dsp:sp>
    <dsp:sp modelId="{9315548B-46B1-AD41-AE3B-D500F0C4741E}">
      <dsp:nvSpPr>
        <dsp:cNvPr id="0" name=""/>
        <dsp:cNvSpPr/>
      </dsp:nvSpPr>
      <dsp:spPr>
        <a:xfrm rot="5400000">
          <a:off x="-128663" y="3077120"/>
          <a:ext cx="857759" cy="6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2" y="3248672"/>
        <a:ext cx="600431" cy="257328"/>
      </dsp:txXfrm>
    </dsp:sp>
    <dsp:sp modelId="{0FAC160B-D312-A349-92C5-0C77618AA113}">
      <dsp:nvSpPr>
        <dsp:cNvPr id="0" name=""/>
        <dsp:cNvSpPr/>
      </dsp:nvSpPr>
      <dsp:spPr>
        <a:xfrm rot="5400000">
          <a:off x="3666097" y="-117210"/>
          <a:ext cx="557543" cy="6688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solidFill>
                <a:schemeClr val="accent1"/>
              </a:solidFill>
              <a:latin typeface="Georgia" panose="02040502050405020303" pitchFamily="18" charset="0"/>
            </a:rPr>
            <a:t>Recommendations and Conclusion</a:t>
          </a:r>
        </a:p>
      </dsp:txBody>
      <dsp:txXfrm rot="-5400000">
        <a:off x="600431" y="2975673"/>
        <a:ext cx="6661659" cy="503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402c5c1f6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402c5c1f6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402c5c1f6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402c5c1f6_2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402c5c1f6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402c5c1f6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402c5c1f6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402c5c1f6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402c5c1f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402c5c1f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402c5c1f6_2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402c5c1f6_2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402c5c1f6_2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402c5c1f6_2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9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 /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Relationship Id="rId6" Type="http://schemas.openxmlformats.org/officeDocument/2006/relationships/diagramColors" Target="../diagrams/colors2.xml" /><Relationship Id="rId5" Type="http://schemas.openxmlformats.org/officeDocument/2006/relationships/diagramQuickStyle" Target="../diagrams/quickStyle2.xml" /><Relationship Id="rId4" Type="http://schemas.openxmlformats.org/officeDocument/2006/relationships/diagramLayout" Target="../diagrams/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diagramData" Target="../diagrams/data3.xml" /><Relationship Id="rId7" Type="http://schemas.microsoft.com/office/2007/relationships/diagramDrawing" Target="../diagrams/drawing3.xml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Relationship Id="rId6" Type="http://schemas.openxmlformats.org/officeDocument/2006/relationships/diagramColors" Target="../diagrams/colors3.xml" /><Relationship Id="rId5" Type="http://schemas.openxmlformats.org/officeDocument/2006/relationships/diagramQuickStyle" Target="../diagrams/quickStyle3.xml" /><Relationship Id="rId4" Type="http://schemas.openxmlformats.org/officeDocument/2006/relationships/diagramLayout" Target="../diagrams/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dc.cancer.gov/about-data/publications/ov_2011" TargetMode="Externa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7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 /><Relationship Id="rId3" Type="http://schemas.openxmlformats.org/officeDocument/2006/relationships/diagramData" Target="../diagrams/data4.xml" /><Relationship Id="rId7" Type="http://schemas.microsoft.com/office/2007/relationships/diagramDrawing" Target="../diagrams/drawing4.xml" /><Relationship Id="rId12" Type="http://schemas.microsoft.com/office/2007/relationships/diagramDrawing" Target="../diagrams/drawing5.xml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Relationship Id="rId6" Type="http://schemas.openxmlformats.org/officeDocument/2006/relationships/diagramColors" Target="../diagrams/colors4.xml" /><Relationship Id="rId11" Type="http://schemas.openxmlformats.org/officeDocument/2006/relationships/diagramColors" Target="../diagrams/colors5.xml" /><Relationship Id="rId5" Type="http://schemas.openxmlformats.org/officeDocument/2006/relationships/diagramQuickStyle" Target="../diagrams/quickStyle4.xml" /><Relationship Id="rId10" Type="http://schemas.openxmlformats.org/officeDocument/2006/relationships/diagramQuickStyle" Target="../diagrams/quickStyle5.xml" /><Relationship Id="rId4" Type="http://schemas.openxmlformats.org/officeDocument/2006/relationships/diagramLayout" Target="../diagrams/layout4.xml" /><Relationship Id="rId9" Type="http://schemas.openxmlformats.org/officeDocument/2006/relationships/diagramLayout" Target="../diagrams/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750015"/>
            <a:ext cx="8520600" cy="1485742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/>
              <a:t>  Data Science in Healthcare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10B6A-50DE-1253-AA8A-F17517EB5D80}"/>
              </a:ext>
            </a:extLst>
          </p:cNvPr>
          <p:cNvSpPr txBox="1"/>
          <p:nvPr/>
        </p:nvSpPr>
        <p:spPr>
          <a:xfrm>
            <a:off x="5691884" y="3246633"/>
            <a:ext cx="2784296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Georgia"/>
              </a:rPr>
              <a:t>Presented By:</a:t>
            </a:r>
          </a:p>
          <a:p>
            <a:pPr marL="342900" indent="-342900">
              <a:buAutoNum type="arabicPeriod"/>
            </a:pPr>
            <a:r>
              <a:rPr lang="en-US">
                <a:latin typeface="Georgia"/>
              </a:rPr>
              <a:t>Harshitha Konduru</a:t>
            </a:r>
          </a:p>
          <a:p>
            <a:pPr marL="342900" indent="-342900">
              <a:buAutoNum type="arabicPeriod"/>
            </a:pPr>
            <a:r>
              <a:rPr lang="en-US">
                <a:latin typeface="Georgia"/>
              </a:rPr>
              <a:t>Kaushik Mantha</a:t>
            </a:r>
            <a:endParaRPr lang="en-US">
              <a:latin typeface="Georgia" panose="02040502050405020303" pitchFamily="18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>
                <a:latin typeface="Georgia"/>
              </a:rPr>
              <a:t>Lalith Sai Reddy </a:t>
            </a:r>
            <a:r>
              <a:rPr lang="en-US" err="1">
                <a:latin typeface="Georgia"/>
              </a:rPr>
              <a:t>Kaamala</a:t>
            </a:r>
            <a:endParaRPr lang="en-US" err="1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>
                <a:latin typeface="Georgia"/>
              </a:rPr>
              <a:t>Preethu Nath Manjunath</a:t>
            </a:r>
          </a:p>
          <a:p>
            <a:pPr marL="342900" indent="-342900">
              <a:buAutoNum type="arabicPeriod"/>
            </a:pPr>
            <a:r>
              <a:rPr lang="en-US">
                <a:latin typeface="Georgia"/>
              </a:rPr>
              <a:t>Saketh </a:t>
            </a:r>
            <a:r>
              <a:rPr lang="en-US" err="1">
                <a:latin typeface="Georgia"/>
              </a:rPr>
              <a:t>Saridena</a:t>
            </a:r>
            <a:endParaRPr lang="en-US" err="1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>
                <a:latin typeface="Georgia"/>
              </a:rPr>
              <a:t>Vineel Rayapati</a:t>
            </a:r>
            <a:endParaRPr lang="en-US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DEA8-D9EF-3259-34B8-D67C419B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VISUALIZATIONS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0401D-6F8A-28DE-EDCA-B87B2A400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35087"/>
            <a:ext cx="4191000" cy="3267075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81E5205-F785-B30B-BC53-47D5A4C1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1" y="1183513"/>
            <a:ext cx="4092575" cy="34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4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C570-A3AB-723B-AA46-F9FEF4D5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CORRELATION MATRIX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EE1BDB2-EDE7-12DD-1252-10CAE7E1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26" y="1250951"/>
            <a:ext cx="4248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9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E081-3494-B9C3-C944-71DEFD0A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CONCLUSION AND AREAS OF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191B2-0D82-6433-6F43-E1178402E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/>
              <a:buChar char="q"/>
            </a:pPr>
            <a:r>
              <a:rPr lang="en-US">
                <a:latin typeface="Georgia" panose="02040502050405020303" pitchFamily="18" charset="0"/>
              </a:rPr>
              <a:t>Emerged as a significant Catalyst in healthcare</a:t>
            </a:r>
          </a:p>
          <a:p>
            <a:pPr>
              <a:lnSpc>
                <a:spcPct val="114999"/>
              </a:lnSpc>
              <a:buFont typeface="Wingdings"/>
              <a:buChar char="q"/>
            </a:pPr>
            <a:endParaRPr lang="en-US">
              <a:latin typeface="Georgia" panose="02040502050405020303" pitchFamily="18" charset="0"/>
            </a:endParaRPr>
          </a:p>
          <a:p>
            <a:pPr>
              <a:lnSpc>
                <a:spcPct val="114999"/>
              </a:lnSpc>
              <a:buFont typeface="Wingdings"/>
              <a:buChar char="q"/>
            </a:pPr>
            <a:r>
              <a:rPr lang="en-US">
                <a:latin typeface="Georgia" panose="02040502050405020303" pitchFamily="18" charset="0"/>
              </a:rPr>
              <a:t>Real-time Data Analytics</a:t>
            </a:r>
          </a:p>
          <a:p>
            <a:pPr marL="114300" indent="0">
              <a:lnSpc>
                <a:spcPct val="114999"/>
              </a:lnSpc>
              <a:buNone/>
            </a:pPr>
            <a:endParaRPr lang="en-US">
              <a:latin typeface="Georgia" panose="02040502050405020303" pitchFamily="18" charset="0"/>
            </a:endParaRPr>
          </a:p>
          <a:p>
            <a:pPr>
              <a:lnSpc>
                <a:spcPct val="114999"/>
              </a:lnSpc>
              <a:buFont typeface="Wingdings"/>
              <a:buChar char="q"/>
            </a:pPr>
            <a:r>
              <a:rPr lang="en-US">
                <a:latin typeface="Georgia" panose="02040502050405020303" pitchFamily="18" charset="0"/>
              </a:rPr>
              <a:t>Standardized data frame works for data governance</a:t>
            </a:r>
          </a:p>
          <a:p>
            <a:pPr>
              <a:lnSpc>
                <a:spcPct val="114999"/>
              </a:lnSpc>
              <a:buFont typeface="Wingdings"/>
              <a:buChar char="q"/>
            </a:pPr>
            <a:endParaRPr lang="en-US">
              <a:latin typeface="Georgia" panose="02040502050405020303" pitchFamily="18" charset="0"/>
            </a:endParaRPr>
          </a:p>
          <a:p>
            <a:pPr>
              <a:lnSpc>
                <a:spcPct val="114999"/>
              </a:lnSpc>
              <a:buFont typeface="Wingdings"/>
              <a:buChar char="q"/>
            </a:pPr>
            <a:r>
              <a:rPr lang="en-US">
                <a:latin typeface="Georgia" panose="02040502050405020303" pitchFamily="18" charset="0"/>
              </a:rPr>
              <a:t>Patient centered treatment plans and Design</a:t>
            </a:r>
          </a:p>
          <a:p>
            <a:pPr>
              <a:lnSpc>
                <a:spcPct val="114999"/>
              </a:lnSpc>
              <a:buFont typeface="Wingdings"/>
              <a:buChar char="q"/>
            </a:pPr>
            <a:endParaRPr lang="en-US"/>
          </a:p>
          <a:p>
            <a:pPr>
              <a:lnSpc>
                <a:spcPct val="114999"/>
              </a:lnSpc>
              <a:buFont typeface="Wingdings"/>
              <a:buChar char="q"/>
            </a:pPr>
            <a:endParaRPr lang="en-US"/>
          </a:p>
          <a:p>
            <a:pPr>
              <a:lnSpc>
                <a:spcPct val="114999"/>
              </a:lnSpc>
              <a:buFont typeface="Wingdings"/>
              <a:buChar char="q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5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27FB-D058-0A47-5CA1-2842BBE3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54912"/>
            <a:ext cx="8520600" cy="3039375"/>
          </a:xfrm>
        </p:spPr>
        <p:txBody>
          <a:bodyPr>
            <a:normAutofit/>
          </a:bodyPr>
          <a:lstStyle/>
          <a:p>
            <a:pPr algn="ctr"/>
            <a:r>
              <a:rPr lang="en-US" sz="880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-41393"/>
            <a:ext cx="9143999" cy="544828"/>
          </a:xfrm>
          <a:prstGeom prst="rect">
            <a:avLst/>
          </a:prstGeom>
          <a:solidFill>
            <a:srgbClr val="F4CCCC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42424"/>
                </a:solidFill>
              </a:rPr>
              <a:t>Revolutionizing Healthcare</a:t>
            </a:r>
            <a:endParaRPr sz="4000">
              <a:solidFill>
                <a:srgbClr val="242424"/>
              </a:solidFill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42392" y="1482177"/>
            <a:ext cx="4611900" cy="3340200"/>
          </a:xfrm>
          <a:prstGeom prst="rect">
            <a:avLst/>
          </a:prstGeom>
          <a:solidFill>
            <a:srgbClr val="FCE5CD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latin typeface="Georgia"/>
                <a:ea typeface="Georgia"/>
                <a:cs typeface="Georgia"/>
                <a:sym typeface="Georgia"/>
              </a:rPr>
              <a:t>In recent years, data science has emerged as a powerful tool in transforming various industries, and one field that has greatly benefited from its applications is </a:t>
            </a:r>
            <a:r>
              <a:rPr lang="en" sz="1500" b="1">
                <a:solidFill>
                  <a:srgbClr val="242424"/>
                </a:solidFill>
                <a:latin typeface="Georgia"/>
                <a:ea typeface="Georgia"/>
                <a:cs typeface="Georgia"/>
                <a:sym typeface="Georgia"/>
              </a:rPr>
              <a:t>healthcare</a:t>
            </a:r>
            <a:r>
              <a:rPr lang="en" sz="1500">
                <a:solidFill>
                  <a:srgbClr val="242424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500" dirty="0">
              <a:solidFill>
                <a:srgbClr val="24242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 dirty="0">
                <a:solidFill>
                  <a:srgbClr val="242424"/>
                </a:solidFill>
                <a:latin typeface="Georgia"/>
                <a:ea typeface="Georgia"/>
                <a:cs typeface="Georgia"/>
                <a:sym typeface="Georgia"/>
              </a:rPr>
              <a:t>With the abundance of patient data, technological advancements, and the growing need for personalized medicine, data science has become instrumental in improving healthcare outcomes, optimizing processes, and enabling evidence-based decision-making</a:t>
            </a:r>
            <a:endParaRPr sz="15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l="16254"/>
          <a:stretch/>
        </p:blipFill>
        <p:spPr>
          <a:xfrm>
            <a:off x="5104621" y="289928"/>
            <a:ext cx="3941025" cy="453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44100" y="241125"/>
            <a:ext cx="2583300" cy="19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424"/>
                </a:solidFill>
              </a:rPr>
              <a:t>Applications of Data Science in</a:t>
            </a:r>
            <a:endParaRPr>
              <a:solidFill>
                <a:srgbClr val="24242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424"/>
                </a:solidFill>
              </a:rPr>
              <a:t> healthcare</a:t>
            </a:r>
            <a:endParaRPr>
              <a:solidFill>
                <a:srgbClr val="242424"/>
              </a:solidFill>
            </a:endParaRPr>
          </a:p>
        </p:txBody>
      </p:sp>
      <p:grpSp>
        <p:nvGrpSpPr>
          <p:cNvPr id="69" name="Google Shape;69;p15"/>
          <p:cNvGrpSpPr/>
          <p:nvPr/>
        </p:nvGrpSpPr>
        <p:grpSpPr>
          <a:xfrm>
            <a:off x="3136132" y="61672"/>
            <a:ext cx="3618075" cy="3940849"/>
            <a:chOff x="2939582" y="288672"/>
            <a:chExt cx="3618075" cy="3940849"/>
          </a:xfrm>
        </p:grpSpPr>
        <p:sp>
          <p:nvSpPr>
            <p:cNvPr id="70" name="Google Shape;70;p15"/>
            <p:cNvSpPr/>
            <p:nvPr/>
          </p:nvSpPr>
          <p:spPr>
            <a:xfrm rot="-1068">
              <a:off x="3945883" y="3328771"/>
              <a:ext cx="965400" cy="900600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Early Detection and Diagnosis</a:t>
              </a:r>
              <a:endParaRPr sz="1000"/>
            </a:p>
          </p:txBody>
        </p:sp>
        <p:sp>
          <p:nvSpPr>
            <p:cNvPr id="71" name="Google Shape;71;p15"/>
            <p:cNvSpPr/>
            <p:nvPr/>
          </p:nvSpPr>
          <p:spPr>
            <a:xfrm rot="127423">
              <a:off x="3106382" y="1177232"/>
              <a:ext cx="1214334" cy="119417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7826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lt1"/>
                  </a:solidFill>
                </a:rPr>
                <a:t>Health Monitoring and Wearable Devices</a:t>
              </a:r>
              <a:endParaRPr sz="800" b="1">
                <a:solidFill>
                  <a:schemeClr val="lt1"/>
                </a:solidFill>
              </a:endParaRPr>
            </a:p>
            <a:p>
              <a:pPr marL="0" lvl="0" indent="0" algn="l" rtl="0">
                <a:spcBef>
                  <a:spcPts val="100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228842" y="2375430"/>
              <a:ext cx="1199100" cy="1199100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Abundance of Patient Data</a:t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876457" y="288672"/>
              <a:ext cx="1681200" cy="1681200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Public health impact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rot="-6597866">
              <a:off x="3028079" y="2116816"/>
              <a:ext cx="629106" cy="629106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-6597701">
              <a:off x="3205550" y="992143"/>
              <a:ext cx="274172" cy="274172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4757494" y="1351641"/>
            <a:ext cx="2440200" cy="2440200"/>
            <a:chOff x="4995394" y="1706566"/>
            <a:chExt cx="2440200" cy="2440200"/>
          </a:xfrm>
        </p:grpSpPr>
        <p:sp>
          <p:nvSpPr>
            <p:cNvPr id="77" name="Google Shape;77;p15"/>
            <p:cNvSpPr/>
            <p:nvPr/>
          </p:nvSpPr>
          <p:spPr>
            <a:xfrm>
              <a:off x="4995394" y="1706566"/>
              <a:ext cx="2440200" cy="24402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5222100" y="2424250"/>
              <a:ext cx="1862700" cy="12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lt1"/>
                  </a:solidFill>
                </a:rPr>
                <a:t>Precision Medicine and Personalized Treatments</a:t>
              </a:r>
              <a:endParaRPr sz="15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4160849" y="1147953"/>
            <a:ext cx="1423800" cy="1423800"/>
            <a:chOff x="3981224" y="1417078"/>
            <a:chExt cx="1423800" cy="1423800"/>
          </a:xfrm>
        </p:grpSpPr>
        <p:sp>
          <p:nvSpPr>
            <p:cNvPr id="80" name="Google Shape;80;p15"/>
            <p:cNvSpPr/>
            <p:nvPr/>
          </p:nvSpPr>
          <p:spPr>
            <a:xfrm>
              <a:off x="3981224" y="1417078"/>
              <a:ext cx="1423800" cy="1423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4126854" y="16049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Drug Discovery and Development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" name="Google Shape;82;p15"/>
          <p:cNvSpPr/>
          <p:nvPr/>
        </p:nvSpPr>
        <p:spPr>
          <a:xfrm>
            <a:off x="6650717" y="2571755"/>
            <a:ext cx="1199100" cy="1199100"/>
          </a:xfrm>
          <a:prstGeom prst="ellipse">
            <a:avLst/>
          </a:prstGeom>
          <a:solidFill>
            <a:srgbClr val="D686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Genomic Analysis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83" name="Google Shape;83;p15"/>
          <p:cNvGrpSpPr/>
          <p:nvPr/>
        </p:nvGrpSpPr>
        <p:grpSpPr>
          <a:xfrm>
            <a:off x="4654087" y="3465974"/>
            <a:ext cx="1423800" cy="1491278"/>
            <a:chOff x="3919537" y="1349600"/>
            <a:chExt cx="1423800" cy="1491278"/>
          </a:xfrm>
        </p:grpSpPr>
        <p:sp>
          <p:nvSpPr>
            <p:cNvPr id="84" name="Google Shape;84;p15"/>
            <p:cNvSpPr/>
            <p:nvPr/>
          </p:nvSpPr>
          <p:spPr>
            <a:xfrm>
              <a:off x="3919537" y="1417078"/>
              <a:ext cx="1423800" cy="1423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4147525" y="1349600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7826"/>
                </a:lnSpc>
                <a:spcBef>
                  <a:spcPts val="450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chemeClr val="lt1"/>
                  </a:solidFill>
                </a:rPr>
                <a:t>Clinical Decision Support Systems</a:t>
              </a:r>
              <a:endParaRPr sz="9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5857249" y="3455703"/>
            <a:ext cx="1423800" cy="1423800"/>
            <a:chOff x="3919537" y="1613603"/>
            <a:chExt cx="1423800" cy="1423800"/>
          </a:xfrm>
        </p:grpSpPr>
        <p:sp>
          <p:nvSpPr>
            <p:cNvPr id="87" name="Google Shape;87;p15"/>
            <p:cNvSpPr/>
            <p:nvPr/>
          </p:nvSpPr>
          <p:spPr>
            <a:xfrm>
              <a:off x="3919537" y="1613603"/>
              <a:ext cx="1423800" cy="1423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4147529" y="180145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Medical Imaging</a:t>
              </a:r>
              <a:endParaRPr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F061E92-6165-A461-5CB9-93FA74366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984851"/>
              </p:ext>
            </p:extLst>
          </p:nvPr>
        </p:nvGraphicFramePr>
        <p:xfrm>
          <a:off x="71920" y="130786"/>
          <a:ext cx="8948790" cy="127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205484" y="1489752"/>
            <a:ext cx="4874229" cy="33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150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Roboto"/>
              <a:buAutoNum type="arabicPeriod"/>
            </a:pPr>
            <a:r>
              <a:rPr lang="en-US" sz="14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Mayo Clinic: Research &amp; Patient Care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Roboto"/>
              <a:buAutoNum type="arabicPeriod"/>
            </a:pPr>
            <a:r>
              <a:rPr lang="en-US" sz="14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Cerner Corporation: EHR &amp; Workflow Optimization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Roboto"/>
              <a:buAutoNum type="arabicPeriod"/>
            </a:pPr>
            <a:r>
              <a:rPr lang="en-US" sz="14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Roche: Drug Development &amp; Precision Medicine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Roboto"/>
              <a:buAutoNum type="arabicPeriod"/>
            </a:pPr>
            <a:r>
              <a:rPr lang="en-US" sz="14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Google Health: Medical Imaging &amp; EHR Tools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Roboto"/>
              <a:buAutoNum type="arabicPeriod"/>
            </a:pPr>
            <a:r>
              <a:rPr lang="en-US" sz="1400" err="1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Owkin</a:t>
            </a:r>
            <a:r>
              <a:rPr lang="en-US" sz="14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: Federated Learning for Research</a:t>
            </a: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en-US" sz="1400">
              <a:solidFill>
                <a:srgbClr val="242424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400">
              <a:solidFill>
                <a:srgbClr val="242424"/>
              </a:solidFill>
              <a:latin typeface="Georgia" panose="02040502050405020303" pitchFamily="18" charset="0"/>
            </a:endParaRPr>
          </a:p>
        </p:txBody>
      </p:sp>
      <p:pic>
        <p:nvPicPr>
          <p:cNvPr id="1028" name="Picture 4" descr="How Data Science is helping in Healthcare? | by Tutort Academy | Medium">
            <a:extLst>
              <a:ext uri="{FF2B5EF4-FFF2-40B4-BE49-F238E27FC236}">
                <a16:creationId xmlns:a16="http://schemas.microsoft.com/office/drawing/2014/main" id="{09BEFE1A-0826-1E34-6D07-B8AB16EB6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11" y="1489753"/>
            <a:ext cx="3858805" cy="352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9CD4D2B-B979-3797-D17B-EEC16404E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66898"/>
              </p:ext>
            </p:extLst>
          </p:nvPr>
        </p:nvGraphicFramePr>
        <p:xfrm>
          <a:off x="155850" y="292851"/>
          <a:ext cx="8832300" cy="80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907825" y="1263330"/>
            <a:ext cx="3941400" cy="3587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150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Statistical Analysis</a:t>
            </a:r>
            <a:endParaRPr sz="1700">
              <a:solidFill>
                <a:srgbClr val="242424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Programming (Python/R)</a:t>
            </a:r>
            <a:endParaRPr sz="1700">
              <a:solidFill>
                <a:srgbClr val="242424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Data Cleaning &amp; Preprocessing</a:t>
            </a:r>
            <a:endParaRPr sz="1700">
              <a:solidFill>
                <a:srgbClr val="242424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Machine Learning &amp; AI</a:t>
            </a:r>
            <a:endParaRPr sz="1700">
              <a:solidFill>
                <a:srgbClr val="242424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Healthcare Domain Knowledge</a:t>
            </a:r>
            <a:endParaRPr sz="1700">
              <a:solidFill>
                <a:srgbClr val="242424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EHR Systems</a:t>
            </a:r>
            <a:endParaRPr sz="1700">
              <a:solidFill>
                <a:srgbClr val="242424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Privacy &amp; Security</a:t>
            </a:r>
            <a:endParaRPr sz="1700">
              <a:solidFill>
                <a:srgbClr val="242424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Data Visualization</a:t>
            </a:r>
            <a:endParaRPr sz="1700">
              <a:solidFill>
                <a:srgbClr val="242424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Big Data Technologies</a:t>
            </a:r>
            <a:endParaRPr sz="1700">
              <a:solidFill>
                <a:srgbClr val="242424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Experimental Design</a:t>
            </a:r>
            <a:endParaRPr sz="1700">
              <a:solidFill>
                <a:srgbClr val="242424"/>
              </a:solidFill>
              <a:latin typeface="Georgia" panose="02040502050405020303" pitchFamily="18" charset="0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242424"/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rPr>
              <a:t>Communication Skills</a:t>
            </a:r>
            <a:endParaRPr sz="1800">
              <a:solidFill>
                <a:srgbClr val="242424"/>
              </a:solidFill>
              <a:latin typeface="Georgia" panose="02040502050405020303" pitchFamily="18" charset="0"/>
            </a:endParaRPr>
          </a:p>
        </p:txBody>
      </p:sp>
      <p:pic>
        <p:nvPicPr>
          <p:cNvPr id="2056" name="Picture 8" descr="Management analyst, Business analysis, financial Statement, analyst, data  Analysis, Report, analysis, Analytics, chart, businessperson | Anyrgb">
            <a:extLst>
              <a:ext uri="{FF2B5EF4-FFF2-40B4-BE49-F238E27FC236}">
                <a16:creationId xmlns:a16="http://schemas.microsoft.com/office/drawing/2014/main" id="{19D19D0B-D172-0E39-1A73-90CBD57F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784" y="1263330"/>
            <a:ext cx="3770462" cy="377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0A45-DE6B-8BE4-446E-CDEC0D6E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Relevant Elective COURSES AT CU Boulder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56C32-2C00-DAE3-3CEC-95A812B10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>
                <a:solidFill>
                  <a:schemeClr val="accent1"/>
                </a:solidFill>
                <a:latin typeface="Times New Roman"/>
                <a:cs typeface="Times New Roman"/>
              </a:rPr>
              <a:t>CSCI 5822: Probabilistic Models of Human and Machine Learning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600">
                <a:solidFill>
                  <a:schemeClr val="accent1"/>
                </a:solidFill>
                <a:latin typeface="Times New Roman"/>
                <a:cs typeface="Times New Roman"/>
              </a:rPr>
              <a:t>CSCI 5922: Neural Networks &amp; Deep Learning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600">
                <a:solidFill>
                  <a:schemeClr val="accent1"/>
                </a:solidFill>
                <a:latin typeface="Times New Roman"/>
                <a:cs typeface="Times New Roman"/>
              </a:rPr>
              <a:t>IPHY 5262: Bioinformatics and Genomics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600">
                <a:solidFill>
                  <a:schemeClr val="accent1"/>
                </a:solidFill>
                <a:latin typeface="Times New Roman"/>
                <a:cs typeface="Times New Roman"/>
              </a:rPr>
              <a:t>MSBX 5310: Customer Analytics </a:t>
            </a:r>
            <a:endParaRPr lang="en-US">
              <a:solidFill>
                <a:schemeClr val="accent1"/>
              </a:solidFill>
              <a:cs typeface="Times New Roman"/>
            </a:endParaRPr>
          </a:p>
          <a:p>
            <a:pPr>
              <a:lnSpc>
                <a:spcPct val="114999"/>
              </a:lnSpc>
            </a:pPr>
            <a:r>
              <a:rPr lang="en-US" sz="1600">
                <a:solidFill>
                  <a:schemeClr val="accent1"/>
                </a:solidFill>
                <a:latin typeface="Times New Roman"/>
                <a:cs typeface="Times New Roman"/>
              </a:rPr>
              <a:t>STAT 5600: Statistical Learning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600">
                <a:solidFill>
                  <a:schemeClr val="accent1"/>
                </a:solidFill>
                <a:latin typeface="Times New Roman"/>
                <a:cs typeface="Times New Roman"/>
              </a:rPr>
              <a:t>STAT 5680: Collaboration for Data Scientists</a:t>
            </a:r>
            <a:endParaRPr lang="en-US">
              <a:solidFill>
                <a:schemeClr val="accent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B7D9DA3-6A97-49B6-D96F-2FC631C132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250231"/>
              </p:ext>
            </p:extLst>
          </p:nvPr>
        </p:nvGraphicFramePr>
        <p:xfrm>
          <a:off x="92467" y="292850"/>
          <a:ext cx="8739833" cy="80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2" name="Google Shape;132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0374" y="1391391"/>
            <a:ext cx="7483251" cy="2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220930"/>
            <a:ext cx="7794610" cy="1261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Cancer Patient Data for Survival Analysis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2" y="1677884"/>
            <a:ext cx="4558250" cy="30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>
                <a:solidFill>
                  <a:schemeClr val="accent1"/>
                </a:solidFill>
                <a:latin typeface="Georgia" panose="02040502050405020303" pitchFamily="18" charset="0"/>
              </a:rPr>
              <a:t>Data Source: </a:t>
            </a:r>
            <a:r>
              <a:rPr lang="en-US">
                <a:solidFill>
                  <a:schemeClr val="accent1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https://gdc.cancer.gov/about-data/publications/ov_2011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accent1"/>
                </a:solidFill>
                <a:latin typeface="Georgia" panose="02040502050405020303" pitchFamily="18" charset="0"/>
              </a:rPr>
              <a:t>Objective: To understand the impact of various factors of cancer patient survival and disease progression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accent1"/>
                </a:solidFill>
                <a:latin typeface="Georgia" panose="02040502050405020303" pitchFamily="18" charset="0"/>
              </a:rPr>
              <a:t>Key Columns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accent1"/>
                </a:solidFill>
                <a:latin typeface="Georgia" panose="02040502050405020303" pitchFamily="18" charset="0"/>
              </a:rPr>
              <a:t>Statement of Question of Interest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783E9B-689A-1D6B-0381-8327CDE3CD77}"/>
              </a:ext>
            </a:extLst>
          </p:cNvPr>
          <p:cNvSpPr/>
          <p:nvPr/>
        </p:nvSpPr>
        <p:spPr>
          <a:xfrm>
            <a:off x="7747893" y="149010"/>
            <a:ext cx="1231720" cy="1333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anotechnology Enabled Cancer Breakthroughs">
            <a:extLst>
              <a:ext uri="{FF2B5EF4-FFF2-40B4-BE49-F238E27FC236}">
                <a16:creationId xmlns:a16="http://schemas.microsoft.com/office/drawing/2014/main" id="{C13262A2-7BAE-7569-463A-1A73AC44F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" r="5924" b="1776"/>
          <a:stretch/>
        </p:blipFill>
        <p:spPr bwMode="auto">
          <a:xfrm>
            <a:off x="4807431" y="1753377"/>
            <a:ext cx="4024867" cy="29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E0E8E21-E2EC-68DC-A2FC-B862746C3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324712"/>
              </p:ext>
            </p:extLst>
          </p:nvPr>
        </p:nvGraphicFramePr>
        <p:xfrm>
          <a:off x="1012211" y="116044"/>
          <a:ext cx="7289307" cy="76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FE44D8B-EFE4-022A-9EC2-0607AC78B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014204"/>
              </p:ext>
            </p:extLst>
          </p:nvPr>
        </p:nvGraphicFramePr>
        <p:xfrm>
          <a:off x="1012211" y="1220976"/>
          <a:ext cx="7289308" cy="380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{DCE347E5-7998-2A46-A582-BEC7F1CF37B7}tf16401378</Template>
  <TotalTime>1189</TotalTime>
  <Words>364</Words>
  <Application>Microsoft Office PowerPoint</Application>
  <PresentationFormat>On-screen Show (16:9)</PresentationFormat>
  <Paragraphs>71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Beach Day</vt:lpstr>
      <vt:lpstr>  Data Science in Healthcare </vt:lpstr>
      <vt:lpstr>Revolutionizing Healthcare </vt:lpstr>
      <vt:lpstr>Applications of Data Science in  healthcare</vt:lpstr>
      <vt:lpstr>PowerPoint Presentation</vt:lpstr>
      <vt:lpstr>PowerPoint Presentation</vt:lpstr>
      <vt:lpstr>Relevant Elective COURSES AT CU Boulder</vt:lpstr>
      <vt:lpstr>PowerPoint Presentation</vt:lpstr>
      <vt:lpstr>Understanding Cancer Patient Data for Survival Analysis</vt:lpstr>
      <vt:lpstr>PowerPoint Presentation</vt:lpstr>
      <vt:lpstr>VISUALIZATIONS</vt:lpstr>
      <vt:lpstr>CORRELATION MATRIX</vt:lpstr>
      <vt:lpstr>CONCLUSION AND AREAS OF IMPROVEMENT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Data Science in Healthcare</dc:title>
  <cp:lastModifiedBy>Lalith sai Reddy</cp:lastModifiedBy>
  <cp:revision>2</cp:revision>
  <cp:lastPrinted>1601-01-01T00:00:00Z</cp:lastPrinted>
  <dcterms:modified xsi:type="dcterms:W3CDTF">2023-09-30T00:19:08Z</dcterms:modified>
</cp:coreProperties>
</file>