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74"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p:scale>
          <a:sx n="55" d="100"/>
          <a:sy n="55" d="100"/>
        </p:scale>
        <p:origin x="-1278" y="-3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New%20folder\Emplyoee%20Performance%20(1).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USER\Documents\New%20Folder\PREETHY%20EXCEL.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[Emplyoee Performance (1).xlsx]Sheet2!PivotTable2</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a:t>Employee Performance Analysis</a:t>
            </a:r>
            <a:endParaRPr lang="en-US"/>
          </a:p>
        </c:rich>
      </c:tx>
      <c:layout/>
      <c:overlay val="0"/>
      <c:spPr>
        <a:noFill/>
        <a:ln>
          <a:noFill/>
        </a:ln>
        <a:effectLst/>
      </c:spPr>
    </c:title>
    <c:autoTitleDeleted val="0"/>
    <c:plotArea>
      <c:layout>
        <c:manualLayout>
          <c:layoutTarget val="inner"/>
          <c:xMode val="edge"/>
          <c:yMode val="edge"/>
          <c:x val="0.0672146981627297"/>
          <c:y val="0.15054284758241"/>
          <c:w val="0.812993000874891"/>
          <c:h val="0.724275422879721"/>
        </c:manualLayout>
      </c:layout>
      <c:barChart>
        <c:barDir val="col"/>
        <c:grouping val="clustered"/>
        <c:varyColors val="0"/>
        <c:ser>
          <c:idx val="0"/>
          <c:order val="0"/>
          <c:tx>
            <c:strRef>
              <c:f>Sheet2!$B$3:$B$4</c:f>
              <c:strCache>
                <c:ptCount val="1"/>
                <c:pt idx="0">
                  <c:v>BPC</c:v>
                </c:pt>
              </c:strCache>
            </c:strRef>
          </c:tx>
          <c:spPr>
            <a:solidFill>
              <a:schemeClr val="accent1"/>
            </a:solidFill>
            <a:ln>
              <a:noFill/>
            </a:ln>
            <a:effectLst/>
          </c:spPr>
          <c:invertIfNegative val="0"/>
          <c:dLbls>
            <c:delete val="1"/>
          </c:dLbls>
          <c:cat>
            <c:strRef>
              <c:f>Sheet2!$A$5:$A$9</c:f>
              <c:strCache>
                <c:ptCount val="4"/>
                <c:pt idx="0">
                  <c:v>HIGH</c:v>
                </c:pt>
                <c:pt idx="1">
                  <c:v>LOW</c:v>
                </c:pt>
                <c:pt idx="2">
                  <c:v>MED</c:v>
                </c:pt>
                <c:pt idx="3">
                  <c:v>VERY HIGH</c:v>
                </c:pt>
              </c:strCache>
            </c:strRef>
          </c:cat>
          <c:val>
            <c:numRef>
              <c:f>Sheet2!$B$5:$B$9</c:f>
              <c:numCache>
                <c:formatCode>General</c:formatCode>
                <c:ptCount val="4"/>
                <c:pt idx="2">
                  <c:v>1</c:v>
                </c:pt>
              </c:numCache>
            </c:numRef>
          </c:val>
        </c:ser>
        <c:ser>
          <c:idx val="1"/>
          <c:order val="1"/>
          <c:tx>
            <c:strRef>
              <c:f>Sheet2!$C$3:$C$4</c:f>
              <c:strCache>
                <c:ptCount val="1"/>
                <c:pt idx="0">
                  <c:v>CCDR</c:v>
                </c:pt>
              </c:strCache>
            </c:strRef>
          </c:tx>
          <c:spPr>
            <a:solidFill>
              <a:schemeClr val="accent2"/>
            </a:solidFill>
            <a:ln>
              <a:noFill/>
            </a:ln>
            <a:effectLst/>
          </c:spPr>
          <c:invertIfNegative val="0"/>
          <c:dLbls>
            <c:delete val="1"/>
          </c:dLbls>
          <c:cat>
            <c:strRef>
              <c:f>Sheet2!$A$5:$A$9</c:f>
              <c:strCache>
                <c:ptCount val="4"/>
                <c:pt idx="0">
                  <c:v>HIGH</c:v>
                </c:pt>
                <c:pt idx="1">
                  <c:v>LOW</c:v>
                </c:pt>
                <c:pt idx="2">
                  <c:v>MED</c:v>
                </c:pt>
                <c:pt idx="3">
                  <c:v>VERY HIGH</c:v>
                </c:pt>
              </c:strCache>
            </c:strRef>
          </c:cat>
          <c:val>
            <c:numRef>
              <c:f>Sheet2!$C$5:$C$9</c:f>
              <c:numCache>
                <c:formatCode>General</c:formatCode>
                <c:ptCount val="4"/>
                <c:pt idx="0">
                  <c:v>1</c:v>
                </c:pt>
                <c:pt idx="1">
                  <c:v>2</c:v>
                </c:pt>
                <c:pt idx="2">
                  <c:v>1</c:v>
                </c:pt>
              </c:numCache>
            </c:numRef>
          </c:val>
        </c:ser>
        <c:ser>
          <c:idx val="2"/>
          <c:order val="2"/>
          <c:tx>
            <c:strRef>
              <c:f>Sheet2!$D$3:$D$4</c:f>
              <c:strCache>
                <c:ptCount val="1"/>
                <c:pt idx="0">
                  <c:v>EW</c:v>
                </c:pt>
              </c:strCache>
            </c:strRef>
          </c:tx>
          <c:spPr>
            <a:solidFill>
              <a:schemeClr val="accent3"/>
            </a:solidFill>
            <a:ln>
              <a:noFill/>
            </a:ln>
            <a:effectLst/>
          </c:spPr>
          <c:invertIfNegative val="0"/>
          <c:dLbls>
            <c:delete val="1"/>
          </c:dLbls>
          <c:cat>
            <c:strRef>
              <c:f>Sheet2!$A$5:$A$9</c:f>
              <c:strCache>
                <c:ptCount val="4"/>
                <c:pt idx="0">
                  <c:v>HIGH</c:v>
                </c:pt>
                <c:pt idx="1">
                  <c:v>LOW</c:v>
                </c:pt>
                <c:pt idx="2">
                  <c:v>MED</c:v>
                </c:pt>
                <c:pt idx="3">
                  <c:v>VERY HIGH</c:v>
                </c:pt>
              </c:strCache>
            </c:strRef>
          </c:cat>
          <c:val>
            <c:numRef>
              <c:f>Sheet2!$D$5:$D$9</c:f>
              <c:numCache>
                <c:formatCode>General</c:formatCode>
                <c:ptCount val="4"/>
                <c:pt idx="2">
                  <c:v>1</c:v>
                </c:pt>
              </c:numCache>
            </c:numRef>
          </c:val>
        </c:ser>
        <c:ser>
          <c:idx val="3"/>
          <c:order val="3"/>
          <c:tx>
            <c:strRef>
              <c:f>Sheet2!$E$3:$E$4</c:f>
              <c:strCache>
                <c:ptCount val="1"/>
                <c:pt idx="0">
                  <c:v>NEL</c:v>
                </c:pt>
              </c:strCache>
            </c:strRef>
          </c:tx>
          <c:spPr>
            <a:solidFill>
              <a:srgbClr val="B5E6A2"/>
            </a:solidFill>
            <a:ln>
              <a:noFill/>
            </a:ln>
            <a:effectLst/>
          </c:spPr>
          <c:invertIfNegative val="0"/>
          <c:dLbls>
            <c:delete val="1"/>
          </c:dLbls>
          <c:cat>
            <c:strRef>
              <c:f>Sheet2!$A$5:$A$9</c:f>
              <c:strCache>
                <c:ptCount val="4"/>
                <c:pt idx="0">
                  <c:v>HIGH</c:v>
                </c:pt>
                <c:pt idx="1">
                  <c:v>LOW</c:v>
                </c:pt>
                <c:pt idx="2">
                  <c:v>MED</c:v>
                </c:pt>
                <c:pt idx="3">
                  <c:v>VERY HIGH</c:v>
                </c:pt>
              </c:strCache>
            </c:strRef>
          </c:cat>
          <c:val>
            <c:numRef>
              <c:f>Sheet2!$E$5:$E$9</c:f>
              <c:numCache>
                <c:formatCode>General</c:formatCode>
                <c:ptCount val="4"/>
                <c:pt idx="2">
                  <c:v>2</c:v>
                </c:pt>
              </c:numCache>
            </c:numRef>
          </c:val>
        </c:ser>
        <c:ser>
          <c:idx val="4"/>
          <c:order val="4"/>
          <c:tx>
            <c:strRef>
              <c:f>Sheet2!$F$3:$F$4</c:f>
              <c:strCache>
                <c:ptCount val="1"/>
                <c:pt idx="0">
                  <c:v>PL</c:v>
                </c:pt>
              </c:strCache>
            </c:strRef>
          </c:tx>
          <c:spPr>
            <a:solidFill>
              <a:schemeClr val="accent5"/>
            </a:solidFill>
            <a:ln>
              <a:noFill/>
            </a:ln>
            <a:effectLst/>
          </c:spPr>
          <c:invertIfNegative val="0"/>
          <c:dLbls>
            <c:delete val="1"/>
          </c:dLbls>
          <c:cat>
            <c:strRef>
              <c:f>Sheet2!$A$5:$A$9</c:f>
              <c:strCache>
                <c:ptCount val="4"/>
                <c:pt idx="0">
                  <c:v>HIGH</c:v>
                </c:pt>
                <c:pt idx="1">
                  <c:v>LOW</c:v>
                </c:pt>
                <c:pt idx="2">
                  <c:v>MED</c:v>
                </c:pt>
                <c:pt idx="3">
                  <c:v>VERY HIGH</c:v>
                </c:pt>
              </c:strCache>
            </c:strRef>
          </c:cat>
          <c:val>
            <c:numRef>
              <c:f>Sheet2!$F$5:$F$9</c:f>
              <c:numCache>
                <c:formatCode>General</c:formatCode>
                <c:ptCount val="4"/>
                <c:pt idx="0">
                  <c:v>1</c:v>
                </c:pt>
              </c:numCache>
            </c:numRef>
          </c:val>
        </c:ser>
        <c:ser>
          <c:idx val="5"/>
          <c:order val="5"/>
          <c:tx>
            <c:strRef>
              <c:f>Sheet2!$G$3:$G$4</c:f>
              <c:strCache>
                <c:ptCount val="1"/>
                <c:pt idx="0">
                  <c:v>SVG</c:v>
                </c:pt>
              </c:strCache>
            </c:strRef>
          </c:tx>
          <c:spPr>
            <a:solidFill>
              <a:srgbClr val="F1A983"/>
            </a:solidFill>
            <a:ln>
              <a:noFill/>
            </a:ln>
            <a:effectLst/>
          </c:spPr>
          <c:invertIfNegative val="0"/>
          <c:dLbls>
            <c:delete val="1"/>
          </c:dLbls>
          <c:cat>
            <c:strRef>
              <c:f>Sheet2!$A$5:$A$9</c:f>
              <c:strCache>
                <c:ptCount val="4"/>
                <c:pt idx="0">
                  <c:v>HIGH</c:v>
                </c:pt>
                <c:pt idx="1">
                  <c:v>LOW</c:v>
                </c:pt>
                <c:pt idx="2">
                  <c:v>MED</c:v>
                </c:pt>
                <c:pt idx="3">
                  <c:v>VERY HIGH</c:v>
                </c:pt>
              </c:strCache>
            </c:strRef>
          </c:cat>
          <c:val>
            <c:numRef>
              <c:f>Sheet2!$G$5:$G$9</c:f>
              <c:numCache>
                <c:formatCode>General</c:formatCode>
                <c:ptCount val="4"/>
                <c:pt idx="3">
                  <c:v>1</c:v>
                </c:pt>
              </c:numCache>
            </c:numRef>
          </c:val>
        </c:ser>
        <c:ser>
          <c:idx val="6"/>
          <c:order val="6"/>
          <c:tx>
            <c:strRef>
              <c:f>Sheet2!$H$3:$H$4</c:f>
              <c:strCache>
                <c:ptCount val="1"/>
                <c:pt idx="0">
                  <c:v>TNS</c:v>
                </c:pt>
              </c:strCache>
            </c:strRef>
          </c:tx>
          <c:spPr>
            <a:solidFill>
              <a:schemeClr val="accent1">
                <a:lumMod val="60000"/>
              </a:schemeClr>
            </a:solidFill>
            <a:ln>
              <a:noFill/>
            </a:ln>
            <a:effectLst/>
          </c:spPr>
          <c:invertIfNegative val="0"/>
          <c:dLbls>
            <c:delete val="1"/>
          </c:dLbls>
          <c:cat>
            <c:strRef>
              <c:f>Sheet2!$A$5:$A$9</c:f>
              <c:strCache>
                <c:ptCount val="4"/>
                <c:pt idx="0">
                  <c:v>HIGH</c:v>
                </c:pt>
                <c:pt idx="1">
                  <c:v>LOW</c:v>
                </c:pt>
                <c:pt idx="2">
                  <c:v>MED</c:v>
                </c:pt>
                <c:pt idx="3">
                  <c:v>VERY HIGH</c:v>
                </c:pt>
              </c:strCache>
            </c:strRef>
          </c:cat>
          <c:val>
            <c:numRef>
              <c:f>Sheet2!$H$5:$H$9</c:f>
              <c:numCache>
                <c:formatCode>General</c:formatCode>
                <c:ptCount val="4"/>
                <c:pt idx="2">
                  <c:v>1</c:v>
                </c:pt>
              </c:numCache>
            </c:numRef>
          </c:val>
        </c:ser>
        <c:dLbls>
          <c:showLegendKey val="0"/>
          <c:showVal val="0"/>
          <c:showCatName val="0"/>
          <c:showSerName val="0"/>
          <c:showPercent val="0"/>
          <c:showBubbleSize val="0"/>
        </c:dLbls>
        <c:gapWidth val="150"/>
        <c:axId val="96732288"/>
        <c:axId val="96733824"/>
      </c:barChart>
      <c:catAx>
        <c:axId val="96732288"/>
        <c:scaling>
          <c:orientation val="minMax"/>
        </c:scaling>
        <c:delete val="0"/>
        <c:axPos val="b"/>
        <c:minorGridlines>
          <c:spPr>
            <a:ln w="9525" cap="flat" cmpd="sng" algn="ctr">
              <a:solidFill>
                <a:schemeClr val="tx1">
                  <a:lumMod val="5000"/>
                  <a:lumOff val="95000"/>
                </a:schemeClr>
              </a:solidFill>
              <a:prstDash val="solid"/>
              <a:round/>
            </a:ln>
            <a:effectLst/>
          </c:spPr>
        </c:minorGridlines>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6733824"/>
        <c:crosses val="autoZero"/>
        <c:auto val="1"/>
        <c:lblAlgn val="ctr"/>
        <c:lblOffset val="100"/>
        <c:noMultiLvlLbl val="0"/>
      </c:catAx>
      <c:valAx>
        <c:axId val="96733824"/>
        <c:scaling>
          <c:orientation val="minMax"/>
        </c:scaling>
        <c:delete val="0"/>
        <c:axPos val="l"/>
        <c:majorGridlines>
          <c:spPr>
            <a:ln w="9525" cap="flat" cmpd="sng" algn="ctr">
              <a:solidFill>
                <a:srgbClr val="808080"/>
              </a:solidFill>
              <a:prstDash val="solid"/>
              <a:round/>
            </a:ln>
            <a:effectLst/>
          </c:spPr>
        </c:majorGridlines>
        <c:numFmt formatCode="General" sourceLinked="1"/>
        <c:majorTickMark val="none"/>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6732288"/>
        <c:crossesAt val="1"/>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[PREETHY EXCEL.csv]Sheet1!PivotTable1</c:name>
    <c:fmtId val="-1"/>
  </c:pivotSource>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pie3DChart>
        <c:varyColors val="1"/>
        <c:ser>
          <c:idx val="0"/>
          <c:order val="0"/>
          <c:tx>
            <c:strRef>
              <c:f>'[PREETHY EXCEL.csv]Sheet1'!$B$3:$B$4</c:f>
              <c:strCache>
                <c:ptCount val="1"/>
                <c:pt idx="0">
                  <c:v>BPC</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Lbls>
            <c:delete val="1"/>
          </c:dLbls>
          <c:cat>
            <c:strRef>
              <c:f>[employee_data.csv]Sheet1!$A$5:$A$9</c:f>
              <c:strCache>
                <c:ptCount val="4"/>
                <c:pt idx="0">
                  <c:v>HIGH</c:v>
                </c:pt>
                <c:pt idx="1">
                  <c:v>LOW</c:v>
                </c:pt>
                <c:pt idx="2">
                  <c:v>MED</c:v>
                </c:pt>
                <c:pt idx="3">
                  <c:v>VERY HIGH</c:v>
                </c:pt>
              </c:strCache>
            </c:strRef>
          </c:cat>
          <c:val>
            <c:numRef>
              <c:f>[employee_data.csv]Sheet1!$B$5:$B$9</c:f>
              <c:numCache>
                <c:formatCode>General</c:formatCode>
                <c:ptCount val="4"/>
                <c:pt idx="0">
                  <c:v>37</c:v>
                </c:pt>
                <c:pt idx="1">
                  <c:v>80</c:v>
                </c:pt>
                <c:pt idx="2">
                  <c:v>152</c:v>
                </c:pt>
                <c:pt idx="3">
                  <c:v>34</c:v>
                </c:pt>
              </c:numCache>
            </c:numRef>
          </c:val>
        </c:ser>
        <c:ser>
          <c:idx val="1"/>
          <c:order val="1"/>
          <c:tx>
            <c:strRef>
              <c:f>'[PREETHY EXCEL.csv]Sheet1'!$C$3:$C$4</c:f>
              <c:strCache>
                <c:ptCount val="1"/>
                <c:pt idx="0">
                  <c:v>CCDR</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Lbls>
            <c:delete val="1"/>
          </c:dLbls>
          <c:cat>
            <c:strRef>
              <c:f>[employee_data.csv]Sheet1!$A$5:$A$9</c:f>
              <c:strCache>
                <c:ptCount val="4"/>
                <c:pt idx="0">
                  <c:v>HIGH</c:v>
                </c:pt>
                <c:pt idx="1">
                  <c:v>LOW</c:v>
                </c:pt>
                <c:pt idx="2">
                  <c:v>MED</c:v>
                </c:pt>
                <c:pt idx="3">
                  <c:v>VERY HIGH</c:v>
                </c:pt>
              </c:strCache>
            </c:strRef>
          </c:cat>
          <c:val>
            <c:numRef>
              <c:f>[employee_data.csv]Sheet1!$C$5:$C$9</c:f>
              <c:numCache>
                <c:formatCode>General</c:formatCode>
                <c:ptCount val="4"/>
                <c:pt idx="0">
                  <c:v>45</c:v>
                </c:pt>
                <c:pt idx="1">
                  <c:v>89</c:v>
                </c:pt>
                <c:pt idx="2">
                  <c:v>141</c:v>
                </c:pt>
                <c:pt idx="3">
                  <c:v>25</c:v>
                </c:pt>
              </c:numCache>
            </c:numRef>
          </c:val>
        </c:ser>
        <c:ser>
          <c:idx val="2"/>
          <c:order val="2"/>
          <c:tx>
            <c:strRef>
              <c:f>'[PREETHY EXCEL.csv]Sheet1'!$D$3:$D$4</c:f>
              <c:strCache>
                <c:ptCount val="1"/>
                <c:pt idx="0">
                  <c:v>EW</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Lbls>
            <c:delete val="1"/>
          </c:dLbls>
          <c:cat>
            <c:strRef>
              <c:f>[employee_data.csv]Sheet1!$A$5:$A$9</c:f>
              <c:strCache>
                <c:ptCount val="4"/>
                <c:pt idx="0">
                  <c:v>HIGH</c:v>
                </c:pt>
                <c:pt idx="1">
                  <c:v>LOW</c:v>
                </c:pt>
                <c:pt idx="2">
                  <c:v>MED</c:v>
                </c:pt>
                <c:pt idx="3">
                  <c:v>VERY HIGH</c:v>
                </c:pt>
              </c:strCache>
            </c:strRef>
          </c:cat>
          <c:val>
            <c:numRef>
              <c:f>[employee_data.csv]Sheet1!$D$5:$D$9</c:f>
              <c:numCache>
                <c:formatCode>General</c:formatCode>
                <c:ptCount val="4"/>
                <c:pt idx="0">
                  <c:v>41</c:v>
                </c:pt>
                <c:pt idx="1">
                  <c:v>78</c:v>
                </c:pt>
                <c:pt idx="2">
                  <c:v>160</c:v>
                </c:pt>
                <c:pt idx="3">
                  <c:v>23</c:v>
                </c:pt>
              </c:numCache>
            </c:numRef>
          </c:val>
        </c:ser>
        <c:ser>
          <c:idx val="3"/>
          <c:order val="3"/>
          <c:tx>
            <c:strRef>
              <c:f>'[PREETHY EXCEL.csv]Sheet1'!$E$3:$E$4</c:f>
              <c:strCache>
                <c:ptCount val="1"/>
                <c:pt idx="0">
                  <c:v>MSC</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Lbls>
            <c:delete val="1"/>
          </c:dLbls>
          <c:cat>
            <c:strRef>
              <c:f>[employee_data.csv]Sheet1!$A$5:$A$9</c:f>
              <c:strCache>
                <c:ptCount val="4"/>
                <c:pt idx="0">
                  <c:v>HIGH</c:v>
                </c:pt>
                <c:pt idx="1">
                  <c:v>LOW</c:v>
                </c:pt>
                <c:pt idx="2">
                  <c:v>MED</c:v>
                </c:pt>
                <c:pt idx="3">
                  <c:v>VERY HIGH</c:v>
                </c:pt>
              </c:strCache>
            </c:strRef>
          </c:cat>
          <c:val>
            <c:numRef>
              <c:f>[employee_data.csv]Sheet1!$E$5:$E$9</c:f>
              <c:numCache>
                <c:formatCode>General</c:formatCode>
                <c:ptCount val="4"/>
                <c:pt idx="0">
                  <c:v>34</c:v>
                </c:pt>
                <c:pt idx="1">
                  <c:v>76</c:v>
                </c:pt>
                <c:pt idx="2">
                  <c:v>158</c:v>
                </c:pt>
                <c:pt idx="3">
                  <c:v>28</c:v>
                </c:pt>
              </c:numCache>
            </c:numRef>
          </c:val>
        </c:ser>
        <c:ser>
          <c:idx val="4"/>
          <c:order val="4"/>
          <c:tx>
            <c:strRef>
              <c:f>'[PREETHY EXCEL.csv]Sheet1'!$F$3:$F$4</c:f>
              <c:strCache>
                <c:ptCount val="1"/>
                <c:pt idx="0">
                  <c:v>NEL</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Lbls>
            <c:delete val="1"/>
          </c:dLbls>
          <c:cat>
            <c:strRef>
              <c:f>[employee_data.csv]Sheet1!$A$5:$A$9</c:f>
              <c:strCache>
                <c:ptCount val="4"/>
                <c:pt idx="0">
                  <c:v>HIGH</c:v>
                </c:pt>
                <c:pt idx="1">
                  <c:v>LOW</c:v>
                </c:pt>
                <c:pt idx="2">
                  <c:v>MED</c:v>
                </c:pt>
                <c:pt idx="3">
                  <c:v>VERY HIGH</c:v>
                </c:pt>
              </c:strCache>
            </c:strRef>
          </c:cat>
          <c:val>
            <c:numRef>
              <c:f>[employee_data.csv]Sheet1!$F$5:$F$9</c:f>
              <c:numCache>
                <c:formatCode>General</c:formatCode>
                <c:ptCount val="4"/>
                <c:pt idx="0">
                  <c:v>50</c:v>
                </c:pt>
                <c:pt idx="1">
                  <c:v>73</c:v>
                </c:pt>
                <c:pt idx="2">
                  <c:v>158</c:v>
                </c:pt>
                <c:pt idx="3">
                  <c:v>23</c:v>
                </c:pt>
              </c:numCache>
            </c:numRef>
          </c:val>
        </c:ser>
        <c:ser>
          <c:idx val="5"/>
          <c:order val="5"/>
          <c:tx>
            <c:strRef>
              <c:f>'[PREETHY EXCEL.csv]Sheet1'!$G$3:$G$4</c:f>
              <c:strCache>
                <c:ptCount val="1"/>
                <c:pt idx="0">
                  <c:v>PL</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Lbls>
            <c:delete val="1"/>
          </c:dLbls>
          <c:cat>
            <c:strRef>
              <c:f>[employee_data.csv]Sheet1!$A$5:$A$9</c:f>
              <c:strCache>
                <c:ptCount val="4"/>
                <c:pt idx="0">
                  <c:v>HIGH</c:v>
                </c:pt>
                <c:pt idx="1">
                  <c:v>LOW</c:v>
                </c:pt>
                <c:pt idx="2">
                  <c:v>MED</c:v>
                </c:pt>
                <c:pt idx="3">
                  <c:v>VERY HIGH</c:v>
                </c:pt>
              </c:strCache>
            </c:strRef>
          </c:cat>
          <c:val>
            <c:numRef>
              <c:f>[employee_data.csv]Sheet1!$G$5:$G$9</c:f>
              <c:numCache>
                <c:formatCode>General</c:formatCode>
                <c:ptCount val="4"/>
                <c:pt idx="0">
                  <c:v>50</c:v>
                </c:pt>
                <c:pt idx="1">
                  <c:v>68</c:v>
                </c:pt>
                <c:pt idx="2">
                  <c:v>151</c:v>
                </c:pt>
                <c:pt idx="3">
                  <c:v>32</c:v>
                </c:pt>
              </c:numCache>
            </c:numRef>
          </c:val>
        </c:ser>
        <c:ser>
          <c:idx val="6"/>
          <c:order val="6"/>
          <c:tx>
            <c:strRef>
              <c:f>'[PREETHY EXCEL.csv]Sheet1'!$H$3:$H$4</c:f>
              <c:strCache>
                <c:ptCount val="1"/>
                <c:pt idx="0">
                  <c:v>PYZ</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Lbls>
            <c:delete val="1"/>
          </c:dLbls>
          <c:cat>
            <c:strRef>
              <c:f>[employee_data.csv]Sheet1!$A$5:$A$9</c:f>
              <c:strCache>
                <c:ptCount val="4"/>
                <c:pt idx="0">
                  <c:v>HIGH</c:v>
                </c:pt>
                <c:pt idx="1">
                  <c:v>LOW</c:v>
                </c:pt>
                <c:pt idx="2">
                  <c:v>MED</c:v>
                </c:pt>
                <c:pt idx="3">
                  <c:v>VERY HIGH</c:v>
                </c:pt>
              </c:strCache>
            </c:strRef>
          </c:cat>
          <c:val>
            <c:numRef>
              <c:f>[employee_data.csv]Sheet1!$H$5:$H$9</c:f>
              <c:numCache>
                <c:formatCode>General</c:formatCode>
                <c:ptCount val="4"/>
                <c:pt idx="0">
                  <c:v>44</c:v>
                </c:pt>
                <c:pt idx="1">
                  <c:v>85</c:v>
                </c:pt>
                <c:pt idx="2">
                  <c:v>146</c:v>
                </c:pt>
                <c:pt idx="3">
                  <c:v>24</c:v>
                </c:pt>
              </c:numCache>
            </c:numRef>
          </c:val>
        </c:ser>
        <c:ser>
          <c:idx val="7"/>
          <c:order val="7"/>
          <c:tx>
            <c:strRef>
              <c:f>'[PREETHY EXCEL.csv]Sheet1'!$I$3:$I$4</c:f>
              <c:strCache>
                <c:ptCount val="1"/>
                <c:pt idx="0">
                  <c:v>SVG</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Lbls>
            <c:delete val="1"/>
          </c:dLbls>
          <c:cat>
            <c:strRef>
              <c:f>[employee_data.csv]Sheet1!$A$5:$A$9</c:f>
              <c:strCache>
                <c:ptCount val="4"/>
                <c:pt idx="0">
                  <c:v>HIGH</c:v>
                </c:pt>
                <c:pt idx="1">
                  <c:v>LOW</c:v>
                </c:pt>
                <c:pt idx="2">
                  <c:v>MED</c:v>
                </c:pt>
                <c:pt idx="3">
                  <c:v>VERY HIGH</c:v>
                </c:pt>
              </c:strCache>
            </c:strRef>
          </c:cat>
          <c:val>
            <c:numRef>
              <c:f>[employee_data.csv]Sheet1!$I$5:$I$9</c:f>
              <c:numCache>
                <c:formatCode>General</c:formatCode>
                <c:ptCount val="4"/>
                <c:pt idx="0">
                  <c:v>40</c:v>
                </c:pt>
                <c:pt idx="1">
                  <c:v>78</c:v>
                </c:pt>
                <c:pt idx="2">
                  <c:v>156</c:v>
                </c:pt>
                <c:pt idx="3">
                  <c:v>30</c:v>
                </c:pt>
              </c:numCache>
            </c:numRef>
          </c:val>
        </c:ser>
        <c:ser>
          <c:idx val="8"/>
          <c:order val="8"/>
          <c:tx>
            <c:strRef>
              <c:f>'[PREETHY EXCEL.csv]Sheet1'!$J$3:$J$4</c:f>
              <c:strCache>
                <c:ptCount val="1"/>
                <c:pt idx="0">
                  <c:v>TNS</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Lbls>
            <c:delete val="1"/>
          </c:dLbls>
          <c:cat>
            <c:strRef>
              <c:f>[employee_data.csv]Sheet1!$A$5:$A$9</c:f>
              <c:strCache>
                <c:ptCount val="4"/>
                <c:pt idx="0">
                  <c:v>HIGH</c:v>
                </c:pt>
                <c:pt idx="1">
                  <c:v>LOW</c:v>
                </c:pt>
                <c:pt idx="2">
                  <c:v>MED</c:v>
                </c:pt>
                <c:pt idx="3">
                  <c:v>VERY HIGH</c:v>
                </c:pt>
              </c:strCache>
            </c:strRef>
          </c:cat>
          <c:val>
            <c:numRef>
              <c:f>[employee_data.csv]Sheet1!$J$5:$J$9</c:f>
              <c:numCache>
                <c:formatCode>General</c:formatCode>
                <c:ptCount val="4"/>
                <c:pt idx="0">
                  <c:v>38</c:v>
                </c:pt>
                <c:pt idx="1">
                  <c:v>75</c:v>
                </c:pt>
                <c:pt idx="2">
                  <c:v>160</c:v>
                </c:pt>
                <c:pt idx="3">
                  <c:v>24</c:v>
                </c:pt>
              </c:numCache>
            </c:numRef>
          </c:val>
        </c:ser>
        <c:ser>
          <c:idx val="9"/>
          <c:order val="9"/>
          <c:tx>
            <c:strRef>
              <c:f>'[PREETHY EXCEL.csv]Sheet1'!$K$3:$K$4</c:f>
              <c:strCache>
                <c:ptCount val="1"/>
                <c:pt idx="0">
                  <c:v>WBL</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Lbls>
            <c:delete val="1"/>
          </c:dLbls>
          <c:cat>
            <c:strRef>
              <c:f>[employee_data.csv]Sheet1!$A$5:$A$9</c:f>
              <c:strCache>
                <c:ptCount val="4"/>
                <c:pt idx="0">
                  <c:v>HIGH</c:v>
                </c:pt>
                <c:pt idx="1">
                  <c:v>LOW</c:v>
                </c:pt>
                <c:pt idx="2">
                  <c:v>MED</c:v>
                </c:pt>
                <c:pt idx="3">
                  <c:v>VERY HIGH</c:v>
                </c:pt>
              </c:strCache>
            </c:strRef>
          </c:cat>
          <c:val>
            <c:numRef>
              <c:f>[employee_data.csv]Sheet1!$K$5:$K$9</c:f>
              <c:numCache>
                <c:formatCode>General</c:formatCode>
                <c:ptCount val="4"/>
                <c:pt idx="0">
                  <c:v>40</c:v>
                </c:pt>
                <c:pt idx="1">
                  <c:v>79</c:v>
                </c:pt>
                <c:pt idx="2">
                  <c:v>148</c:v>
                </c:pt>
                <c:pt idx="3">
                  <c:v>27</c:v>
                </c:pt>
              </c:numCache>
            </c:numRef>
          </c:val>
        </c:ser>
        <c:dLbls>
          <c:showLegendKey val="0"/>
          <c:showVal val="0"/>
          <c:showCatName val="0"/>
          <c:showSerName val="0"/>
          <c:showPercent val="0"/>
          <c:showBubbleSize val="0"/>
        </c:dLbls>
      </c:pie3DChart>
      <c:spPr>
        <a:noFill/>
        <a:ln>
          <a:noFill/>
        </a:ln>
        <a:effectLst/>
      </c:spPr>
    </c:plotArea>
    <c:legend>
      <c:legendPos val="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9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styleClr val="auto"/>
    </cs:lnRef>
    <cs:fillRef idx="1">
      <cs:styleClr val="auto"/>
    </cs:fillRef>
    <cs:effectRef idx="0"/>
    <cs:fontRef idx="minor">
      <a:schemeClr val="dk1"/>
    </cs:fontRef>
    <cs:spPr>
      <a:ln>
        <a:solidFill>
          <a:schemeClr val="bg1"/>
        </a:solidFill>
      </a:ln>
      <a:effectLs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1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342536" y="3040529"/>
            <a:ext cx="8610600" cy="1938020"/>
          </a:xfrm>
          <a:prstGeom prst="rect">
            <a:avLst/>
          </a:prstGeom>
          <a:noFill/>
        </p:spPr>
        <p:txBody>
          <a:bodyPr wrap="square" rtlCol="0">
            <a:spAutoFit/>
          </a:bodyPr>
          <a:lstStyle/>
          <a:p>
            <a:r>
              <a:rPr lang="en-US" sz="2400" dirty="0"/>
              <a:t>STUDENT NAME</a:t>
            </a:r>
            <a:r>
              <a:rPr lang="en-US" sz="2400" dirty="0" smtClean="0"/>
              <a:t>: </a:t>
            </a:r>
            <a:r>
              <a:rPr lang="en-US" sz="2400">
                <a:sym typeface="+mn-ea"/>
              </a:rPr>
              <a:t>PREETHY.A</a:t>
            </a:r>
            <a:endParaRPr lang="en-US" sz="2400" dirty="0"/>
          </a:p>
          <a:p>
            <a:r>
              <a:rPr lang="en-US" sz="2400" dirty="0"/>
              <a:t>REGISTER NO</a:t>
            </a:r>
            <a:r>
              <a:rPr lang="en-US" sz="2400" dirty="0" smtClean="0"/>
              <a:t>: </a:t>
            </a:r>
            <a:r>
              <a:rPr lang="en-US" sz="2400" dirty="0">
                <a:sym typeface="+mn-ea"/>
              </a:rPr>
              <a:t>122201936/00CE4526910731CA8354691D2BD2A010</a:t>
            </a:r>
            <a:endParaRPr lang="en-US" sz="2400" dirty="0"/>
          </a:p>
          <a:p>
            <a:r>
              <a:rPr lang="en-US" sz="2400" dirty="0"/>
              <a:t>DEPARTMENT</a:t>
            </a:r>
            <a:r>
              <a:rPr lang="en-US" sz="2400" dirty="0" smtClean="0"/>
              <a:t>: </a:t>
            </a:r>
            <a:r>
              <a:rPr lang="en-US" sz="2400" dirty="0">
                <a:sym typeface="+mn-ea"/>
              </a:rPr>
              <a:t>B.COM Corporate Secretaryship</a:t>
            </a:r>
            <a:endParaRPr lang="en-US" sz="2400" dirty="0"/>
          </a:p>
          <a:p>
            <a:r>
              <a:rPr lang="en-US" sz="2400" dirty="0"/>
              <a:t>COLLEGE: </a:t>
            </a:r>
            <a:r>
              <a:rPr lang="en-US" sz="2400" dirty="0">
                <a:sym typeface="+mn-ea"/>
              </a:rPr>
              <a:t>CHEVALIER T.THOMAS ELIZABETH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 name="TextBox 9"/>
          <p:cNvSpPr txBox="1"/>
          <p:nvPr/>
        </p:nvSpPr>
        <p:spPr>
          <a:xfrm>
            <a:off x="533400" y="1143000"/>
            <a:ext cx="5160900" cy="4832092"/>
          </a:xfrm>
          <a:prstGeom prst="rect">
            <a:avLst/>
          </a:prstGeom>
          <a:noFill/>
        </p:spPr>
        <p:txBody>
          <a:bodyPr wrap="none" rtlCol="0">
            <a:spAutoFit/>
          </a:bodyPr>
          <a:lstStyle/>
          <a:p>
            <a:r>
              <a:rPr lang="en-US" sz="2200" b="1" dirty="0" smtClean="0"/>
              <a:t>Data Collection</a:t>
            </a:r>
            <a:endParaRPr lang="en-US" sz="2200" b="1" dirty="0" smtClean="0"/>
          </a:p>
          <a:p>
            <a:r>
              <a:rPr lang="en-US" sz="2200" dirty="0" smtClean="0"/>
              <a:t>1)Kaggle.com</a:t>
            </a:r>
            <a:endParaRPr lang="en-US" sz="2200" dirty="0" smtClean="0"/>
          </a:p>
          <a:p>
            <a:r>
              <a:rPr lang="en-US" sz="2200" dirty="0" smtClean="0"/>
              <a:t>2)</a:t>
            </a:r>
            <a:r>
              <a:rPr lang="en-US" sz="2200" dirty="0" err="1" smtClean="0"/>
              <a:t>Edunet</a:t>
            </a:r>
            <a:r>
              <a:rPr lang="en-US" sz="2200" dirty="0" smtClean="0"/>
              <a:t> Dashboard</a:t>
            </a:r>
            <a:endParaRPr lang="en-US" sz="2200" dirty="0" smtClean="0"/>
          </a:p>
          <a:p>
            <a:r>
              <a:rPr lang="en-US" sz="2200" b="1" dirty="0" smtClean="0"/>
              <a:t>Feature Collection</a:t>
            </a:r>
            <a:endParaRPr lang="en-US" sz="2200" b="1" dirty="0" smtClean="0"/>
          </a:p>
          <a:p>
            <a:r>
              <a:rPr lang="en-US" sz="2200" dirty="0" smtClean="0"/>
              <a:t>1)</a:t>
            </a:r>
            <a:r>
              <a:rPr lang="en-US" sz="2200" dirty="0" err="1" smtClean="0"/>
              <a:t>Emp</a:t>
            </a:r>
            <a:r>
              <a:rPr lang="en-US" sz="2200" dirty="0" smtClean="0"/>
              <a:t> ID</a:t>
            </a:r>
            <a:endParaRPr lang="en-US" sz="2200" dirty="0" smtClean="0"/>
          </a:p>
          <a:p>
            <a:r>
              <a:rPr lang="en-US" sz="2200" dirty="0" smtClean="0"/>
              <a:t>2)Business Unit</a:t>
            </a:r>
            <a:endParaRPr lang="en-US" sz="2200" dirty="0" smtClean="0"/>
          </a:p>
          <a:p>
            <a:r>
              <a:rPr lang="en-US" sz="2200" b="1" dirty="0" smtClean="0"/>
              <a:t>Data Cleaning</a:t>
            </a:r>
            <a:endParaRPr lang="en-US" sz="2200" b="1" dirty="0" smtClean="0"/>
          </a:p>
          <a:p>
            <a:r>
              <a:rPr lang="en-US" sz="2200" dirty="0" smtClean="0"/>
              <a:t>1)Missing Values Identification &amp; </a:t>
            </a:r>
            <a:r>
              <a:rPr lang="en-US" sz="2200" dirty="0" err="1" smtClean="0"/>
              <a:t>Filteration</a:t>
            </a:r>
            <a:endParaRPr lang="en-US" sz="2200" dirty="0" smtClean="0"/>
          </a:p>
          <a:p>
            <a:r>
              <a:rPr lang="en-US" sz="2200" b="1" dirty="0" smtClean="0"/>
              <a:t>Performance Level</a:t>
            </a:r>
            <a:endParaRPr lang="en-US" sz="2200" b="1" dirty="0" smtClean="0"/>
          </a:p>
          <a:p>
            <a:r>
              <a:rPr lang="en-US" sz="2200" dirty="0" smtClean="0"/>
              <a:t>1) Z2 Column used</a:t>
            </a:r>
            <a:endParaRPr lang="en-US" sz="2200" dirty="0" smtClean="0"/>
          </a:p>
          <a:p>
            <a:r>
              <a:rPr lang="en-US" sz="2200" b="1" dirty="0" smtClean="0"/>
              <a:t>Summary</a:t>
            </a:r>
            <a:endParaRPr lang="en-US" sz="2200" b="1" dirty="0" smtClean="0"/>
          </a:p>
          <a:p>
            <a:r>
              <a:rPr lang="en-US" sz="2200" dirty="0" smtClean="0"/>
              <a:t>1)Pivot Table</a:t>
            </a:r>
            <a:endParaRPr lang="en-US" sz="2200" dirty="0" smtClean="0"/>
          </a:p>
          <a:p>
            <a:r>
              <a:rPr lang="en-US" sz="2200" b="1" dirty="0" smtClean="0"/>
              <a:t>Visualization</a:t>
            </a:r>
            <a:endParaRPr lang="en-US" sz="2200" b="1" dirty="0" smtClean="0"/>
          </a:p>
          <a:p>
            <a:r>
              <a:rPr lang="en-US" sz="2200" dirty="0" smtClean="0"/>
              <a:t>1) Graphical Representation</a:t>
            </a:r>
            <a:endParaRPr lang="en-US" sz="22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8" name="Chart 7"/>
          <p:cNvGraphicFramePr/>
          <p:nvPr/>
        </p:nvGraphicFramePr>
        <p:xfrm>
          <a:off x="1295400" y="2133600"/>
          <a:ext cx="5715000" cy="312896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755332" y="385444"/>
            <a:ext cx="10681335" cy="738505"/>
          </a:xfrm>
        </p:spPr>
        <p:txBody>
          <a:bodyPr/>
          <a:p>
            <a:r>
              <a:rPr lang="en-US"/>
              <a:t>RESULTS</a:t>
            </a:r>
            <a:endParaRPr lang="en-US"/>
          </a:p>
        </p:txBody>
      </p:sp>
      <p:graphicFrame>
        <p:nvGraphicFramePr>
          <p:cNvPr id="5" name="Chart 4"/>
          <p:cNvGraphicFramePr/>
          <p:nvPr/>
        </p:nvGraphicFramePr>
        <p:xfrm>
          <a:off x="1600200" y="1295400"/>
          <a:ext cx="6969125" cy="417131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66800" y="1676400"/>
            <a:ext cx="9705349" cy="1446550"/>
          </a:xfrm>
          <a:prstGeom prst="rect">
            <a:avLst/>
          </a:prstGeom>
          <a:noFill/>
        </p:spPr>
        <p:txBody>
          <a:bodyPr wrap="none" rtlCol="0">
            <a:spAutoFit/>
          </a:bodyPr>
          <a:lstStyle/>
          <a:p>
            <a:r>
              <a:rPr lang="en-US" sz="2200" dirty="0" smtClean="0"/>
              <a:t>While comparing the performance of the employees the number of employees are </a:t>
            </a:r>
            <a:endParaRPr lang="en-US" sz="2200" dirty="0" smtClean="0"/>
          </a:p>
          <a:p>
            <a:r>
              <a:rPr lang="en-US" sz="2200" dirty="0" smtClean="0"/>
              <a:t>Higher in number. Since the medium level of are more , the employees needed</a:t>
            </a:r>
            <a:endParaRPr lang="en-US" sz="2200" dirty="0" smtClean="0"/>
          </a:p>
          <a:p>
            <a:r>
              <a:rPr lang="en-US" sz="2200" dirty="0" smtClean="0"/>
              <a:t> to be motivated in order to increase their performance by assigning different</a:t>
            </a:r>
            <a:endParaRPr lang="en-US" sz="2200" dirty="0" smtClean="0"/>
          </a:p>
          <a:p>
            <a:r>
              <a:rPr lang="en-US" sz="2200" dirty="0" smtClean="0"/>
              <a:t>t</a:t>
            </a:r>
            <a:r>
              <a:rPr lang="en-US" sz="2200" dirty="0" smtClean="0"/>
              <a:t>asks based on the performance level of the employees .</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065" y="-19045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701582" y="2407192"/>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5961" y="-40054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609600" y="1600200"/>
            <a:ext cx="6172200" cy="2400657"/>
          </a:xfrm>
          <a:prstGeom prst="rect">
            <a:avLst/>
          </a:prstGeom>
          <a:noFill/>
        </p:spPr>
        <p:txBody>
          <a:bodyPr wrap="square" rtlCol="0">
            <a:spAutoFit/>
          </a:bodyPr>
          <a:lstStyle/>
          <a:p>
            <a:r>
              <a:rPr lang="en-US" sz="2200" b="0" dirty="0"/>
              <a:t>This project aims to analyze </a:t>
            </a:r>
            <a:r>
              <a:rPr lang="en-US" sz="2200" b="0" dirty="0" smtClean="0"/>
              <a:t>employee  performance </a:t>
            </a:r>
            <a:r>
              <a:rPr lang="en-US" sz="2200" b="0" dirty="0"/>
              <a:t>based on satisfaction levels using Excel. The goal is to identify patterns and correlations within the data to help improve employee satisfaction and performance across different demographics and business units.</a:t>
            </a:r>
            <a:endParaRPr lang="en-US" sz="2200" b="0"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381000" y="1600200"/>
            <a:ext cx="6324600" cy="4724400"/>
          </a:xfrm>
          <a:prstGeom prst="rect">
            <a:avLst/>
          </a:prstGeom>
          <a:noFill/>
        </p:spPr>
        <p:txBody>
          <a:bodyPr wrap="square" rtlCol="0">
            <a:spAutoFit/>
          </a:bodyPr>
          <a:lstStyle/>
          <a:p>
            <a:r>
              <a:rPr lang="en-US" sz="2200" dirty="0"/>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lang="en-IN" sz="22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09600" y="304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Box 6"/>
          <p:cNvSpPr txBox="1"/>
          <p:nvPr/>
        </p:nvSpPr>
        <p:spPr>
          <a:xfrm>
            <a:off x="697191" y="1093887"/>
            <a:ext cx="5410200" cy="5632311"/>
          </a:xfrm>
          <a:prstGeom prst="rect">
            <a:avLst/>
          </a:prstGeom>
          <a:noFill/>
        </p:spPr>
        <p:txBody>
          <a:bodyPr wrap="square" rtlCol="0">
            <a:spAutoFit/>
          </a:bodyPr>
          <a:lstStyle/>
          <a:p>
            <a:pPr marL="342900" indent="-342900">
              <a:buAutoNum type="arabicPeriod"/>
            </a:pPr>
            <a:r>
              <a:rPr lang="en-US" dirty="0"/>
              <a:t>HR </a:t>
            </a:r>
            <a:r>
              <a:rPr lang="en-US" dirty="0" smtClean="0"/>
              <a:t>MANAGER                               </a:t>
            </a:r>
            <a:endParaRPr lang="en-US" dirty="0"/>
          </a:p>
          <a:p>
            <a:pPr marL="342900" indent="-342900">
              <a:buAutoNum type="arabicPeriod"/>
            </a:pPr>
            <a:endParaRPr lang="en-US" dirty="0"/>
          </a:p>
          <a:p>
            <a:pPr lvl="1"/>
            <a:endParaRPr lang="en-US" dirty="0"/>
          </a:p>
          <a:p>
            <a:pPr marL="342900" indent="-342900">
              <a:buAutoNum type="arabicPeriod"/>
            </a:pPr>
            <a:endParaRPr lang="en-US" dirty="0"/>
          </a:p>
          <a:p>
            <a:pPr marL="342900" indent="-342900">
              <a:buAutoNum type="arabicPeriod"/>
            </a:pPr>
            <a:r>
              <a:rPr lang="en-US" dirty="0"/>
              <a:t>DEPARTMENT MANAGER</a:t>
            </a:r>
            <a:endParaRPr lang="en-US" dirty="0"/>
          </a:p>
          <a:p>
            <a:pPr lvl="1"/>
            <a:endParaRPr lang="en-US" dirty="0" smtClean="0"/>
          </a:p>
          <a:p>
            <a:pPr lvl="1"/>
            <a:endParaRPr lang="en-US" dirty="0"/>
          </a:p>
          <a:p>
            <a:pPr marL="342900" indent="-342900">
              <a:buAutoNum type="arabicPeriod"/>
            </a:pPr>
            <a:endParaRPr lang="en-US" dirty="0"/>
          </a:p>
          <a:p>
            <a:pPr marL="342900" indent="-342900">
              <a:buAutoNum type="arabicPeriod"/>
            </a:pPr>
            <a:r>
              <a:rPr lang="en-US" dirty="0"/>
              <a:t>EXECUTIVES</a:t>
            </a: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DATA ANALYST</a:t>
            </a: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smtClean="0"/>
              <a:t>EMPLOYEES       </a:t>
            </a:r>
            <a:endParaRPr lang="en-US" dirty="0"/>
          </a:p>
          <a:p>
            <a:endParaRPr lang="en-US" dirty="0"/>
          </a:p>
          <a:p>
            <a:pPr marL="342900" indent="-342900">
              <a:buAutoNum type="arabicPeriod"/>
            </a:pPr>
            <a:endParaRPr lang="en-US" dirty="0"/>
          </a:p>
          <a:p>
            <a:endParaRPr lang="en-IN" dirty="0"/>
          </a:p>
        </p:txBody>
      </p:sp>
      <p:pic>
        <p:nvPicPr>
          <p:cNvPr id="9" name="Picture 8" descr="28161451.jpg"/>
          <p:cNvPicPr>
            <a:picLocks noChangeAspect="1"/>
          </p:cNvPicPr>
          <p:nvPr/>
        </p:nvPicPr>
        <p:blipFill>
          <a:blip r:embed="rId2" cstate="print"/>
          <a:srcRect l="24631" t="21053" r="24211" b="24561"/>
          <a:stretch>
            <a:fillRect/>
          </a:stretch>
        </p:blipFill>
        <p:spPr>
          <a:xfrm>
            <a:off x="2667000" y="838200"/>
            <a:ext cx="995516" cy="1143000"/>
          </a:xfrm>
          <a:prstGeom prst="rect">
            <a:avLst/>
          </a:prstGeom>
        </p:spPr>
      </p:pic>
      <p:pic>
        <p:nvPicPr>
          <p:cNvPr id="10" name="Picture 9" descr="Screenshot 2024-08-29 194759.jpg"/>
          <p:cNvPicPr>
            <a:picLocks noChangeAspect="1"/>
          </p:cNvPicPr>
          <p:nvPr/>
        </p:nvPicPr>
        <p:blipFill>
          <a:blip r:embed="rId3" cstate="print"/>
          <a:srcRect l="12694" t="5182" r="6477"/>
          <a:stretch>
            <a:fillRect/>
          </a:stretch>
        </p:blipFill>
        <p:spPr>
          <a:xfrm>
            <a:off x="3657600" y="1981200"/>
            <a:ext cx="914400" cy="992066"/>
          </a:xfrm>
          <a:prstGeom prst="rect">
            <a:avLst/>
          </a:prstGeom>
        </p:spPr>
      </p:pic>
      <p:pic>
        <p:nvPicPr>
          <p:cNvPr id="11" name="Picture 10" descr="Screenshot 2024-08-29 195534.jpg"/>
          <p:cNvPicPr>
            <a:picLocks noChangeAspect="1"/>
          </p:cNvPicPr>
          <p:nvPr/>
        </p:nvPicPr>
        <p:blipFill>
          <a:blip r:embed="rId4"/>
          <a:srcRect l="6259" t="9820" r="45843" b="40307"/>
          <a:stretch>
            <a:fillRect/>
          </a:stretch>
        </p:blipFill>
        <p:spPr>
          <a:xfrm>
            <a:off x="2667000" y="2895600"/>
            <a:ext cx="867104" cy="1143000"/>
          </a:xfrm>
          <a:prstGeom prst="rect">
            <a:avLst/>
          </a:prstGeom>
        </p:spPr>
      </p:pic>
      <p:pic>
        <p:nvPicPr>
          <p:cNvPr id="12" name="Picture 11" descr="Screenshot 2024-08-29 201030.jpg"/>
          <p:cNvPicPr>
            <a:picLocks noChangeAspect="1"/>
          </p:cNvPicPr>
          <p:nvPr/>
        </p:nvPicPr>
        <p:blipFill>
          <a:blip r:embed="rId5"/>
          <a:srcRect l="15094" r="20755" b="10195"/>
          <a:stretch>
            <a:fillRect/>
          </a:stretch>
        </p:blipFill>
        <p:spPr>
          <a:xfrm>
            <a:off x="2819400" y="4114800"/>
            <a:ext cx="996460" cy="761999"/>
          </a:xfrm>
          <a:prstGeom prst="rect">
            <a:avLst/>
          </a:prstGeom>
        </p:spPr>
      </p:pic>
      <p:pic>
        <p:nvPicPr>
          <p:cNvPr id="13" name="Picture 12" descr="Screenshot 2024-08-29 201342.jpg"/>
          <p:cNvPicPr>
            <a:picLocks noChangeAspect="1"/>
          </p:cNvPicPr>
          <p:nvPr/>
        </p:nvPicPr>
        <p:blipFill>
          <a:blip r:embed="rId6"/>
          <a:srcRect l="16981" t="9868" r="7547" b="14227"/>
          <a:stretch>
            <a:fillRect/>
          </a:stretch>
        </p:blipFill>
        <p:spPr>
          <a:xfrm>
            <a:off x="2590800" y="5181600"/>
            <a:ext cx="1219200" cy="1016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Box 7"/>
          <p:cNvSpPr txBox="1"/>
          <p:nvPr/>
        </p:nvSpPr>
        <p:spPr>
          <a:xfrm>
            <a:off x="3200400" y="1981200"/>
            <a:ext cx="6324600" cy="3034164"/>
          </a:xfrm>
          <a:prstGeom prst="rect">
            <a:avLst/>
          </a:prstGeom>
          <a:noFill/>
        </p:spPr>
        <p:txBody>
          <a:bodyPr wrap="square" rtlCol="0">
            <a:spAutoFit/>
          </a:bodyPr>
          <a:lstStyle/>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CONDITIONAL FORMATTING</a:t>
            </a:r>
            <a:r>
              <a:rPr lang="en-IN" sz="1800" b="1" i="0" u="none" strike="noStrike" kern="1200" baseline="0" dirty="0" smtClean="0">
                <a:ln>
                  <a:noFill/>
                </a:ln>
                <a:effectLst/>
                <a:latin typeface="Arial" panose="020B0604020202020204" pitchFamily="34" charset="0"/>
              </a:rPr>
              <a:t>: </a:t>
            </a:r>
            <a:r>
              <a:rPr lang="en-IN" sz="1800" b="1" i="0" u="none" strike="noStrike" kern="1200" baseline="0" dirty="0" smtClean="0">
                <a:ln>
                  <a:noFill/>
                </a:ln>
                <a:effectLst/>
                <a:latin typeface="Segoe UI" panose="020B0502040204020203" pitchFamily="34" charset="0"/>
                <a:cs typeface="Segoe UI" panose="020B0502040204020203" pitchFamily="34" charset="0"/>
              </a:rPr>
              <a:t>Missing</a:t>
            </a:r>
            <a:r>
              <a:rPr lang="en-IN" sz="1800" b="1" i="0" u="none" strike="noStrike" kern="1200" dirty="0" smtClean="0">
                <a:ln>
                  <a:noFill/>
                </a:ln>
                <a:effectLst/>
                <a:latin typeface="Segoe UI" panose="020B0502040204020203" pitchFamily="34" charset="0"/>
                <a:cs typeface="Segoe UI" panose="020B0502040204020203" pitchFamily="34" charset="0"/>
              </a:rPr>
              <a:t> Values</a:t>
            </a:r>
            <a:endParaRPr lang="en-US" sz="1800" b="0" i="0" u="none" strike="noStrike" kern="1200" baseline="0" dirty="0">
              <a:ln>
                <a:noFill/>
              </a:ln>
              <a:effectLst/>
              <a:latin typeface="Segoe UI" panose="020B0502040204020203" pitchFamily="34" charset="0"/>
              <a:cs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FILTER</a:t>
            </a:r>
            <a:r>
              <a:rPr lang="en-IN" sz="1800" b="1" i="0" u="none" strike="noStrike" kern="1200" baseline="0" dirty="0" smtClean="0">
                <a:ln>
                  <a:noFill/>
                </a:ln>
                <a:effectLst/>
                <a:latin typeface="Arial" panose="020B0604020202020204" pitchFamily="34" charset="0"/>
              </a:rPr>
              <a:t>: </a:t>
            </a:r>
            <a:r>
              <a:rPr lang="en-IN" sz="1800" b="1" i="0" u="none" strike="noStrike" kern="1200" baseline="0" dirty="0" smtClean="0">
                <a:ln>
                  <a:noFill/>
                </a:ln>
                <a:effectLst/>
                <a:latin typeface="Segoe UI" panose="020B0502040204020203" pitchFamily="34" charset="0"/>
                <a:ea typeface="Segoe UI Black" panose="020B0A02040204020203" pitchFamily="34" charset="0"/>
                <a:cs typeface="Segoe UI" panose="020B0502040204020203" pitchFamily="34" charset="0"/>
              </a:rPr>
              <a:t>Remove Missing Values</a:t>
            </a:r>
            <a:endParaRPr lang="en-IN" b="1" dirty="0">
              <a:latin typeface="Segoe UI" panose="020B0502040204020203" pitchFamily="34" charset="0"/>
              <a:ea typeface="Segoe UI Black" panose="020B0A02040204020203" pitchFamily="34" charset="0"/>
              <a:cs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FORMULA</a:t>
            </a:r>
            <a:r>
              <a:rPr lang="en-US" sz="1800" b="1" i="0" u="none" strike="noStrike" kern="1200" baseline="0" dirty="0" smtClean="0">
                <a:ln>
                  <a:noFill/>
                </a:ln>
                <a:effectLst/>
                <a:latin typeface="Segoe UI" panose="020B0502040204020203" pitchFamily="34" charset="0"/>
              </a:rPr>
              <a:t>: Calculating Employees</a:t>
            </a:r>
            <a:r>
              <a:rPr lang="en-US" sz="1800" b="1" i="0" u="none" strike="noStrike" kern="1200" dirty="0" smtClean="0">
                <a:ln>
                  <a:noFill/>
                </a:ln>
                <a:effectLst/>
                <a:latin typeface="Segoe UI" panose="020B0502040204020203" pitchFamily="34" charset="0"/>
              </a:rPr>
              <a:t> Performance</a:t>
            </a:r>
            <a:endParaRPr lang="en-US" sz="1800" b="1"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PIVOT TABLE: </a:t>
            </a:r>
            <a:r>
              <a:rPr lang="en-US" b="1" dirty="0" smtClean="0">
                <a:latin typeface="Segoe UI" panose="020B0502040204020203" pitchFamily="34" charset="0"/>
              </a:rPr>
              <a:t>Summary</a:t>
            </a:r>
            <a:endParaRPr lang="en-US" b="1" dirty="0">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1800" b="1" i="0" u="none" strike="noStrike" dirty="0">
                <a:effectLst/>
                <a:latin typeface="Segoe UI" panose="020B0502040204020203" pitchFamily="34" charset="0"/>
              </a:rPr>
              <a:t>SLICER </a:t>
            </a:r>
            <a:r>
              <a:rPr lang="en-US" sz="1800" b="1" i="0" u="none" strike="noStrike" dirty="0" smtClean="0">
                <a:effectLst/>
                <a:latin typeface="Segoe UI" panose="020B0502040204020203" pitchFamily="34" charset="0"/>
              </a:rPr>
              <a:t>: Identify Employee Type</a:t>
            </a:r>
            <a:endParaRPr lang="en-US" sz="1800" b="1" i="0" u="none" strike="noStrike" dirty="0">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GRAPH</a:t>
            </a:r>
            <a:r>
              <a:rPr lang="en-US" b="1" dirty="0" smtClean="0">
                <a:latin typeface="Segoe UI" panose="020B0502040204020203" pitchFamily="34" charset="0"/>
              </a:rPr>
              <a:t>: Data Visualization</a:t>
            </a:r>
            <a:endParaRPr lang="en-IN" sz="1800" b="0" i="0" u="none" strike="noStrike" dirty="0">
              <a:effectLst/>
              <a:latin typeface="Arial" panose="020B0604020202020204" pitchFamily="34" charset="0"/>
            </a:endParaRPr>
          </a:p>
          <a:p>
            <a:pPr marL="342900" marR="0" indent="-342900" rtl="0" eaLnBrk="1" fontAlgn="base" latinLnBrk="0" hangingPunct="1">
              <a:spcBef>
                <a:spcPts val="480"/>
              </a:spcBef>
              <a:spcAft>
                <a:spcPts val="0"/>
              </a:spcAft>
              <a:buAutoNum type="arabicPeriod"/>
            </a:pP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endParaRPr lang="en-IN" sz="1800" b="0" i="0" u="none" strike="noStrike" dirty="0">
              <a:effectLst/>
              <a:latin typeface="Arial" panose="020B0604020202020204" pitchFamily="3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Box 2"/>
          <p:cNvSpPr txBox="1"/>
          <p:nvPr/>
        </p:nvSpPr>
        <p:spPr>
          <a:xfrm>
            <a:off x="769187" y="1219200"/>
            <a:ext cx="8839200" cy="5447645"/>
          </a:xfrm>
          <a:prstGeom prst="rect">
            <a:avLst/>
          </a:prstGeom>
          <a:noFill/>
        </p:spPr>
        <p:txBody>
          <a:bodyPr wrap="square" rtlCol="0">
            <a:spAutoFit/>
          </a:bodyPr>
          <a:lstStyle/>
          <a:p>
            <a:r>
              <a:rPr lang="en-US" sz="2200" b="1" dirty="0"/>
              <a:t>Dataset Name: </a:t>
            </a:r>
            <a:r>
              <a:rPr lang="en-US" sz="2200" b="0" dirty="0"/>
              <a:t>Employee Performance Analysis Data</a:t>
            </a:r>
            <a:endParaRPr lang="en-US" sz="2200" b="0" dirty="0"/>
          </a:p>
          <a:p>
            <a:r>
              <a:rPr lang="en-US" sz="2200" b="1" dirty="0"/>
              <a:t>Description: </a:t>
            </a:r>
            <a:r>
              <a:rPr lang="en-US" sz="2200" b="0" dirty="0"/>
              <a:t>Contains performance metrics for employees, including satisfaction scores, performance ratings, and demographic details.</a:t>
            </a:r>
            <a:endParaRPr lang="en-US" sz="2200" b="0" dirty="0"/>
          </a:p>
          <a:p>
            <a:r>
              <a:rPr lang="en-US" sz="2200" b="1" dirty="0"/>
              <a:t>Source: </a:t>
            </a:r>
            <a:r>
              <a:rPr lang="en-US" sz="2200" b="0" dirty="0"/>
              <a:t>Kaggle.com</a:t>
            </a:r>
            <a:endParaRPr lang="en-US" sz="2200" dirty="0"/>
          </a:p>
          <a:p>
            <a:r>
              <a:rPr lang="en-US" sz="2200" b="1" dirty="0"/>
              <a:t>Variables/Columns:</a:t>
            </a:r>
            <a:endParaRPr lang="en-US" sz="2200" b="1" dirty="0"/>
          </a:p>
          <a:p>
            <a:pPr lvl="1"/>
            <a:r>
              <a:rPr lang="en-US" sz="2200" b="0" dirty="0"/>
              <a:t> Name: First name</a:t>
            </a:r>
            <a:endParaRPr lang="en-US" sz="2200" b="0" dirty="0"/>
          </a:p>
          <a:p>
            <a:pPr lvl="1"/>
            <a:r>
              <a:rPr lang="en-US" sz="2200" b="0" dirty="0"/>
              <a:t>Gender: Male and Female</a:t>
            </a:r>
            <a:endParaRPr lang="en-US" sz="2200" b="0" dirty="0"/>
          </a:p>
          <a:p>
            <a:pPr lvl="1"/>
            <a:r>
              <a:rPr lang="en-US" sz="2200" b="0" dirty="0"/>
              <a:t>Business Unit: BPC, CCDR, </a:t>
            </a:r>
            <a:r>
              <a:rPr lang="en-US" sz="2200" b="0" dirty="0" smtClean="0"/>
              <a:t>EW, </a:t>
            </a:r>
            <a:r>
              <a:rPr lang="en-US" sz="2200" b="0" dirty="0"/>
              <a:t>NEL, PL, </a:t>
            </a:r>
            <a:r>
              <a:rPr lang="en-US" sz="2200" b="0" dirty="0" smtClean="0"/>
              <a:t> </a:t>
            </a:r>
            <a:r>
              <a:rPr lang="en-US" sz="2200" b="0" dirty="0"/>
              <a:t>SVG, </a:t>
            </a:r>
            <a:r>
              <a:rPr lang="en-US" sz="2200" b="0" dirty="0" smtClean="0"/>
              <a:t>TNS</a:t>
            </a:r>
            <a:endParaRPr lang="en-US" sz="2200" dirty="0"/>
          </a:p>
          <a:p>
            <a:pPr lvl="1"/>
            <a:r>
              <a:rPr lang="en-US" sz="2200" b="0" dirty="0"/>
              <a:t>Performance Rating: Very high, High, Medium, Low</a:t>
            </a:r>
            <a:endParaRPr lang="en-US" sz="2200" b="0" dirty="0"/>
          </a:p>
          <a:p>
            <a:pPr lvl="1"/>
            <a:r>
              <a:rPr lang="en-US" sz="2200" b="0" dirty="0"/>
              <a:t>Satisfaction Score: 1-5</a:t>
            </a:r>
            <a:endParaRPr lang="en-US" sz="2200" b="0" dirty="0"/>
          </a:p>
          <a:p>
            <a:r>
              <a:rPr lang="en-US" sz="2200" b="1" dirty="0"/>
              <a:t>Data Types: </a:t>
            </a:r>
            <a:r>
              <a:rPr lang="en-US" sz="2200" b="0" dirty="0"/>
              <a:t>Numeric and Text</a:t>
            </a:r>
            <a:endParaRPr lang="en-US" sz="2200" dirty="0"/>
          </a:p>
          <a:p>
            <a:r>
              <a:rPr lang="en-US" sz="2200" b="1" dirty="0"/>
              <a:t>Units of Measurement:</a:t>
            </a:r>
            <a:r>
              <a:rPr lang="en-US" sz="2200" dirty="0"/>
              <a:t>  </a:t>
            </a:r>
            <a:endParaRPr lang="en-US" sz="2200" dirty="0"/>
          </a:p>
          <a:p>
            <a:pPr marL="342900" indent="-342900">
              <a:buFont typeface="Arial" panose="020B0604020202020204" pitchFamily="34" charset="0"/>
              <a:buChar char="•"/>
            </a:pPr>
            <a:r>
              <a:rPr lang="en-US" sz="2200" b="0" dirty="0"/>
              <a:t>Satisfaction score: Scale of 1-5</a:t>
            </a:r>
            <a:endParaRPr lang="en-US" sz="2200" b="0" dirty="0"/>
          </a:p>
          <a:p>
            <a:pPr marL="342900" indent="-342900">
              <a:buFont typeface="Arial" panose="020B0604020202020204" pitchFamily="34" charset="0"/>
              <a:buChar char="•"/>
            </a:pPr>
            <a:r>
              <a:rPr lang="en-US" sz="2200" b="0" dirty="0"/>
              <a:t>Performance rating: Very high, High, Medium, Low</a:t>
            </a:r>
            <a:endParaRPr lang="en-US" sz="2200" b="0" dirty="0"/>
          </a:p>
          <a:p>
            <a:r>
              <a:rPr lang="en-US" sz="2200" b="1" dirty="0" smtClean="0"/>
              <a:t>Visualization</a:t>
            </a:r>
            <a:r>
              <a:rPr lang="en-US" sz="2200" b="1" dirty="0"/>
              <a:t>: </a:t>
            </a:r>
            <a:r>
              <a:rPr lang="en-US" sz="2200" b="0" dirty="0"/>
              <a:t>Bar graph</a:t>
            </a:r>
            <a:endParaRPr lang="en-US" sz="2200"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1048132" y="4332268"/>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2"/>
          <p:cNvSpPr txBox="1"/>
          <p:nvPr/>
        </p:nvSpPr>
        <p:spPr>
          <a:xfrm>
            <a:off x="2657474" y="2148050"/>
            <a:ext cx="6181725" cy="377983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lumMod val="50000"/>
                  </a:schemeClr>
                </a:solidFill>
                <a:latin typeface="+mn-lt"/>
                <a:ea typeface="+mn-ea"/>
                <a:cs typeface="+mn-cs"/>
              </a:defRPr>
            </a:lvl1pPr>
            <a:lvl2pPr marL="283210" indent="-283210" algn="l" defTabSz="914400" rtl="0" eaLnBrk="1" latinLnBrk="0" hangingPunct="1">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fontAlgn="auto">
              <a:spcAft>
                <a:spcPts val="0"/>
              </a:spcAft>
              <a:buFont typeface="Arial" panose="020B0604020202020204" pitchFamily="34" charset="0"/>
              <a:buNone/>
            </a:pPr>
            <a:r>
              <a:rPr lang="en-US" sz="3000" b="1" dirty="0"/>
              <a:t>FORMULA:</a:t>
            </a:r>
            <a:endParaRPr lang="en-US" sz="3000" b="1" dirty="0"/>
          </a:p>
          <a:p>
            <a:pPr marL="0" lvl="1" indent="0" fontAlgn="auto">
              <a:spcAft>
                <a:spcPts val="0"/>
              </a:spcAft>
              <a:buFont typeface="Arial" panose="020B0604020202020204" pitchFamily="34" charset="0"/>
              <a:buNone/>
            </a:pPr>
            <a:endParaRPr lang="en-US" sz="2600" dirty="0"/>
          </a:p>
          <a:p>
            <a:pPr lvl="1" fontAlgn="auto">
              <a:spcAft>
                <a:spcPts val="0"/>
              </a:spcAft>
              <a:buFont typeface="Wingdings" panose="05000000000000000000" pitchFamily="2" charset="2"/>
              <a:buChar char="q"/>
            </a:pPr>
            <a:r>
              <a:rPr lang="en-US" sz="2200" dirty="0"/>
              <a:t>Performance level =IFS(Z8&gt;=5,"VERY HIGH",Z8&gt;=4,“HIGH",Z8&gt;=3,"MED",TRUE,"LOW")</a:t>
            </a:r>
            <a:endParaRPr lang="en-US" sz="2200" dirty="0"/>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r>
              <a:rPr lang="en-US" dirty="0"/>
              <a:t>INSIGHTS: Used to evaluate the </a:t>
            </a:r>
            <a:r>
              <a:rPr lang="en-US" dirty="0" smtClean="0"/>
              <a:t>score </a:t>
            </a:r>
            <a:r>
              <a:rPr lang="en-US" dirty="0"/>
              <a:t>levels from low to very high</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3039</Words>
  <Application>WPS Presentation</Application>
  <PresentationFormat>Custom</PresentationFormat>
  <Paragraphs>151</Paragraphs>
  <Slides>13</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Trebuchet MS</vt:lpstr>
      <vt:lpstr>Times New Roman</vt:lpstr>
      <vt:lpstr>Roboto</vt:lpstr>
      <vt:lpstr>Segoe UI</vt:lpstr>
      <vt:lpstr>Segoe UI Black</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30</cp:revision>
  <dcterms:created xsi:type="dcterms:W3CDTF">2024-03-29T15:07:00Z</dcterms:created>
  <dcterms:modified xsi:type="dcterms:W3CDTF">2024-08-31T09:15:49Z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B5D40D28849242B097DAB84F84C8B11C_13</vt:lpwstr>
  </property>
  <property fmtid="{D5CDD505-2E9C-101B-9397-08002B2CF9AE}" pid="5" name="KSOProductBuildVer">
    <vt:lpwstr>1033-12.2.0.17562</vt:lpwstr>
  </property>
</Properties>
</file>