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D7BB5D9-DC5C-4DF6-BCB1-B53C317A5D13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EF8BEFD-864D-4BDF-A63E-B0999A1F1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7BB5D9-DC5C-4DF6-BCB1-B53C317A5D13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F8BEFD-864D-4BDF-A63E-B0999A1F1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D7BB5D9-DC5C-4DF6-BCB1-B53C317A5D13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EF8BEFD-864D-4BDF-A63E-B0999A1F1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7BB5D9-DC5C-4DF6-BCB1-B53C317A5D13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F8BEFD-864D-4BDF-A63E-B0999A1F1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D7BB5D9-DC5C-4DF6-BCB1-B53C317A5D13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EF8BEFD-864D-4BDF-A63E-B0999A1F1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7BB5D9-DC5C-4DF6-BCB1-B53C317A5D13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F8BEFD-864D-4BDF-A63E-B0999A1F1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7BB5D9-DC5C-4DF6-BCB1-B53C317A5D13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F8BEFD-864D-4BDF-A63E-B0999A1F1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7BB5D9-DC5C-4DF6-BCB1-B53C317A5D13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F8BEFD-864D-4BDF-A63E-B0999A1F1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D7BB5D9-DC5C-4DF6-BCB1-B53C317A5D13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F8BEFD-864D-4BDF-A63E-B0999A1F1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7BB5D9-DC5C-4DF6-BCB1-B53C317A5D13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F8BEFD-864D-4BDF-A63E-B0999A1F1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7BB5D9-DC5C-4DF6-BCB1-B53C317A5D13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F8BEFD-864D-4BDF-A63E-B0999A1F1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D7BB5D9-DC5C-4DF6-BCB1-B53C317A5D13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EF8BEFD-864D-4BDF-A63E-B0999A1F1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910" y="785794"/>
            <a:ext cx="11019363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7030A0"/>
                </a:solidFill>
              </a:rPr>
              <a:t>PYTHON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           </a:t>
            </a:r>
            <a:r>
              <a:rPr lang="en-US" sz="5400" dirty="0" smtClean="0">
                <a:solidFill>
                  <a:srgbClr val="7030A0"/>
                </a:solidFill>
              </a:rPr>
              <a:t>List </a:t>
            </a:r>
            <a:r>
              <a:rPr lang="en-US" sz="5400" dirty="0">
                <a:solidFill>
                  <a:srgbClr val="7030A0"/>
                </a:solidFill>
              </a:rPr>
              <a:t>A</a:t>
            </a:r>
            <a:r>
              <a:rPr lang="en-US" sz="5400" dirty="0" smtClean="0">
                <a:solidFill>
                  <a:srgbClr val="7030A0"/>
                </a:solidFill>
              </a:rPr>
              <a:t>liasing and</a:t>
            </a:r>
          </a:p>
          <a:p>
            <a:r>
              <a:rPr lang="en-US" sz="5400" dirty="0" smtClean="0">
                <a:solidFill>
                  <a:srgbClr val="7030A0"/>
                </a:solidFill>
              </a:rPr>
              <a:t>      Cloning                                   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57148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58825" algn="l"/>
              </a:tabLst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588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4282" y="500042"/>
            <a:ext cx="8409097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 smtClean="0"/>
          </a:p>
          <a:p>
            <a:pPr lvl="0"/>
            <a:r>
              <a:rPr lang="en-US" sz="4000" dirty="0" smtClean="0">
                <a:solidFill>
                  <a:srgbClr val="7030A0"/>
                </a:solidFill>
              </a:rPr>
              <a:t>Aliasing:</a:t>
            </a:r>
          </a:p>
          <a:p>
            <a:pPr lvl="0"/>
            <a:endParaRPr lang="en-US" dirty="0">
              <a:solidFill>
                <a:srgbClr val="7030A0"/>
              </a:solidFill>
            </a:endParaRPr>
          </a:p>
          <a:p>
            <a:pPr lvl="0"/>
            <a:r>
              <a:rPr lang="en-US" sz="2800" dirty="0" smtClean="0">
                <a:solidFill>
                  <a:srgbClr val="7030A0"/>
                </a:solidFill>
              </a:rPr>
              <a:t>&gt;An </a:t>
            </a:r>
            <a:r>
              <a:rPr lang="en-US" sz="2800" dirty="0">
                <a:solidFill>
                  <a:srgbClr val="7030A0"/>
                </a:solidFill>
              </a:rPr>
              <a:t>alias is a second name for a piece of data</a:t>
            </a:r>
            <a:r>
              <a:rPr lang="en-US" sz="2800" dirty="0" smtClean="0">
                <a:solidFill>
                  <a:srgbClr val="7030A0"/>
                </a:solidFill>
              </a:rPr>
              <a:t>,</a:t>
            </a:r>
          </a:p>
          <a:p>
            <a:pPr lvl="0"/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often </a:t>
            </a:r>
            <a:r>
              <a:rPr lang="en-US" sz="2800" dirty="0" smtClean="0">
                <a:solidFill>
                  <a:srgbClr val="7030A0"/>
                </a:solidFill>
              </a:rPr>
              <a:t>easier(and </a:t>
            </a:r>
            <a:r>
              <a:rPr lang="en-US" sz="2800" dirty="0">
                <a:solidFill>
                  <a:srgbClr val="7030A0"/>
                </a:solidFill>
              </a:rPr>
              <a:t>more useful) </a:t>
            </a:r>
            <a:r>
              <a:rPr lang="en-US" sz="2800" dirty="0" smtClean="0">
                <a:solidFill>
                  <a:srgbClr val="7030A0"/>
                </a:solidFill>
              </a:rPr>
              <a:t>than </a:t>
            </a:r>
            <a:r>
              <a:rPr lang="en-US" sz="2800" dirty="0">
                <a:solidFill>
                  <a:srgbClr val="7030A0"/>
                </a:solidFill>
              </a:rPr>
              <a:t>making a copy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pPr lvl="0"/>
            <a:endParaRPr lang="en-US" sz="2800" dirty="0">
              <a:solidFill>
                <a:srgbClr val="7030A0"/>
              </a:solidFill>
            </a:endParaRPr>
          </a:p>
          <a:p>
            <a:pPr lvl="0"/>
            <a:r>
              <a:rPr lang="en-US" sz="2800" dirty="0">
                <a:solidFill>
                  <a:srgbClr val="7030A0"/>
                </a:solidFill>
              </a:rPr>
              <a:t>&gt;</a:t>
            </a:r>
            <a:r>
              <a:rPr lang="en-US" sz="2800" dirty="0" smtClean="0">
                <a:solidFill>
                  <a:srgbClr val="7030A0"/>
                </a:solidFill>
              </a:rPr>
              <a:t>If </a:t>
            </a:r>
            <a:r>
              <a:rPr lang="en-US" sz="2800" dirty="0">
                <a:solidFill>
                  <a:srgbClr val="7030A0"/>
                </a:solidFill>
              </a:rPr>
              <a:t>the data is immutable, aliases don’t </a:t>
            </a:r>
            <a:r>
              <a:rPr lang="en-US" sz="2800" dirty="0" smtClean="0">
                <a:solidFill>
                  <a:srgbClr val="7030A0"/>
                </a:solidFill>
              </a:rPr>
              <a:t>matter</a:t>
            </a:r>
          </a:p>
          <a:p>
            <a:pPr lvl="0"/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because the data </a:t>
            </a:r>
            <a:r>
              <a:rPr lang="en-US" sz="2800" dirty="0" smtClean="0">
                <a:solidFill>
                  <a:srgbClr val="7030A0"/>
                </a:solidFill>
              </a:rPr>
              <a:t>can’t </a:t>
            </a:r>
            <a:r>
              <a:rPr lang="en-US" sz="2800" dirty="0">
                <a:solidFill>
                  <a:srgbClr val="7030A0"/>
                </a:solidFill>
              </a:rPr>
              <a:t>change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pPr lvl="0"/>
            <a:endParaRPr lang="en-US" sz="2800" dirty="0">
              <a:solidFill>
                <a:srgbClr val="7030A0"/>
              </a:solidFill>
            </a:endParaRPr>
          </a:p>
          <a:p>
            <a:pPr lvl="0"/>
            <a:r>
              <a:rPr lang="en-US" sz="2800" dirty="0" smtClean="0">
                <a:solidFill>
                  <a:srgbClr val="7030A0"/>
                </a:solidFill>
              </a:rPr>
              <a:t>&gt;But </a:t>
            </a:r>
            <a:r>
              <a:rPr lang="en-US" sz="2800" dirty="0">
                <a:solidFill>
                  <a:srgbClr val="7030A0"/>
                </a:solidFill>
              </a:rPr>
              <a:t>if data can change, </a:t>
            </a:r>
            <a:r>
              <a:rPr lang="en-US" sz="2800" dirty="0" smtClean="0">
                <a:solidFill>
                  <a:srgbClr val="7030A0"/>
                </a:solidFill>
              </a:rPr>
              <a:t>alias can face difficulty</a:t>
            </a:r>
          </a:p>
          <a:p>
            <a:pPr lvl="0"/>
            <a:r>
              <a:rPr lang="en-US" sz="2800" dirty="0" smtClean="0">
                <a:solidFill>
                  <a:srgbClr val="7030A0"/>
                </a:solidFill>
              </a:rPr>
              <a:t> in finding </a:t>
            </a:r>
            <a:r>
              <a:rPr lang="en-US" sz="2800" dirty="0">
                <a:solidFill>
                  <a:srgbClr val="7030A0"/>
                </a:solidFill>
              </a:rPr>
              <a:t>bugs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pPr lvl="0"/>
            <a:endParaRPr lang="en-US" sz="2800" dirty="0">
              <a:solidFill>
                <a:srgbClr val="7030A0"/>
              </a:solidFill>
            </a:endParaRPr>
          </a:p>
          <a:p>
            <a:pPr lvl="0"/>
            <a:r>
              <a:rPr lang="en-US" sz="2800" dirty="0" smtClean="0">
                <a:solidFill>
                  <a:srgbClr val="7030A0"/>
                </a:solidFill>
              </a:rPr>
              <a:t>&gt;Aliasing </a:t>
            </a:r>
            <a:r>
              <a:rPr lang="en-US" sz="2800" dirty="0">
                <a:solidFill>
                  <a:srgbClr val="7030A0"/>
                </a:solidFill>
              </a:rPr>
              <a:t>happens whenever one variable’s </a:t>
            </a:r>
            <a:r>
              <a:rPr lang="en-US" sz="2800" dirty="0" smtClean="0">
                <a:solidFill>
                  <a:srgbClr val="7030A0"/>
                </a:solidFill>
              </a:rPr>
              <a:t>value</a:t>
            </a:r>
          </a:p>
          <a:p>
            <a:pPr lvl="0"/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is assigned to another </a:t>
            </a:r>
            <a:r>
              <a:rPr lang="en-US" sz="2800" dirty="0" smtClean="0">
                <a:solidFill>
                  <a:srgbClr val="7030A0"/>
                </a:solidFill>
              </a:rPr>
              <a:t>variable</a:t>
            </a:r>
            <a:r>
              <a:rPr lang="en-US" sz="2800" dirty="0">
                <a:solidFill>
                  <a:srgbClr val="7030A0"/>
                </a:solidFill>
              </a:rPr>
              <a:t>.</a:t>
            </a:r>
          </a:p>
          <a:p>
            <a:r>
              <a:rPr lang="en-US" sz="2800" dirty="0">
                <a:solidFill>
                  <a:srgbClr val="7030A0"/>
                </a:solidFill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588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571604" y="500042"/>
            <a:ext cx="2980303" cy="634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For ex: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   	 a </a:t>
            </a:r>
            <a:r>
              <a:rPr lang="en-US" sz="2000" dirty="0">
                <a:solidFill>
                  <a:srgbClr val="7030A0"/>
                </a:solidFill>
              </a:rPr>
              <a:t>= [81, 82, 83]</a:t>
            </a:r>
          </a:p>
          <a:p>
            <a:r>
              <a:rPr lang="en-US" sz="2000" dirty="0">
                <a:solidFill>
                  <a:srgbClr val="7030A0"/>
                </a:solidFill>
              </a:rPr>
              <a:t/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 smtClean="0">
                <a:solidFill>
                  <a:srgbClr val="7030A0"/>
                </a:solidFill>
              </a:rPr>
              <a:t>	b </a:t>
            </a:r>
            <a:r>
              <a:rPr lang="en-US" sz="2000" dirty="0">
                <a:solidFill>
                  <a:srgbClr val="7030A0"/>
                </a:solidFill>
              </a:rPr>
              <a:t>= [81, 82, 83]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	print(a </a:t>
            </a:r>
            <a:r>
              <a:rPr lang="en-US" sz="2000" dirty="0">
                <a:solidFill>
                  <a:srgbClr val="7030A0"/>
                </a:solidFill>
              </a:rPr>
              <a:t>== b) </a:t>
            </a:r>
            <a:endParaRPr lang="en-US" sz="2000" dirty="0" smtClean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	print(a </a:t>
            </a:r>
            <a:r>
              <a:rPr lang="en-US" sz="2000" dirty="0">
                <a:solidFill>
                  <a:srgbClr val="7030A0"/>
                </a:solidFill>
              </a:rPr>
              <a:t>is b</a:t>
            </a:r>
            <a:r>
              <a:rPr lang="en-US" sz="2000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	 </a:t>
            </a:r>
            <a:r>
              <a:rPr lang="en-US" sz="2000" dirty="0">
                <a:solidFill>
                  <a:srgbClr val="7030A0"/>
                </a:solidFill>
              </a:rPr>
              <a:t>b = a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	print(a </a:t>
            </a:r>
            <a:r>
              <a:rPr lang="en-US" sz="2000" dirty="0">
                <a:solidFill>
                  <a:srgbClr val="7030A0"/>
                </a:solidFill>
              </a:rPr>
              <a:t>== b</a:t>
            </a:r>
            <a:r>
              <a:rPr lang="en-US" sz="2000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 	print(a </a:t>
            </a:r>
            <a:r>
              <a:rPr lang="en-US" sz="2000" dirty="0">
                <a:solidFill>
                  <a:srgbClr val="7030A0"/>
                </a:solidFill>
              </a:rPr>
              <a:t>is b</a:t>
            </a:r>
            <a:r>
              <a:rPr lang="en-US" sz="2000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 	b[0</a:t>
            </a:r>
            <a:r>
              <a:rPr lang="en-US" sz="2000" dirty="0">
                <a:solidFill>
                  <a:srgbClr val="7030A0"/>
                </a:solidFill>
              </a:rPr>
              <a:t>] = 5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	print(a)</a:t>
            </a:r>
          </a:p>
          <a:p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		Output</a:t>
            </a:r>
            <a:r>
              <a:rPr lang="en-US" sz="2000" dirty="0" smtClean="0">
                <a:solidFill>
                  <a:srgbClr val="7030A0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                  True </a:t>
            </a:r>
            <a:endParaRPr lang="en-US" sz="2000" dirty="0" smtClean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		False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		True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		True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		[5,82,83]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588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4348" y="100010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Cloning: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890306" y="1956218"/>
            <a:ext cx="7000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&gt; If </a:t>
            </a:r>
            <a:r>
              <a:rPr lang="en-US" sz="2400" dirty="0">
                <a:solidFill>
                  <a:srgbClr val="7030A0"/>
                </a:solidFill>
              </a:rPr>
              <a:t>we want to modify a list and also keep a copy of </a:t>
            </a:r>
            <a:r>
              <a:rPr lang="en-US" sz="2400" dirty="0" smtClean="0">
                <a:solidFill>
                  <a:srgbClr val="7030A0"/>
                </a:solidFill>
              </a:rPr>
              <a:t>the original</a:t>
            </a:r>
            <a:r>
              <a:rPr lang="en-US" sz="2400" dirty="0">
                <a:solidFill>
                  <a:srgbClr val="7030A0"/>
                </a:solidFill>
              </a:rPr>
              <a:t>, we need to be able to make a copy of the list itself, not just the </a:t>
            </a:r>
            <a:r>
              <a:rPr lang="en-US" sz="2400" dirty="0" smtClean="0">
                <a:solidFill>
                  <a:srgbClr val="7030A0"/>
                </a:solidFill>
              </a:rPr>
              <a:t>reference.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&gt; cloning is done by using slice operator.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14290"/>
            <a:ext cx="6643734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Example:</a:t>
            </a:r>
            <a:endParaRPr lang="en-US" sz="3200" dirty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a </a:t>
            </a:r>
            <a:r>
              <a:rPr lang="en-US" sz="2400" dirty="0">
                <a:solidFill>
                  <a:srgbClr val="7030A0"/>
                </a:solidFill>
              </a:rPr>
              <a:t>= [81, 82, 83]</a:t>
            </a:r>
          </a:p>
          <a:p>
            <a:r>
              <a:rPr lang="en-US" sz="2400" dirty="0">
                <a:solidFill>
                  <a:srgbClr val="7030A0"/>
                </a:solidFill>
              </a:rPr>
              <a:t>b = a[:]	</a:t>
            </a:r>
            <a:r>
              <a:rPr lang="en-US" sz="2400" dirty="0" smtClean="0">
                <a:solidFill>
                  <a:srgbClr val="7030A0"/>
                </a:solidFill>
              </a:rPr>
              <a:t>  # </a:t>
            </a:r>
            <a:r>
              <a:rPr lang="en-US" sz="2400" dirty="0">
                <a:solidFill>
                  <a:srgbClr val="7030A0"/>
                </a:solidFill>
              </a:rPr>
              <a:t>make a clone using slice print(a == b)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print(a is b) 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b[0</a:t>
            </a:r>
            <a:r>
              <a:rPr lang="en-US" sz="2400" dirty="0">
                <a:solidFill>
                  <a:srgbClr val="7030A0"/>
                </a:solidFill>
              </a:rPr>
              <a:t>] = 5</a:t>
            </a:r>
          </a:p>
          <a:p>
            <a:r>
              <a:rPr lang="en-US" sz="2400" dirty="0">
                <a:solidFill>
                  <a:srgbClr val="7030A0"/>
                </a:solidFill>
              </a:rPr>
              <a:t>print(a) 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print(b)</a:t>
            </a:r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Output: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True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False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[81,82,83</a:t>
            </a:r>
            <a:r>
              <a:rPr lang="en-US" sz="2400" dirty="0" smtClean="0"/>
              <a:t>]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[5,82,83]</a:t>
            </a:r>
          </a:p>
          <a:p>
            <a:endParaRPr lang="en-US" sz="28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1802" y="34290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i="1" dirty="0" smtClean="0">
                <a:solidFill>
                  <a:srgbClr val="7030A0"/>
                </a:solidFill>
              </a:rPr>
              <a:t>Thank you</a:t>
            </a:r>
            <a:r>
              <a:rPr lang="en-US" sz="6000" b="1" i="1" dirty="0">
                <a:solidFill>
                  <a:srgbClr val="7030A0"/>
                </a:solidFill>
              </a:rPr>
              <a:t/>
            </a:r>
            <a:br>
              <a:rPr lang="en-US" sz="6000" b="1" i="1" dirty="0">
                <a:solidFill>
                  <a:srgbClr val="7030A0"/>
                </a:solidFill>
              </a:rPr>
            </a:br>
            <a:endParaRPr lang="en-US" sz="6000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145</TotalTime>
  <Words>148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preeti namagond</dc:creator>
  <cp:lastModifiedBy>preeti namagond</cp:lastModifiedBy>
  <cp:revision>16</cp:revision>
  <dcterms:created xsi:type="dcterms:W3CDTF">2022-03-13T13:03:54Z</dcterms:created>
  <dcterms:modified xsi:type="dcterms:W3CDTF">2022-03-14T15:17:36Z</dcterms:modified>
</cp:coreProperties>
</file>