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016" y="-10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9267642-72CB-4246-9698-A356B97C7FC9}" type="datetimeFigureOut">
              <a:rPr lang="en-US" smtClean="0"/>
              <a:pPr/>
              <a:t>3/14/2022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A8D6944-2FB7-41DA-85A8-B5E1C60181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267642-72CB-4246-9698-A356B97C7FC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D6944-2FB7-41DA-85A8-B5E1C60181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267642-72CB-4246-9698-A356B97C7FC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D6944-2FB7-41DA-85A8-B5E1C60181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267642-72CB-4246-9698-A356B97C7FC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D6944-2FB7-41DA-85A8-B5E1C60181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9267642-72CB-4246-9698-A356B97C7FC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D6944-2FB7-41DA-85A8-B5E1C60181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267642-72CB-4246-9698-A356B97C7FC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D6944-2FB7-41DA-85A8-B5E1C60181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9267642-72CB-4246-9698-A356B97C7FC9}" type="datetimeFigureOut">
              <a:rPr lang="en-US" smtClean="0"/>
              <a:pPr/>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D6944-2FB7-41DA-85A8-B5E1C60181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267642-72CB-4246-9698-A356B97C7FC9}" type="datetimeFigureOut">
              <a:rPr lang="en-US" smtClean="0"/>
              <a:pPr/>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D6944-2FB7-41DA-85A8-B5E1C60181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67642-72CB-4246-9698-A356B97C7FC9}" type="datetimeFigureOut">
              <a:rPr lang="en-US" smtClean="0"/>
              <a:pPr/>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D6944-2FB7-41DA-85A8-B5E1C60181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267642-72CB-4246-9698-A356B97C7FC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D6944-2FB7-41DA-85A8-B5E1C60181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267642-72CB-4246-9698-A356B97C7FC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A8D6944-2FB7-41DA-85A8-B5E1C60181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9267642-72CB-4246-9698-A356B97C7FC9}" type="datetimeFigureOut">
              <a:rPr lang="en-US" smtClean="0"/>
              <a:pPr/>
              <a:t>3/14/2022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A8D6944-2FB7-41DA-85A8-B5E1C60181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1071546"/>
            <a:ext cx="7510261" cy="4431983"/>
          </a:xfrm>
          <a:prstGeom prst="rect">
            <a:avLst/>
          </a:prstGeom>
        </p:spPr>
        <p:txBody>
          <a:bodyPr wrap="none">
            <a:spAutoFit/>
          </a:bodyPr>
          <a:lstStyle/>
          <a:p>
            <a:r>
              <a:rPr lang="en-US" sz="6000" dirty="0" smtClean="0"/>
              <a:t>PYTHON</a:t>
            </a:r>
          </a:p>
          <a:p>
            <a:endParaRPr lang="en-US" dirty="0"/>
          </a:p>
          <a:p>
            <a:endParaRPr lang="en-US" dirty="0" smtClean="0"/>
          </a:p>
          <a:p>
            <a:endParaRPr lang="en-US" dirty="0"/>
          </a:p>
          <a:p>
            <a:endParaRPr lang="en-US" dirty="0" smtClean="0"/>
          </a:p>
          <a:p>
            <a:endParaRPr lang="en-US" dirty="0"/>
          </a:p>
          <a:p>
            <a:r>
              <a:rPr lang="en-US" sz="4400" dirty="0"/>
              <a:t> </a:t>
            </a:r>
            <a:r>
              <a:rPr lang="en-US" sz="4400" dirty="0" smtClean="0"/>
              <a:t>               </a:t>
            </a:r>
            <a:r>
              <a:rPr lang="en-US" sz="4400" dirty="0" err="1" smtClean="0"/>
              <a:t>Controle</a:t>
            </a:r>
            <a:r>
              <a:rPr lang="en-US" sz="4400" dirty="0" smtClean="0"/>
              <a:t> statements:</a:t>
            </a:r>
          </a:p>
          <a:p>
            <a:r>
              <a:rPr lang="en-US" sz="4400" dirty="0"/>
              <a:t> </a:t>
            </a:r>
            <a:r>
              <a:rPr lang="en-US" sz="4400" dirty="0" smtClean="0"/>
              <a:t>                if , </a:t>
            </a:r>
            <a:r>
              <a:rPr lang="en-US" sz="4400" dirty="0" err="1" smtClean="0"/>
              <a:t>elif</a:t>
            </a:r>
            <a:r>
              <a:rPr lang="en-US" sz="4400" dirty="0" smtClean="0"/>
              <a:t> &amp; else</a:t>
            </a:r>
          </a:p>
          <a:p>
            <a:r>
              <a:rPr lang="en-US" sz="4400" dirty="0"/>
              <a:t> </a:t>
            </a:r>
            <a:r>
              <a:rPr lang="en-US" sz="4400" dirty="0" smtClean="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214282" y="428604"/>
            <a:ext cx="8929718" cy="6826817"/>
          </a:xfrm>
          <a:prstGeom prst="rect">
            <a:avLst/>
          </a:prstGeom>
          <a:noFill/>
          <a:ln w="9525">
            <a:noFill/>
            <a:miter lim="800000"/>
            <a:headEnd/>
            <a:tailEnd/>
          </a:ln>
          <a:effectLst/>
        </p:spPr>
        <p:txBody>
          <a:bodyPr vert="horz" wrap="square" lIns="299943" tIns="161874" rIns="380880" bIns="0" numCol="1" anchor="ctr" anchorCtr="0" compatLnSpc="1">
            <a:prstTxWarp prst="textNoShape">
              <a:avLst/>
            </a:prstTxWarp>
            <a:spAutoFit/>
          </a:bodyPr>
          <a:lstStyle/>
          <a:p>
            <a:pPr marL="0" marR="0" lvl="0" indent="176213"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Example of if - </a:t>
            </a:r>
            <a:r>
              <a:rPr kumimoji="0" lang="en-US" sz="4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elif</a:t>
            </a:r>
            <a:r>
              <a:rPr kumimoji="0" lang="en-US" sz="4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else:</a:t>
            </a:r>
          </a:p>
          <a:p>
            <a:pPr marL="0" marR="0" lvl="0" indent="176213" algn="l" defTabSz="914400" rtl="0" eaLnBrk="1" fontAlgn="base" latinLnBrk="0" hangingPunct="1">
              <a:lnSpc>
                <a:spcPct val="100000"/>
              </a:lnSpc>
              <a:spcBef>
                <a:spcPct val="0"/>
              </a:spcBef>
              <a:spcAft>
                <a:spcPct val="0"/>
              </a:spcAft>
              <a:buClrTx/>
              <a:buSzTx/>
              <a:buFontTx/>
              <a:buNone/>
              <a:tabLst/>
            </a:pPr>
            <a:endParaRPr lang="en-US" sz="1400" b="1" dirty="0" smtClean="0">
              <a:latin typeface="Arial" pitchFamily="34" charset="0"/>
              <a:ea typeface="Times New Roman" pitchFamily="18" charset="0"/>
              <a:cs typeface="Arial" pitchFamily="34" charset="0"/>
            </a:endParaRPr>
          </a:p>
          <a:p>
            <a:pPr marL="0" marR="0" lvl="0" indent="176213"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(input('enter the number a:')) </a:t>
            </a: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(input('enter the number b:')) </a:t>
            </a: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(input('enter the number c:'))</a:t>
            </a:r>
          </a:p>
          <a:p>
            <a:pPr marL="0" marR="0" lvl="0" indent="176213" algn="l" defTabSz="914400" rtl="0" eaLnBrk="0" fontAlgn="base" latinLnBrk="0" hangingPunct="0">
              <a:lnSpc>
                <a:spcPct val="100000"/>
              </a:lnSpc>
              <a:spcBef>
                <a:spcPct val="0"/>
              </a:spcBef>
              <a:spcAft>
                <a:spcPct val="0"/>
              </a:spcAft>
              <a:buClrTx/>
              <a:buSzTx/>
              <a:buFontTx/>
              <a:buNone/>
              <a:tabLst/>
            </a:pPr>
            <a:endParaRPr lang="en-US" sz="2000" dirty="0" smtClean="0">
              <a:latin typeface="Arial" pitchFamily="34" charset="0"/>
              <a:ea typeface="Times New Roman" pitchFamily="18"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if a&gt;b:</a:t>
            </a:r>
          </a:p>
          <a:p>
            <a:pPr marL="0" marR="0" lvl="0" indent="176213"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print("a is greater") </a:t>
            </a: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elif</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b&gt;c:</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print("b is greater")</a:t>
            </a: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else: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print("c is greater")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Output:</a:t>
            </a:r>
          </a:p>
          <a:p>
            <a:pPr marL="0" marR="0" lvl="0" indent="176213" algn="l" defTabSz="914400" rtl="0" eaLnBrk="0" fontAlgn="base" latinLnBrk="0" hangingPunct="0">
              <a:lnSpc>
                <a:spcPct val="100000"/>
              </a:lnSpc>
              <a:spcBef>
                <a:spcPct val="0"/>
              </a:spcBef>
              <a:spcAft>
                <a:spcPct val="0"/>
              </a:spcAft>
              <a:buClrTx/>
              <a:buSzTx/>
              <a:buFontTx/>
              <a:buNone/>
              <a:tabLst/>
            </a:pPr>
            <a:r>
              <a:rPr lang="en-US" sz="2000" b="1" dirty="0" smtClean="0">
                <a:latin typeface="Arial" pitchFamily="34" charset="0"/>
                <a:ea typeface="Times New Roman" pitchFamily="18" charset="0"/>
                <a:cs typeface="Arial" pitchFamily="34" charset="0"/>
              </a:rPr>
              <a:t>Enter the number a: 3</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indent="176213" eaLnBrk="0" fontAlgn="base" hangingPunct="0">
              <a:spcBef>
                <a:spcPct val="0"/>
              </a:spcBef>
              <a:spcAft>
                <a:spcPct val="0"/>
              </a:spcAft>
            </a:pPr>
            <a:r>
              <a:rPr lang="en-US" sz="2000" b="1" dirty="0" smtClean="0">
                <a:latin typeface="Arial" pitchFamily="34" charset="0"/>
                <a:ea typeface="Times New Roman" pitchFamily="18" charset="0"/>
                <a:cs typeface="Arial" pitchFamily="34" charset="0"/>
              </a:rPr>
              <a:t>Enter the number b:5</a:t>
            </a:r>
          </a:p>
          <a:p>
            <a:pPr indent="176213" eaLnBrk="0" fontAlgn="base" hangingPunct="0">
              <a:spcBef>
                <a:spcPct val="0"/>
              </a:spcBef>
              <a:spcAft>
                <a:spcPct val="0"/>
              </a:spcAft>
            </a:pPr>
            <a:r>
              <a:rPr lang="en-US" sz="2000" b="1" dirty="0" smtClean="0">
                <a:latin typeface="Arial" pitchFamily="34" charset="0"/>
                <a:ea typeface="Times New Roman" pitchFamily="18" charset="0"/>
                <a:cs typeface="Arial" pitchFamily="34" charset="0"/>
              </a:rPr>
              <a:t>Enter the number c:9</a:t>
            </a:r>
          </a:p>
          <a:p>
            <a:pPr indent="176213" eaLnBrk="0" fontAlgn="base" hangingPunct="0">
              <a:spcBef>
                <a:spcPct val="0"/>
              </a:spcBef>
              <a:spcAft>
                <a:spcPct val="0"/>
              </a:spcAft>
            </a:pPr>
            <a:endParaRPr lang="en-US" sz="2000" b="1" dirty="0" smtClean="0">
              <a:latin typeface="Arial" pitchFamily="34" charset="0"/>
              <a:ea typeface="Times New Roman" pitchFamily="18" charset="0"/>
              <a:cs typeface="Arial" pitchFamily="34" charset="0"/>
            </a:endParaRPr>
          </a:p>
          <a:p>
            <a:pPr indent="176213" eaLnBrk="0" fontAlgn="base" hangingPunct="0">
              <a:spcBef>
                <a:spcPct val="0"/>
              </a:spcBef>
              <a:spcAft>
                <a:spcPct val="0"/>
              </a:spcAft>
            </a:pPr>
            <a:r>
              <a:rPr lang="en-US" sz="2000" b="1" dirty="0" smtClean="0">
                <a:latin typeface="Arial" pitchFamily="34" charset="0"/>
                <a:ea typeface="Times New Roman" pitchFamily="18" charset="0"/>
                <a:cs typeface="Arial" pitchFamily="34" charset="0"/>
              </a:rPr>
              <a:t>c is greater</a:t>
            </a:r>
          </a:p>
          <a:p>
            <a:pPr marL="0" marR="0" lvl="0" indent="176213"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60" y="4143380"/>
            <a:ext cx="5834931" cy="1200329"/>
          </a:xfrm>
          <a:prstGeom prst="rect">
            <a:avLst/>
          </a:prstGeom>
        </p:spPr>
        <p:txBody>
          <a:bodyPr wrap="none">
            <a:spAutoFit/>
          </a:bodyPr>
          <a:lstStyle/>
          <a:p>
            <a:pPr lvl="0" indent="176213" eaLnBrk="0" fontAlgn="base" hangingPunct="0">
              <a:spcBef>
                <a:spcPct val="0"/>
              </a:spcBef>
              <a:spcAft>
                <a:spcPct val="0"/>
              </a:spcAft>
            </a:pPr>
            <a:r>
              <a:rPr lang="en-US" sz="7200" b="1" i="1" dirty="0" smtClean="0">
                <a:solidFill>
                  <a:srgbClr val="7030A0"/>
                </a:solidFill>
                <a:latin typeface="Arial" pitchFamily="34" charset="0"/>
                <a:ea typeface="Times New Roman" pitchFamily="18" charset="0"/>
                <a:cs typeface="Arial"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1500174"/>
            <a:ext cx="7500990" cy="4001095"/>
          </a:xfrm>
          <a:prstGeom prst="rect">
            <a:avLst/>
          </a:prstGeom>
        </p:spPr>
        <p:txBody>
          <a:bodyPr wrap="square">
            <a:spAutoFit/>
          </a:bodyPr>
          <a:lstStyle/>
          <a:p>
            <a:r>
              <a:rPr lang="en-US" sz="4000" dirty="0" smtClean="0"/>
              <a:t>if  statement:</a:t>
            </a:r>
          </a:p>
          <a:p>
            <a:endParaRPr lang="en-US" dirty="0"/>
          </a:p>
          <a:p>
            <a:r>
              <a:rPr lang="en-US" sz="2800" dirty="0" smtClean="0"/>
              <a:t>The </a:t>
            </a:r>
            <a:r>
              <a:rPr lang="en-US" sz="2800" dirty="0"/>
              <a:t>if statement contains a logical expression using which data is compared and a decision is made based on the result of the comparison</a:t>
            </a:r>
            <a:r>
              <a:rPr lang="en-US" sz="2800" dirty="0" smtClean="0"/>
              <a:t>.</a:t>
            </a:r>
          </a:p>
          <a:p>
            <a:endParaRPr lang="en-US" sz="2800" dirty="0"/>
          </a:p>
          <a:p>
            <a:r>
              <a:rPr lang="en-US" sz="2800" dirty="0"/>
              <a:t>Syntax:</a:t>
            </a:r>
          </a:p>
          <a:p>
            <a:r>
              <a:rPr lang="en-US" sz="2800" dirty="0"/>
              <a:t>if expression: </a:t>
            </a:r>
            <a:endParaRPr lang="en-US" sz="2800" dirty="0" smtClean="0"/>
          </a:p>
          <a:p>
            <a:r>
              <a:rPr lang="en-US" sz="2800" dirty="0" smtClean="0"/>
              <a:t>    statement(s</a:t>
            </a:r>
            <a:r>
              <a:rPr lang="en-US" sz="28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57158" y="1142984"/>
            <a:ext cx="9144000" cy="457200"/>
          </a:xfrm>
          <a:prstGeom prst="rect">
            <a:avLst/>
          </a:prstGeom>
          <a:noFill/>
          <a:ln w="9525">
            <a:noFill/>
            <a:miter lim="800000"/>
            <a:headEnd/>
            <a:tailEnd/>
          </a:ln>
          <a:effectLst/>
        </p:spPr>
        <p:txBody>
          <a:bodyPr vert="horz" wrap="none" lIns="299943" tIns="125373"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if Statement Flowchart: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9937" name="image12.png"/>
          <p:cNvPicPr>
            <a:picLocks noChangeAspect="1" noChangeArrowheads="1"/>
          </p:cNvPicPr>
          <p:nvPr/>
        </p:nvPicPr>
        <p:blipFill>
          <a:blip r:embed="rId2"/>
          <a:srcRect/>
          <a:stretch>
            <a:fillRect/>
          </a:stretch>
        </p:blipFill>
        <p:spPr bwMode="auto">
          <a:xfrm>
            <a:off x="2071670" y="2071678"/>
            <a:ext cx="3786214" cy="3714776"/>
          </a:xfrm>
          <a:prstGeom prst="rect">
            <a:avLst/>
          </a:prstGeom>
          <a:noFill/>
        </p:spPr>
      </p:pic>
      <p:sp>
        <p:nvSpPr>
          <p:cNvPr id="39939" name="Rectangle 3"/>
          <p:cNvSpPr>
            <a:spLocks noChangeArrowheads="1"/>
          </p:cNvSpPr>
          <p:nvPr/>
        </p:nvSpPr>
        <p:spPr bwMode="auto">
          <a:xfrm>
            <a:off x="300038" y="460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596" y="214290"/>
            <a:ext cx="12811303" cy="7001917"/>
          </a:xfrm>
          <a:prstGeom prst="rect">
            <a:avLst/>
          </a:prstGeom>
          <a:noFill/>
          <a:ln w="9525">
            <a:noFill/>
            <a:miter lim="800000"/>
            <a:headEnd/>
            <a:tailEnd/>
          </a:ln>
          <a:effectLst/>
        </p:spPr>
        <p:txBody>
          <a:bodyPr vert="horz" wrap="square" lIns="299943" tIns="0" rIns="380880" bIns="0" numCol="1" anchor="ctr" anchorCtr="0" compatLnSpc="1">
            <a:prstTxWarp prst="textNoShape">
              <a:avLst/>
            </a:prstTxWarp>
            <a:spAutoFit/>
          </a:bodyPr>
          <a:lstStyle/>
          <a:p>
            <a:pPr marL="0" marR="0" lvl="0" indent="220663"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Example: Python if Statement                                          </a:t>
            </a:r>
          </a:p>
          <a:p>
            <a:pPr marL="0" marR="0" lvl="0" indent="220663"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a:t>
            </a: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 3</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if a &gt; 2:</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print(a, "is greater")</a:t>
            </a: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print("done")</a:t>
            </a:r>
          </a:p>
          <a:p>
            <a:pPr marL="0" marR="0" lvl="0" indent="220663" algn="l" defTabSz="914400" rtl="0" eaLnBrk="0" fontAlgn="base" latinLnBrk="0" hangingPunct="0">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indent="220663" eaLnBrk="0" fontAlgn="base" hangingPunct="0">
              <a:spcBef>
                <a:spcPct val="0"/>
              </a:spcBef>
              <a:spcAft>
                <a:spcPct val="0"/>
              </a:spcAft>
            </a:pPr>
            <a:r>
              <a:rPr lang="en-US" sz="2000" b="1" dirty="0" smtClean="0">
                <a:latin typeface="Arial" pitchFamily="34" charset="0"/>
                <a:ea typeface="Times New Roman" pitchFamily="18" charset="0"/>
                <a:cs typeface="Arial" pitchFamily="34" charset="0"/>
              </a:rPr>
              <a:t>Output:</a:t>
            </a: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3 is greater</a:t>
            </a:r>
          </a:p>
          <a:p>
            <a:pPr marL="0" marR="0" lvl="0" indent="220663"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cs typeface="Arial" pitchFamily="34" charset="0"/>
              </a:rPr>
              <a:t>Done</a:t>
            </a:r>
          </a:p>
          <a:p>
            <a:pPr marL="0" marR="0" lvl="0" indent="220663" algn="l" defTabSz="914400" rtl="0" eaLnBrk="0" fontAlgn="base" latinLnBrk="0" hangingPunct="0">
              <a:lnSpc>
                <a:spcPct val="100000"/>
              </a:lnSpc>
              <a:spcBef>
                <a:spcPct val="0"/>
              </a:spcBef>
              <a:spcAft>
                <a:spcPct val="0"/>
              </a:spcAft>
              <a:buClrTx/>
              <a:buSzTx/>
              <a:buFontTx/>
              <a:buNone/>
              <a:tabLst/>
            </a:pPr>
            <a:endParaRPr lang="en-US" sz="2000" dirty="0" smtClean="0">
              <a:latin typeface="Arial" pitchFamily="34" charset="0"/>
              <a:cs typeface="Arial" pitchFamily="34" charset="0"/>
            </a:endParaRPr>
          </a:p>
          <a:p>
            <a:pPr marL="0" marR="0" lvl="0" indent="220663" algn="l" defTabSz="914400" rtl="0" eaLnBrk="0" fontAlgn="base" latinLnBrk="0" hangingPunct="0">
              <a:lnSpc>
                <a:spcPct val="100000"/>
              </a:lnSpc>
              <a:spcBef>
                <a:spcPct val="0"/>
              </a:spcBef>
              <a:spcAft>
                <a:spcPct val="0"/>
              </a:spcAft>
              <a:buClrTx/>
              <a:buSzTx/>
              <a:buFontTx/>
              <a:buNone/>
              <a:tabLst/>
            </a:pPr>
            <a:r>
              <a:rPr lang="en-US" sz="2000" dirty="0" smtClean="0">
                <a:latin typeface="Arial" pitchFamily="34" charset="0"/>
                <a:cs typeface="Arial" pitchFamily="34" charset="0"/>
              </a:rPr>
              <a:t>2)</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 </a:t>
            </a:r>
            <a:r>
              <a:rPr lang="en-US" sz="2000" dirty="0" smtClean="0">
                <a:latin typeface="Arial" pitchFamily="34" charset="0"/>
                <a:ea typeface="Times New Roman" pitchFamily="18" charset="0"/>
                <a:cs typeface="Arial" pitchFamily="34"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if a &lt; 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print(a, "a is smaller") </a:t>
            </a: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print("Finish")</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220663"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Output</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lang="en-US" sz="2000" b="1" dirty="0" smtClean="0">
              <a:latin typeface="Arial" pitchFamily="34" charset="0"/>
              <a:ea typeface="Times New Roman" pitchFamily="18" charset="0"/>
              <a:cs typeface="Arial" pitchFamily="34" charset="0"/>
            </a:endParaRP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Finish</a:t>
            </a:r>
          </a:p>
          <a:p>
            <a:pPr marL="0" marR="0" lvl="0" indent="220663"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220663"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220663"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sz="11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9" name="Freeform 1"/>
          <p:cNvSpPr>
            <a:spLocks/>
          </p:cNvSpPr>
          <p:nvPr/>
        </p:nvSpPr>
        <p:spPr bwMode="auto">
          <a:xfrm>
            <a:off x="631825" y="584200"/>
            <a:ext cx="1895475" cy="1588"/>
          </a:xfrm>
          <a:custGeom>
            <a:avLst/>
            <a:gdLst/>
            <a:ahLst/>
            <a:cxnLst>
              <a:cxn ang="0">
                <a:pos x="0" y="0"/>
              </a:cxn>
              <a:cxn ang="0">
                <a:pos x="2985" y="0"/>
              </a:cxn>
            </a:cxnLst>
            <a:rect l="0" t="0" r="r" b="b"/>
            <a:pathLst>
              <a:path w="2986">
                <a:moveTo>
                  <a:pt x="0" y="0"/>
                </a:moveTo>
                <a:lnTo>
                  <a:pt x="2985" y="0"/>
                </a:lnTo>
              </a:path>
            </a:pathLst>
          </a:custGeom>
          <a:noFill/>
          <a:ln w="1319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1" name="Rectangle 3"/>
          <p:cNvSpPr>
            <a:spLocks noChangeArrowheads="1"/>
          </p:cNvSpPr>
          <p:nvPr/>
        </p:nvSpPr>
        <p:spPr bwMode="auto">
          <a:xfrm>
            <a:off x="300038" y="457200"/>
            <a:ext cx="395270" cy="654295"/>
          </a:xfrm>
          <a:prstGeom prst="rect">
            <a:avLst/>
          </a:prstGeom>
          <a:noFill/>
          <a:ln w="9525">
            <a:noFill/>
            <a:miter lim="800000"/>
            <a:headEnd/>
            <a:tailEnd/>
          </a:ln>
          <a:effectLst/>
        </p:spPr>
        <p:txBody>
          <a:bodyPr vert="horz" wrap="none" lIns="299943" tIns="160287"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285860"/>
            <a:ext cx="7786742" cy="5601533"/>
          </a:xfrm>
          <a:prstGeom prst="rect">
            <a:avLst/>
          </a:prstGeom>
        </p:spPr>
        <p:txBody>
          <a:bodyPr wrap="square">
            <a:spAutoFit/>
          </a:bodyPr>
          <a:lstStyle/>
          <a:p>
            <a:r>
              <a:rPr lang="en-US" sz="4000" dirty="0" smtClean="0"/>
              <a:t>Else statement:</a:t>
            </a:r>
          </a:p>
          <a:p>
            <a:endParaRPr lang="en-US" dirty="0" smtClean="0"/>
          </a:p>
          <a:p>
            <a:r>
              <a:rPr lang="en-US" sz="2400" dirty="0" smtClean="0"/>
              <a:t>An else statement can be combined with an if statement. An else statement contains the block of code (false block) that executes if the conditional expression in the if statement  resolves false.</a:t>
            </a:r>
          </a:p>
          <a:p>
            <a:endParaRPr lang="en-US" sz="2400" dirty="0" smtClean="0"/>
          </a:p>
          <a:p>
            <a:r>
              <a:rPr lang="en-US" sz="2400" b="1" dirty="0" smtClean="0"/>
              <a:t>Syntax of if - else :</a:t>
            </a:r>
          </a:p>
          <a:p>
            <a:r>
              <a:rPr lang="en-US" sz="2400" dirty="0" smtClean="0"/>
              <a:t>if test expression:</a:t>
            </a:r>
          </a:p>
          <a:p>
            <a:r>
              <a:rPr lang="en-US" sz="2400" dirty="0" smtClean="0"/>
              <a:t>    Body of if </a:t>
            </a:r>
            <a:r>
              <a:rPr lang="en-US" sz="2400" dirty="0" err="1" smtClean="0"/>
              <a:t>stmts</a:t>
            </a:r>
            <a:endParaRPr lang="en-US" sz="2400" dirty="0" smtClean="0"/>
          </a:p>
          <a:p>
            <a:r>
              <a:rPr lang="en-US" sz="2400" dirty="0" smtClean="0"/>
              <a:t>else:</a:t>
            </a:r>
          </a:p>
          <a:p>
            <a:r>
              <a:rPr lang="en-US" sz="2400" dirty="0" smtClean="0"/>
              <a:t>    Body of else </a:t>
            </a:r>
            <a:r>
              <a:rPr lang="en-US" sz="2400" dirty="0" err="1" smtClean="0"/>
              <a:t>stmts</a:t>
            </a:r>
            <a:endParaRPr lang="en-US" sz="2400" dirty="0" smtClean="0"/>
          </a:p>
          <a:p>
            <a:endParaRPr lang="en-US" sz="2400"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3.png"/>
          <p:cNvPicPr/>
          <p:nvPr/>
        </p:nvPicPr>
        <p:blipFill>
          <a:blip r:embed="rId2" cstate="print"/>
          <a:stretch>
            <a:fillRect/>
          </a:stretch>
        </p:blipFill>
        <p:spPr>
          <a:xfrm>
            <a:off x="2071670" y="2428868"/>
            <a:ext cx="4572032" cy="3929090"/>
          </a:xfrm>
          <a:prstGeom prst="rect">
            <a:avLst/>
          </a:prstGeom>
        </p:spPr>
      </p:pic>
      <p:sp>
        <p:nvSpPr>
          <p:cNvPr id="5" name="Rectangle 4"/>
          <p:cNvSpPr/>
          <p:nvPr/>
        </p:nvSpPr>
        <p:spPr>
          <a:xfrm>
            <a:off x="1071538" y="1500174"/>
            <a:ext cx="5228547" cy="646331"/>
          </a:xfrm>
          <a:prstGeom prst="rect">
            <a:avLst/>
          </a:prstGeom>
        </p:spPr>
        <p:txBody>
          <a:bodyPr wrap="none">
            <a:spAutoFit/>
          </a:bodyPr>
          <a:lstStyle/>
          <a:p>
            <a:r>
              <a:rPr lang="en-US" sz="3600" dirty="0" smtClean="0"/>
              <a:t>Else statement flowchart: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571472" y="1500174"/>
            <a:ext cx="7143800" cy="4809278"/>
          </a:xfrm>
          <a:prstGeom prst="rect">
            <a:avLst/>
          </a:prstGeom>
          <a:noFill/>
          <a:ln w="9525">
            <a:noFill/>
            <a:miter lim="800000"/>
            <a:headEnd/>
            <a:tailEnd/>
          </a:ln>
          <a:effectLst/>
        </p:spPr>
        <p:txBody>
          <a:bodyPr vert="horz" wrap="square" lIns="299943" tIns="160287" rIns="91440" bIns="0" numCol="1" anchor="ctr" anchorCtr="0" compatLnSpc="1">
            <a:prstTxWarp prst="textNoShape">
              <a:avLst/>
            </a:prstTxWarp>
            <a:spAutoFit/>
          </a:bodyPr>
          <a:lstStyle/>
          <a:p>
            <a:pPr marL="0" marR="0" lvl="0" indent="176213"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Example of if - else:</a:t>
            </a:r>
          </a:p>
          <a:p>
            <a:pPr marL="0" marR="0" lvl="0" indent="176213" algn="l" defTabSz="914400" rtl="0" eaLnBrk="1" fontAlgn="base" latinLnBrk="0" hangingPunct="1">
              <a:lnSpc>
                <a:spcPct val="100000"/>
              </a:lnSpc>
              <a:spcBef>
                <a:spcPct val="0"/>
              </a:spcBef>
              <a:spcAft>
                <a:spcPct val="0"/>
              </a:spcAft>
              <a:buClrTx/>
              <a:buSzTx/>
              <a:buFontTx/>
              <a:buNone/>
              <a:tabLst/>
            </a:pPr>
            <a:endParaRPr lang="en-US" sz="1400" b="1" dirty="0" smtClean="0">
              <a:latin typeface="Arial" pitchFamily="34" charset="0"/>
              <a:ea typeface="Times New Roman" pitchFamily="18" charset="0"/>
              <a:cs typeface="Arial" pitchFamily="34" charset="0"/>
            </a:endParaRPr>
          </a:p>
          <a:p>
            <a:pPr marL="0" marR="0" lvl="0" indent="176213"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a:t>
            </a:r>
            <a:r>
              <a:rPr kumimoji="0" lang="en-US" sz="24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int</a:t>
            </a: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(input('enter the number:'))</a:t>
            </a: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if a&gt;5:</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print("a is greater")</a:t>
            </a: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else: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print("a is smaller than the input given")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Output:</a:t>
            </a:r>
          </a:p>
          <a:p>
            <a:pPr marL="0" marR="0" lvl="0" indent="176213" algn="l" defTabSz="914400" rtl="0" eaLnBrk="0" fontAlgn="base" latinLnBrk="0" hangingPunct="0">
              <a:lnSpc>
                <a:spcPct val="100000"/>
              </a:lnSpc>
              <a:spcBef>
                <a:spcPct val="0"/>
              </a:spcBef>
              <a:spcAft>
                <a:spcPct val="0"/>
              </a:spcAft>
              <a:buClrTx/>
              <a:buSzTx/>
              <a:buFontTx/>
              <a:buNone/>
              <a:tabLst/>
            </a:pPr>
            <a:r>
              <a:rPr lang="en-US" sz="2000" b="1" dirty="0" smtClean="0">
                <a:latin typeface="Arial" pitchFamily="34" charset="0"/>
                <a:ea typeface="Times New Roman" pitchFamily="18" charset="0"/>
                <a:cs typeface="Arial" pitchFamily="34" charset="0"/>
              </a:rPr>
              <a:t>Enter a number:4</a:t>
            </a:r>
          </a:p>
          <a:p>
            <a:pPr marL="0" marR="0" lvl="0" indent="176213" algn="l" defTabSz="914400" rtl="0" eaLnBrk="0" fontAlgn="base" latinLnBrk="0" hangingPunct="0">
              <a:lnSpc>
                <a:spcPct val="100000"/>
              </a:lnSpc>
              <a:spcBef>
                <a:spcPct val="0"/>
              </a:spcBef>
              <a:spcAft>
                <a:spcPct val="0"/>
              </a:spcAft>
              <a:buClrTx/>
              <a:buSzTx/>
              <a:buFontTx/>
              <a:buNone/>
              <a:tabLst/>
            </a:pPr>
            <a:r>
              <a:rPr lang="en-US" sz="2000" b="1" dirty="0" smtClean="0">
                <a:latin typeface="Arial" pitchFamily="34" charset="0"/>
                <a:ea typeface="Times New Roman" pitchFamily="18" charset="0"/>
                <a:cs typeface="Arial" pitchFamily="34" charset="0"/>
              </a:rPr>
              <a:t>a is smaller than the input given  </a:t>
            </a:r>
            <a:endPar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176213"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00" y="428604"/>
            <a:ext cx="7500990" cy="6771084"/>
          </a:xfrm>
          <a:prstGeom prst="rect">
            <a:avLst/>
          </a:prstGeom>
        </p:spPr>
        <p:txBody>
          <a:bodyPr wrap="square">
            <a:spAutoFit/>
          </a:bodyPr>
          <a:lstStyle/>
          <a:p>
            <a:r>
              <a:rPr lang="en-US" sz="4000" dirty="0" err="1" smtClean="0"/>
              <a:t>Elif</a:t>
            </a:r>
            <a:r>
              <a:rPr lang="en-US" sz="4000" dirty="0" smtClean="0"/>
              <a:t> statement:</a:t>
            </a:r>
          </a:p>
          <a:p>
            <a:endParaRPr lang="en-US" dirty="0" smtClean="0"/>
          </a:p>
          <a:p>
            <a:r>
              <a:rPr lang="en-US" sz="2000" dirty="0" smtClean="0"/>
              <a:t>&gt; The </a:t>
            </a:r>
            <a:r>
              <a:rPr lang="en-US" sz="2000" dirty="0" err="1" smtClean="0"/>
              <a:t>elif</a:t>
            </a:r>
            <a:r>
              <a:rPr lang="en-US" sz="2000" dirty="0" smtClean="0"/>
              <a:t> statement allows us to check multiple expressions for TRUE and execute a block of code as soon as one of the conditions evaluates to TRUE.</a:t>
            </a:r>
          </a:p>
          <a:p>
            <a:endParaRPr lang="en-US" sz="2000" dirty="0" smtClean="0"/>
          </a:p>
          <a:p>
            <a:r>
              <a:rPr lang="en-US" sz="2000" dirty="0" smtClean="0"/>
              <a:t> &gt;Similar to the else, the </a:t>
            </a:r>
            <a:r>
              <a:rPr lang="en-US" sz="2000" dirty="0" err="1" smtClean="0"/>
              <a:t>elif</a:t>
            </a:r>
            <a:r>
              <a:rPr lang="en-US" sz="2000" dirty="0" smtClean="0"/>
              <a:t> statement is optional. </a:t>
            </a:r>
          </a:p>
          <a:p>
            <a:endParaRPr lang="en-US" sz="2000" dirty="0" smtClean="0"/>
          </a:p>
          <a:p>
            <a:pPr>
              <a:buFont typeface="Wingdings" pitchFamily="2" charset="2"/>
              <a:buChar char="Ø"/>
            </a:pPr>
            <a:r>
              <a:rPr lang="en-US" sz="2000" dirty="0" smtClean="0"/>
              <a:t>there can be an arbitrary number of </a:t>
            </a:r>
            <a:r>
              <a:rPr lang="en-US" sz="2000" dirty="0" err="1" smtClean="0"/>
              <a:t>elif</a:t>
            </a:r>
            <a:r>
              <a:rPr lang="en-US" sz="2000" dirty="0" smtClean="0"/>
              <a:t> statements following an if.</a:t>
            </a:r>
          </a:p>
          <a:p>
            <a:endParaRPr lang="en-US" sz="2000" b="1" dirty="0" smtClean="0"/>
          </a:p>
          <a:p>
            <a:r>
              <a:rPr lang="en-US" sz="2000" b="1" dirty="0" smtClean="0"/>
              <a:t>Syntax of if – </a:t>
            </a:r>
            <a:r>
              <a:rPr lang="en-US" sz="2000" b="1" dirty="0" err="1" smtClean="0"/>
              <a:t>elif</a:t>
            </a:r>
            <a:r>
              <a:rPr lang="en-US" sz="2000" b="1" dirty="0" smtClean="0"/>
              <a:t> - else :</a:t>
            </a:r>
          </a:p>
          <a:p>
            <a:r>
              <a:rPr lang="en-US" sz="2000" dirty="0" smtClean="0"/>
              <a:t>If test expression:</a:t>
            </a:r>
          </a:p>
          <a:p>
            <a:r>
              <a:rPr lang="en-US" sz="2000" dirty="0" smtClean="0"/>
              <a:t>   Body of if </a:t>
            </a:r>
            <a:r>
              <a:rPr lang="en-US" sz="2000" dirty="0" err="1" smtClean="0"/>
              <a:t>stmts</a:t>
            </a:r>
            <a:endParaRPr lang="en-US" sz="2000" dirty="0" smtClean="0"/>
          </a:p>
          <a:p>
            <a:r>
              <a:rPr lang="en-US" sz="2000" dirty="0" smtClean="0"/>
              <a:t> </a:t>
            </a:r>
            <a:r>
              <a:rPr lang="en-US" sz="2000" dirty="0" err="1" smtClean="0"/>
              <a:t>elif</a:t>
            </a:r>
            <a:r>
              <a:rPr lang="en-US" sz="2000" dirty="0" smtClean="0"/>
              <a:t> test expression:</a:t>
            </a:r>
          </a:p>
          <a:p>
            <a:r>
              <a:rPr lang="en-US" sz="2000" dirty="0" smtClean="0"/>
              <a:t>   Body of </a:t>
            </a:r>
            <a:r>
              <a:rPr lang="en-US" sz="2000" dirty="0" err="1" smtClean="0"/>
              <a:t>elif</a:t>
            </a:r>
            <a:r>
              <a:rPr lang="en-US" sz="2000" dirty="0" smtClean="0"/>
              <a:t> </a:t>
            </a:r>
            <a:r>
              <a:rPr lang="en-US" sz="2000" dirty="0" err="1" smtClean="0"/>
              <a:t>stmts</a:t>
            </a:r>
            <a:endParaRPr lang="en-US" sz="2000" dirty="0" smtClean="0"/>
          </a:p>
          <a:p>
            <a:r>
              <a:rPr lang="en-US" sz="2000" dirty="0" smtClean="0"/>
              <a:t>else:</a:t>
            </a:r>
          </a:p>
          <a:p>
            <a:r>
              <a:rPr lang="en-US" sz="2000" dirty="0" smtClean="0"/>
              <a:t>   Body of else </a:t>
            </a:r>
            <a:r>
              <a:rPr lang="en-US" sz="2000" dirty="0" err="1" smtClean="0"/>
              <a:t>stmts</a:t>
            </a:r>
            <a:endParaRPr lang="en-US" sz="2000" dirty="0" smtClean="0"/>
          </a:p>
          <a:p>
            <a:r>
              <a:rPr lang="en-US" sz="2000" dirty="0" smtClean="0"/>
              <a:t> </a:t>
            </a:r>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4.jpeg"/>
          <p:cNvPicPr/>
          <p:nvPr/>
        </p:nvPicPr>
        <p:blipFill>
          <a:blip r:embed="rId2" cstate="print"/>
          <a:stretch>
            <a:fillRect/>
          </a:stretch>
        </p:blipFill>
        <p:spPr>
          <a:xfrm>
            <a:off x="2643174" y="1857364"/>
            <a:ext cx="4714908" cy="4572032"/>
          </a:xfrm>
          <a:prstGeom prst="rect">
            <a:avLst/>
          </a:prstGeom>
        </p:spPr>
      </p:pic>
      <p:sp>
        <p:nvSpPr>
          <p:cNvPr id="3" name="Rectangle 2"/>
          <p:cNvSpPr/>
          <p:nvPr/>
        </p:nvSpPr>
        <p:spPr>
          <a:xfrm>
            <a:off x="1071538" y="1142984"/>
            <a:ext cx="7636065" cy="646331"/>
          </a:xfrm>
          <a:prstGeom prst="rect">
            <a:avLst/>
          </a:prstGeom>
        </p:spPr>
        <p:txBody>
          <a:bodyPr wrap="none">
            <a:spAutoFit/>
          </a:bodyPr>
          <a:lstStyle/>
          <a:p>
            <a:r>
              <a:rPr lang="en-US" sz="3600" dirty="0" smtClean="0"/>
              <a:t> Flowchart of if – </a:t>
            </a:r>
            <a:r>
              <a:rPr lang="en-US" sz="3600" dirty="0" err="1" smtClean="0"/>
              <a:t>elif</a:t>
            </a:r>
            <a:r>
              <a:rPr lang="en-US" sz="3600" dirty="0" smtClean="0"/>
              <a:t> - else statement:</a:t>
            </a:r>
            <a:endParaRPr lang="en-US" sz="3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79</TotalTime>
  <Words>409</Words>
  <Application>Microsoft Office PowerPoint</Application>
  <PresentationFormat>On-screen Show (4:3)</PresentationFormat>
  <Paragraphs>104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preeti namagond</dc:creator>
  <cp:lastModifiedBy>preeti namagond</cp:lastModifiedBy>
  <cp:revision>10</cp:revision>
  <dcterms:created xsi:type="dcterms:W3CDTF">2022-03-13T15:06:48Z</dcterms:created>
  <dcterms:modified xsi:type="dcterms:W3CDTF">2022-03-14T12:14:53Z</dcterms:modified>
</cp:coreProperties>
</file>