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0" r:id="rId4"/>
    <p:sldId id="259" r:id="rId5"/>
    <p:sldId id="263" r:id="rId6"/>
    <p:sldId id="262" r:id="rId7"/>
    <p:sldId id="264" r:id="rId8"/>
    <p:sldId id="257" r:id="rId9"/>
    <p:sldId id="258" r:id="rId10"/>
    <p:sldId id="265"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5E303B"/>
    <a:srgbClr val="8B4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94660"/>
  </p:normalViewPr>
  <p:slideViewPr>
    <p:cSldViewPr snapToGrid="0">
      <p:cViewPr varScale="1">
        <p:scale>
          <a:sx n="86" d="100"/>
          <a:sy n="86" d="100"/>
        </p:scale>
        <p:origin x="3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150155"/>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59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1610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4/29/2022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wipe/>
  </p:transition>
  <p:txStyles>
    <p:titleStyle>
      <a:lvl1pPr algn="ctr" defTabSz="914400" rtl="0" eaLnBrk="1" latinLnBrk="0" hangingPunct="1">
        <a:lnSpc>
          <a:spcPct val="90000"/>
        </a:lnSpc>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4993"/>
            <a:ext cx="9144000" cy="2098413"/>
          </a:xfrm>
        </p:spPr>
        <p:txBody>
          <a:bodyPr/>
          <a:lstStyle/>
          <a:p>
            <a:r>
              <a:rPr lang="en-US" dirty="0">
                <a:latin typeface="Bahnschrift SemiBold" panose="020B0502040204020203" pitchFamily="34" charset="0"/>
              </a:rPr>
              <a:t> Uber Fare Prediction</a:t>
            </a:r>
          </a:p>
        </p:txBody>
      </p:sp>
      <p:sp>
        <p:nvSpPr>
          <p:cNvPr id="3" name="Subtitle 2"/>
          <p:cNvSpPr>
            <a:spLocks noGrp="1"/>
          </p:cNvSpPr>
          <p:nvPr>
            <p:ph type="subTitle" idx="1"/>
          </p:nvPr>
        </p:nvSpPr>
        <p:spPr>
          <a:xfrm>
            <a:off x="1524000" y="3215936"/>
            <a:ext cx="9144000" cy="1655762"/>
          </a:xfrm>
        </p:spPr>
        <p:txBody>
          <a:bodyPr/>
          <a:lstStyle/>
          <a:p>
            <a:r>
              <a:rPr lang="en-US" dirty="0">
                <a:latin typeface="Bahnschrift SemiCondensed" panose="020B0502040204020203" pitchFamily="34" charset="0"/>
              </a:rPr>
              <a:t>Present By – </a:t>
            </a:r>
            <a:r>
              <a:rPr lang="en-US" dirty="0" err="1">
                <a:latin typeface="Bahnschrift SemiCondensed" panose="020B0502040204020203" pitchFamily="34" charset="0"/>
              </a:rPr>
              <a:t>Preeti</a:t>
            </a:r>
            <a:r>
              <a:rPr lang="en-US" dirty="0">
                <a:latin typeface="Bahnschrift SemiCondensed" panose="020B0502040204020203" pitchFamily="34" charset="0"/>
              </a:rPr>
              <a:t> Sahani(46)</a:t>
            </a:r>
            <a:endParaRPr lang="en-US" b="1" dirty="0">
              <a:latin typeface="Bahnschrift SemiCondensed" panose="020B0502040204020203" pitchFamily="34" charset="0"/>
            </a:endParaRPr>
          </a:p>
        </p:txBody>
      </p:sp>
    </p:spTree>
    <p:extLst>
      <p:ext uri="{BB962C8B-B14F-4D97-AF65-F5344CB8AC3E}">
        <p14:creationId xmlns:p14="http://schemas.microsoft.com/office/powerpoint/2010/main" val="72092881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08A9-B2BD-4B9A-8AFC-B865A709F5EF}"/>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6C45C16A-55CC-4EE0-802A-B8C4BF7E9FD2}"/>
              </a:ext>
            </a:extLst>
          </p:cNvPr>
          <p:cNvSpPr>
            <a:spLocks noGrp="1"/>
          </p:cNvSpPr>
          <p:nvPr>
            <p:ph idx="1"/>
          </p:nvPr>
        </p:nvSpPr>
        <p:spPr>
          <a:xfrm>
            <a:off x="1077897" y="1789611"/>
            <a:ext cx="8039470" cy="4161023"/>
          </a:xfrm>
        </p:spPr>
        <p:txBody>
          <a:bodyPr/>
          <a:lstStyle/>
          <a:p>
            <a:r>
              <a:rPr lang="en-US" dirty="0">
                <a:solidFill>
                  <a:srgbClr val="E8EAED"/>
                </a:solidFill>
                <a:latin typeface="Google Sans"/>
              </a:rPr>
              <a:t>A</a:t>
            </a:r>
            <a:r>
              <a:rPr lang="en-US" b="0" i="0" dirty="0">
                <a:solidFill>
                  <a:srgbClr val="E8EAED"/>
                </a:solidFill>
                <a:effectLst/>
                <a:latin typeface="Google Sans"/>
              </a:rPr>
              <a:t>ccuracy score = 96.87%</a:t>
            </a:r>
          </a:p>
          <a:p>
            <a:r>
              <a:rPr lang="en-US" dirty="0">
                <a:solidFill>
                  <a:srgbClr val="E8EAED"/>
                </a:solidFill>
                <a:latin typeface="Google Sans"/>
              </a:rPr>
              <a:t>RMSE =  5.22</a:t>
            </a:r>
            <a:endParaRPr lang="en-US" dirty="0"/>
          </a:p>
        </p:txBody>
      </p:sp>
    </p:spTree>
    <p:extLst>
      <p:ext uri="{BB962C8B-B14F-4D97-AF65-F5344CB8AC3E}">
        <p14:creationId xmlns:p14="http://schemas.microsoft.com/office/powerpoint/2010/main" val="234621236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B8F3-B677-40CB-AD84-C4CB649BDC89}"/>
              </a:ext>
            </a:extLst>
          </p:cNvPr>
          <p:cNvSpPr>
            <a:spLocks noGrp="1"/>
          </p:cNvSpPr>
          <p:nvPr>
            <p:ph type="title"/>
          </p:nvPr>
        </p:nvSpPr>
        <p:spPr>
          <a:xfrm>
            <a:off x="838200" y="365126"/>
            <a:ext cx="10515599" cy="1223978"/>
          </a:xfrm>
        </p:spPr>
        <p:txBody>
          <a:bodyPr/>
          <a:lstStyle/>
          <a:p>
            <a:r>
              <a:rPr lang="en-US" dirty="0"/>
              <a:t>CONCLUSION</a:t>
            </a:r>
          </a:p>
        </p:txBody>
      </p:sp>
      <p:sp>
        <p:nvSpPr>
          <p:cNvPr id="3" name="Content Placeholder 2">
            <a:extLst>
              <a:ext uri="{FF2B5EF4-FFF2-40B4-BE49-F238E27FC236}">
                <a16:creationId xmlns:a16="http://schemas.microsoft.com/office/drawing/2014/main" id="{08886A4F-4AF3-4F0B-941A-A2152D97C2EA}"/>
              </a:ext>
            </a:extLst>
          </p:cNvPr>
          <p:cNvSpPr>
            <a:spLocks noGrp="1"/>
          </p:cNvSpPr>
          <p:nvPr>
            <p:ph idx="1"/>
          </p:nvPr>
        </p:nvSpPr>
        <p:spPr/>
        <p:txBody>
          <a:bodyPr/>
          <a:lstStyle/>
          <a:p>
            <a:r>
              <a:rPr lang="en-US" dirty="0">
                <a:latin typeface="Dubai" panose="020B0503030403030204" pitchFamily="34" charset="-78"/>
                <a:cs typeface="Dubai" panose="020B0503030403030204" pitchFamily="34" charset="-78"/>
              </a:rPr>
              <a:t>The  Random Forest Regression Model for prediction of dynamic price of trips is providing an efficiency of 96.87%. It is better suited for the prediction of target variable which is trip fare, and it performs very well. Further this work can be carried out using different machine learning algorithms and techniques in order to get higher efficiency and lower errors</a:t>
            </a:r>
          </a:p>
        </p:txBody>
      </p:sp>
    </p:spTree>
    <p:extLst>
      <p:ext uri="{BB962C8B-B14F-4D97-AF65-F5344CB8AC3E}">
        <p14:creationId xmlns:p14="http://schemas.microsoft.com/office/powerpoint/2010/main" val="36417412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2A51-1E21-488F-9F06-06CECEB91B40}"/>
              </a:ext>
            </a:extLst>
          </p:cNvPr>
          <p:cNvSpPr>
            <a:spLocks noGrp="1"/>
          </p:cNvSpPr>
          <p:nvPr>
            <p:ph type="title"/>
          </p:nvPr>
        </p:nvSpPr>
        <p:spPr>
          <a:xfrm>
            <a:off x="678402" y="1661265"/>
            <a:ext cx="10515599" cy="2227155"/>
          </a:xfrm>
        </p:spPr>
        <p:txBody>
          <a:bodyPr>
            <a:normAutofit/>
          </a:bodyPr>
          <a:lstStyle/>
          <a:p>
            <a:r>
              <a:rPr lang="en-US" sz="6600" dirty="0"/>
              <a:t>Thank You </a:t>
            </a:r>
          </a:p>
        </p:txBody>
      </p:sp>
    </p:spTree>
    <p:extLst>
      <p:ext uri="{BB962C8B-B14F-4D97-AF65-F5344CB8AC3E}">
        <p14:creationId xmlns:p14="http://schemas.microsoft.com/office/powerpoint/2010/main" val="63727674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27EB-A166-4357-9466-7BB6C6BD8CD9}"/>
              </a:ext>
            </a:extLst>
          </p:cNvPr>
          <p:cNvSpPr>
            <a:spLocks noGrp="1"/>
          </p:cNvSpPr>
          <p:nvPr>
            <p:ph type="title"/>
          </p:nvPr>
        </p:nvSpPr>
        <p:spPr>
          <a:xfrm>
            <a:off x="0" y="436146"/>
            <a:ext cx="6622001" cy="1325563"/>
          </a:xfrm>
        </p:spPr>
        <p:txBody>
          <a:bodyPr/>
          <a:lstStyle/>
          <a:p>
            <a:r>
              <a:rPr lang="en-US" dirty="0"/>
              <a:t>What Is Uber?</a:t>
            </a:r>
          </a:p>
        </p:txBody>
      </p:sp>
      <p:pic>
        <p:nvPicPr>
          <p:cNvPr id="4098" name="Picture 2" descr="What is uber">
            <a:extLst>
              <a:ext uri="{FF2B5EF4-FFF2-40B4-BE49-F238E27FC236}">
                <a16:creationId xmlns:a16="http://schemas.microsoft.com/office/drawing/2014/main" id="{A167D444-C90F-4B07-A432-E47F0CE43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068" y="0"/>
            <a:ext cx="4068932" cy="61436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0DBD7788-9478-4947-A99A-B19256F19F0C}"/>
              </a:ext>
            </a:extLst>
          </p:cNvPr>
          <p:cNvSpPr>
            <a:spLocks noGrp="1"/>
          </p:cNvSpPr>
          <p:nvPr>
            <p:ph idx="1"/>
          </p:nvPr>
        </p:nvSpPr>
        <p:spPr>
          <a:xfrm>
            <a:off x="838200" y="1789611"/>
            <a:ext cx="6805474" cy="4161023"/>
          </a:xfrm>
        </p:spPr>
        <p:txBody>
          <a:bodyPr>
            <a:normAutofit/>
          </a:bodyPr>
          <a:lstStyle/>
          <a:p>
            <a:r>
              <a:rPr lang="en-US" sz="2400" dirty="0"/>
              <a:t>A transportation company with an app. </a:t>
            </a:r>
          </a:p>
          <a:p>
            <a:r>
              <a:rPr lang="en-US" sz="2400" dirty="0"/>
              <a:t>Founded by Travis Kalanick and Garrett Camp, in 2009.</a:t>
            </a:r>
          </a:p>
          <a:p>
            <a:r>
              <a:rPr lang="en-US" sz="2400" dirty="0"/>
              <a:t>It had 118 million monthly active users worldwide</a:t>
            </a:r>
          </a:p>
          <a:p>
            <a:endParaRPr lang="en-US" sz="2400" dirty="0"/>
          </a:p>
        </p:txBody>
      </p:sp>
    </p:spTree>
    <p:extLst>
      <p:ext uri="{BB962C8B-B14F-4D97-AF65-F5344CB8AC3E}">
        <p14:creationId xmlns:p14="http://schemas.microsoft.com/office/powerpoint/2010/main" val="110720240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6F19-6DD4-436F-91F5-D71D68E126C5}"/>
              </a:ext>
            </a:extLst>
          </p:cNvPr>
          <p:cNvSpPr>
            <a:spLocks noGrp="1"/>
          </p:cNvSpPr>
          <p:nvPr>
            <p:ph type="title"/>
          </p:nvPr>
        </p:nvSpPr>
        <p:spPr>
          <a:xfrm>
            <a:off x="474956" y="391758"/>
            <a:ext cx="10515599" cy="1325563"/>
          </a:xfrm>
        </p:spPr>
        <p:txBody>
          <a:bodyPr/>
          <a:lstStyle/>
          <a:p>
            <a:r>
              <a:rPr lang="en-US" dirty="0"/>
              <a:t>Overview</a:t>
            </a:r>
          </a:p>
        </p:txBody>
      </p:sp>
      <p:sp>
        <p:nvSpPr>
          <p:cNvPr id="3" name="Content Placeholder 2">
            <a:extLst>
              <a:ext uri="{FF2B5EF4-FFF2-40B4-BE49-F238E27FC236}">
                <a16:creationId xmlns:a16="http://schemas.microsoft.com/office/drawing/2014/main" id="{2D238541-AEC1-42B0-AE33-27B398F16501}"/>
              </a:ext>
            </a:extLst>
          </p:cNvPr>
          <p:cNvSpPr>
            <a:spLocks noGrp="1"/>
          </p:cNvSpPr>
          <p:nvPr>
            <p:ph idx="1"/>
          </p:nvPr>
        </p:nvSpPr>
        <p:spPr>
          <a:xfrm>
            <a:off x="1553592" y="2100329"/>
            <a:ext cx="9436963" cy="4161023"/>
          </a:xfrm>
        </p:spPr>
        <p:txBody>
          <a:bodyPr>
            <a:normAutofit/>
          </a:bodyPr>
          <a:lstStyle/>
          <a:p>
            <a:pPr algn="just"/>
            <a:r>
              <a:rPr lang="en-US" sz="2400" b="0" i="0" dirty="0">
                <a:effectLst/>
                <a:latin typeface="Dubai" panose="020B0503030403030204" pitchFamily="34" charset="-78"/>
                <a:cs typeface="Dubai" panose="020B0503030403030204" pitchFamily="34" charset="-78"/>
              </a:rPr>
              <a:t>This is a basic regression model to predict the fare of the uber ride trained on top of </a:t>
            </a:r>
            <a:r>
              <a:rPr lang="en-US" sz="2400" b="0" i="0" dirty="0" err="1">
                <a:effectLst/>
                <a:latin typeface="Dubai" panose="020B0503030403030204" pitchFamily="34" charset="-78"/>
                <a:cs typeface="Dubai" panose="020B0503030403030204" pitchFamily="34" charset="-78"/>
              </a:rPr>
              <a:t>Sklearn</a:t>
            </a:r>
            <a:r>
              <a:rPr lang="en-US" sz="2400" b="0" i="0" dirty="0">
                <a:effectLst/>
                <a:latin typeface="Dubai" panose="020B0503030403030204" pitchFamily="34" charset="-78"/>
                <a:cs typeface="Dubai" panose="020B0503030403030204" pitchFamily="34" charset="-78"/>
              </a:rPr>
              <a:t> </a:t>
            </a:r>
            <a:r>
              <a:rPr lang="en-US" sz="2400" b="0" i="0" dirty="0" err="1">
                <a:effectLst/>
                <a:latin typeface="Dubai" panose="020B0503030403030204" pitchFamily="34" charset="-78"/>
                <a:cs typeface="Dubai" panose="020B0503030403030204" pitchFamily="34" charset="-78"/>
              </a:rPr>
              <a:t>RandomForestRegressor</a:t>
            </a:r>
            <a:r>
              <a:rPr lang="en-US" sz="2400" b="0" i="0" dirty="0">
                <a:effectLst/>
                <a:latin typeface="Dubai" panose="020B0503030403030204" pitchFamily="34" charset="-78"/>
                <a:cs typeface="Dubai" panose="020B0503030403030204" pitchFamily="34" charset="-78"/>
              </a:rPr>
              <a:t> model. The model would take the different trip parameters (number of passengers, pick up and drop off geographical coordinates, date and time of the trip) as the input and predict the fare amount as output. The model has been trained with 2 lakh records and acquired an score of 0.968.</a:t>
            </a:r>
            <a:endParaRPr lang="en-US" sz="24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92628657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BE90-CECA-4DEB-8FE9-A6376E8A4D4B}"/>
              </a:ext>
            </a:extLst>
          </p:cNvPr>
          <p:cNvSpPr>
            <a:spLocks noGrp="1"/>
          </p:cNvSpPr>
          <p:nvPr>
            <p:ph type="title"/>
          </p:nvPr>
        </p:nvSpPr>
        <p:spPr>
          <a:xfrm>
            <a:off x="-1331649" y="436146"/>
            <a:ext cx="9144000" cy="1325563"/>
          </a:xfrm>
        </p:spPr>
        <p:txBody>
          <a:bodyPr/>
          <a:lstStyle/>
          <a:p>
            <a:r>
              <a:rPr lang="en-US" dirty="0"/>
              <a:t>About Dataset</a:t>
            </a:r>
          </a:p>
        </p:txBody>
      </p:sp>
      <p:sp>
        <p:nvSpPr>
          <p:cNvPr id="3" name="Content Placeholder 2">
            <a:extLst>
              <a:ext uri="{FF2B5EF4-FFF2-40B4-BE49-F238E27FC236}">
                <a16:creationId xmlns:a16="http://schemas.microsoft.com/office/drawing/2014/main" id="{35BCF1DD-E3F0-4A6C-B20F-308704413F96}"/>
              </a:ext>
            </a:extLst>
          </p:cNvPr>
          <p:cNvSpPr>
            <a:spLocks noGrp="1"/>
          </p:cNvSpPr>
          <p:nvPr>
            <p:ph idx="1"/>
          </p:nvPr>
        </p:nvSpPr>
        <p:spPr>
          <a:xfrm>
            <a:off x="1385455" y="1761709"/>
            <a:ext cx="9752703" cy="4161023"/>
          </a:xfrm>
        </p:spPr>
        <p:txBody>
          <a:bodyPr/>
          <a:lstStyle/>
          <a:p>
            <a:pPr marL="0" indent="0">
              <a:buNone/>
            </a:pPr>
            <a:r>
              <a:rPr lang="en-US" dirty="0"/>
              <a:t>2000 Rows &amp; 8 Columns</a:t>
            </a:r>
          </a:p>
          <a:p>
            <a:pPr lvl="1"/>
            <a:r>
              <a:rPr lang="en-US" dirty="0"/>
              <a:t>key</a:t>
            </a:r>
          </a:p>
          <a:p>
            <a:pPr lvl="1">
              <a:lnSpc>
                <a:spcPct val="150000"/>
              </a:lnSpc>
            </a:pPr>
            <a:r>
              <a:rPr lang="en-US" dirty="0" err="1"/>
              <a:t>fare_amount</a:t>
            </a:r>
            <a:r>
              <a:rPr lang="en-US" dirty="0"/>
              <a:t>	</a:t>
            </a:r>
          </a:p>
          <a:p>
            <a:pPr lvl="1">
              <a:lnSpc>
                <a:spcPct val="150000"/>
              </a:lnSpc>
            </a:pPr>
            <a:r>
              <a:rPr lang="en-US" dirty="0" err="1"/>
              <a:t>pickup_datetime</a:t>
            </a:r>
            <a:r>
              <a:rPr lang="en-US" dirty="0"/>
              <a:t>	</a:t>
            </a:r>
          </a:p>
          <a:p>
            <a:pPr lvl="1">
              <a:lnSpc>
                <a:spcPct val="150000"/>
              </a:lnSpc>
            </a:pPr>
            <a:r>
              <a:rPr lang="en-US" dirty="0" err="1"/>
              <a:t>pickup_longitude</a:t>
            </a:r>
            <a:r>
              <a:rPr lang="en-US" dirty="0"/>
              <a:t>/latitude	</a:t>
            </a:r>
          </a:p>
          <a:p>
            <a:pPr lvl="1">
              <a:lnSpc>
                <a:spcPct val="150000"/>
              </a:lnSpc>
            </a:pPr>
            <a:r>
              <a:rPr lang="en-US" dirty="0" err="1"/>
              <a:t>dropoff_longitude</a:t>
            </a:r>
            <a:r>
              <a:rPr lang="en-US" dirty="0"/>
              <a:t>/latitude	</a:t>
            </a:r>
          </a:p>
          <a:p>
            <a:pPr lvl="1">
              <a:lnSpc>
                <a:spcPct val="150000"/>
              </a:lnSpc>
            </a:pPr>
            <a:r>
              <a:rPr lang="en-US" dirty="0" err="1"/>
              <a:t>passenger_count</a:t>
            </a:r>
            <a:endParaRPr lang="en-US" dirty="0"/>
          </a:p>
        </p:txBody>
      </p:sp>
    </p:spTree>
    <p:extLst>
      <p:ext uri="{BB962C8B-B14F-4D97-AF65-F5344CB8AC3E}">
        <p14:creationId xmlns:p14="http://schemas.microsoft.com/office/powerpoint/2010/main" val="31040537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0CB6-E1A2-4A41-A8EF-68F604C2C124}"/>
              </a:ext>
            </a:extLst>
          </p:cNvPr>
          <p:cNvSpPr>
            <a:spLocks noGrp="1"/>
          </p:cNvSpPr>
          <p:nvPr>
            <p:ph type="title"/>
          </p:nvPr>
        </p:nvSpPr>
        <p:spPr>
          <a:xfrm>
            <a:off x="838200" y="365126"/>
            <a:ext cx="10515599" cy="992620"/>
          </a:xfrm>
        </p:spPr>
        <p:txBody>
          <a:bodyPr/>
          <a:lstStyle/>
          <a:p>
            <a:r>
              <a:rPr lang="en-US" dirty="0"/>
              <a:t>Data Preprocessing</a:t>
            </a:r>
          </a:p>
        </p:txBody>
      </p:sp>
      <p:sp>
        <p:nvSpPr>
          <p:cNvPr id="3" name="Content Placeholder 2">
            <a:extLst>
              <a:ext uri="{FF2B5EF4-FFF2-40B4-BE49-F238E27FC236}">
                <a16:creationId xmlns:a16="http://schemas.microsoft.com/office/drawing/2014/main" id="{29244E81-5ED6-4E5B-B72C-6F0790D53ED0}"/>
              </a:ext>
            </a:extLst>
          </p:cNvPr>
          <p:cNvSpPr>
            <a:spLocks noGrp="1"/>
          </p:cNvSpPr>
          <p:nvPr>
            <p:ph idx="1"/>
          </p:nvPr>
        </p:nvSpPr>
        <p:spPr>
          <a:xfrm>
            <a:off x="1318491" y="1357746"/>
            <a:ext cx="10273145" cy="4592888"/>
          </a:xfrm>
        </p:spPr>
        <p:txBody>
          <a:bodyPr>
            <a:noAutofit/>
          </a:bodyPr>
          <a:lstStyle/>
          <a:p>
            <a:pPr marL="0" indent="0" algn="l" fontAlgn="base">
              <a:lnSpc>
                <a:spcPct val="120000"/>
              </a:lnSpc>
              <a:buNone/>
            </a:pPr>
            <a:r>
              <a:rPr lang="en-US" sz="2400" dirty="0">
                <a:latin typeface="Dubai" panose="020B0503030403030204" pitchFamily="34" charset="-78"/>
                <a:cs typeface="Dubai" panose="020B0503030403030204" pitchFamily="34" charset="-78"/>
              </a:rPr>
              <a:t>Data preprocessing is a process of preparing the raw data and making it suitable for a machine learning model. It is the first and crucial step while creating a machine learning model.</a:t>
            </a:r>
          </a:p>
          <a:p>
            <a:pPr marL="0" indent="0" algn="l" fontAlgn="base">
              <a:lnSpc>
                <a:spcPct val="120000"/>
              </a:lnSpc>
              <a:buNone/>
            </a:pPr>
            <a:r>
              <a:rPr lang="en-US" sz="2400" dirty="0">
                <a:latin typeface="Dubai" panose="020B0503030403030204" pitchFamily="34" charset="-78"/>
                <a:cs typeface="Dubai" panose="020B0503030403030204" pitchFamily="34" charset="-78"/>
              </a:rPr>
              <a:t>Step:</a:t>
            </a:r>
          </a:p>
          <a:p>
            <a:pPr marL="0" indent="0" algn="l" fontAlgn="base">
              <a:lnSpc>
                <a:spcPct val="120000"/>
              </a:lnSpc>
              <a:buNone/>
            </a:pPr>
            <a:r>
              <a:rPr lang="en-US" sz="2400" dirty="0">
                <a:latin typeface="Dubai" panose="020B0503030403030204" pitchFamily="34" charset="-78"/>
                <a:cs typeface="Dubai" panose="020B0503030403030204" pitchFamily="34" charset="-78"/>
              </a:rPr>
              <a:t>- Getting the dataset                      - Encoding Categorical Data</a:t>
            </a:r>
          </a:p>
          <a:p>
            <a:pPr marL="0" indent="0" fontAlgn="base">
              <a:lnSpc>
                <a:spcPct val="120000"/>
              </a:lnSpc>
              <a:buNone/>
            </a:pPr>
            <a:r>
              <a:rPr lang="en-US" sz="2400" dirty="0">
                <a:latin typeface="Dubai" panose="020B0503030403030204" pitchFamily="34" charset="-78"/>
                <a:cs typeface="Dubai" panose="020B0503030403030204" pitchFamily="34" charset="-78"/>
              </a:rPr>
              <a:t>- Importing libraries                        - Splitting dataset into training and test set</a:t>
            </a:r>
          </a:p>
          <a:p>
            <a:pPr marL="0" indent="0" algn="l" fontAlgn="base">
              <a:lnSpc>
                <a:spcPct val="120000"/>
              </a:lnSpc>
              <a:buNone/>
            </a:pPr>
            <a:r>
              <a:rPr lang="en-US" sz="2400" dirty="0">
                <a:latin typeface="Dubai" panose="020B0503030403030204" pitchFamily="34" charset="-78"/>
                <a:cs typeface="Dubai" panose="020B0503030403030204" pitchFamily="34" charset="-78"/>
              </a:rPr>
              <a:t>- Importing datasets                       - Feature scaling</a:t>
            </a:r>
          </a:p>
          <a:p>
            <a:pPr algn="l" fontAlgn="base">
              <a:lnSpc>
                <a:spcPct val="120000"/>
              </a:lnSpc>
              <a:buFontTx/>
              <a:buChar char="-"/>
            </a:pPr>
            <a:r>
              <a:rPr lang="en-US" sz="2400" dirty="0">
                <a:latin typeface="Dubai" panose="020B0503030403030204" pitchFamily="34" charset="-78"/>
                <a:cs typeface="Dubai" panose="020B0503030403030204" pitchFamily="34" charset="-78"/>
              </a:rPr>
              <a:t>Finding Missing Data</a:t>
            </a:r>
          </a:p>
        </p:txBody>
      </p:sp>
    </p:spTree>
    <p:extLst>
      <p:ext uri="{BB962C8B-B14F-4D97-AF65-F5344CB8AC3E}">
        <p14:creationId xmlns:p14="http://schemas.microsoft.com/office/powerpoint/2010/main" val="115878729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93D7-D613-4344-A5C5-4BEDCF17792E}"/>
              </a:ext>
            </a:extLst>
          </p:cNvPr>
          <p:cNvSpPr>
            <a:spLocks noGrp="1"/>
          </p:cNvSpPr>
          <p:nvPr>
            <p:ph type="title"/>
          </p:nvPr>
        </p:nvSpPr>
        <p:spPr>
          <a:xfrm>
            <a:off x="838200" y="365125"/>
            <a:ext cx="10515599" cy="798657"/>
          </a:xfrm>
        </p:spPr>
        <p:txBody>
          <a:bodyPr/>
          <a:lstStyle/>
          <a:p>
            <a:r>
              <a:rPr lang="en-US" dirty="0"/>
              <a:t>Distribution Plot</a:t>
            </a:r>
          </a:p>
        </p:txBody>
      </p:sp>
      <p:pic>
        <p:nvPicPr>
          <p:cNvPr id="1026" name="Picture 2">
            <a:extLst>
              <a:ext uri="{FF2B5EF4-FFF2-40B4-BE49-F238E27FC236}">
                <a16:creationId xmlns:a16="http://schemas.microsoft.com/office/drawing/2014/main" id="{93BC20DB-0CF3-4359-A6A0-C5D3B74F5F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1709" y="1178502"/>
            <a:ext cx="4433455" cy="49174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034A48-841B-450E-98CD-AFF5D688D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164" y="1171142"/>
            <a:ext cx="4276436" cy="493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07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4BF1-01F6-43D1-BFEB-B15E9F5A4A6F}"/>
              </a:ext>
            </a:extLst>
          </p:cNvPr>
          <p:cNvSpPr>
            <a:spLocks noGrp="1"/>
          </p:cNvSpPr>
          <p:nvPr>
            <p:ph type="title"/>
          </p:nvPr>
        </p:nvSpPr>
        <p:spPr>
          <a:xfrm>
            <a:off x="625136" y="267472"/>
            <a:ext cx="10515599" cy="1325563"/>
          </a:xfrm>
        </p:spPr>
        <p:txBody>
          <a:bodyPr/>
          <a:lstStyle/>
          <a:p>
            <a:r>
              <a:rPr lang="en-US" dirty="0"/>
              <a:t>Correlation</a:t>
            </a:r>
          </a:p>
        </p:txBody>
      </p:sp>
      <p:pic>
        <p:nvPicPr>
          <p:cNvPr id="2050" name="Picture 2">
            <a:extLst>
              <a:ext uri="{FF2B5EF4-FFF2-40B4-BE49-F238E27FC236}">
                <a16:creationId xmlns:a16="http://schemas.microsoft.com/office/drawing/2014/main" id="{BC47E5B4-D92F-45A0-8F44-6149D6D5AD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7488" y="1526959"/>
            <a:ext cx="6436310" cy="455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8324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592" y="338492"/>
            <a:ext cx="7944774" cy="1325563"/>
          </a:xfrm>
        </p:spPr>
        <p:txBody>
          <a:bodyPr/>
          <a:lstStyle/>
          <a:p>
            <a:r>
              <a:rPr lang="en-US" dirty="0"/>
              <a:t>Random Forest </a:t>
            </a:r>
          </a:p>
        </p:txBody>
      </p:sp>
      <p:sp>
        <p:nvSpPr>
          <p:cNvPr id="3" name="Content Placeholder 2"/>
          <p:cNvSpPr>
            <a:spLocks noGrp="1"/>
          </p:cNvSpPr>
          <p:nvPr>
            <p:ph idx="1"/>
          </p:nvPr>
        </p:nvSpPr>
        <p:spPr>
          <a:xfrm>
            <a:off x="1219940" y="1771855"/>
            <a:ext cx="10515600" cy="4161023"/>
          </a:xfrm>
        </p:spPr>
        <p:txBody>
          <a:bodyPr/>
          <a:lstStyle/>
          <a:p>
            <a:r>
              <a:rPr lang="en-US" dirty="0"/>
              <a:t>A random forest is a meta-estimator.</a:t>
            </a:r>
          </a:p>
          <a:p>
            <a:r>
              <a:rPr lang="en-US" dirty="0"/>
              <a:t>A supervised learning algorithm.</a:t>
            </a:r>
          </a:p>
          <a:p>
            <a:r>
              <a:rPr lang="en-US" dirty="0"/>
              <a:t>It is a bagging technique.</a:t>
            </a:r>
          </a:p>
          <a:p>
            <a:r>
              <a:rPr lang="en-US" dirty="0"/>
              <a:t>It operates by multiple decision trees at training time and give output as a individual tress.</a:t>
            </a:r>
          </a:p>
        </p:txBody>
      </p:sp>
    </p:spTree>
    <p:extLst>
      <p:ext uri="{BB962C8B-B14F-4D97-AF65-F5344CB8AC3E}">
        <p14:creationId xmlns:p14="http://schemas.microsoft.com/office/powerpoint/2010/main" val="205997136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4EC2-D099-4619-8394-1C2C8A83E1AE}"/>
              </a:ext>
            </a:extLst>
          </p:cNvPr>
          <p:cNvSpPr>
            <a:spLocks noGrp="1"/>
          </p:cNvSpPr>
          <p:nvPr>
            <p:ph type="title"/>
          </p:nvPr>
        </p:nvSpPr>
        <p:spPr>
          <a:xfrm>
            <a:off x="0" y="317571"/>
            <a:ext cx="8264370" cy="1268366"/>
          </a:xfrm>
        </p:spPr>
        <p:txBody>
          <a:bodyPr/>
          <a:lstStyle/>
          <a:p>
            <a:r>
              <a:rPr lang="en-US" dirty="0"/>
              <a:t>Benefits &amp; Challenges</a:t>
            </a:r>
          </a:p>
        </p:txBody>
      </p:sp>
      <p:sp>
        <p:nvSpPr>
          <p:cNvPr id="3" name="Content Placeholder 2">
            <a:extLst>
              <a:ext uri="{FF2B5EF4-FFF2-40B4-BE49-F238E27FC236}">
                <a16:creationId xmlns:a16="http://schemas.microsoft.com/office/drawing/2014/main" id="{8E513F95-E9E0-4A36-9482-B28918ACC84E}"/>
              </a:ext>
            </a:extLst>
          </p:cNvPr>
          <p:cNvSpPr>
            <a:spLocks noGrp="1"/>
          </p:cNvSpPr>
          <p:nvPr>
            <p:ph idx="1"/>
          </p:nvPr>
        </p:nvSpPr>
        <p:spPr>
          <a:xfrm>
            <a:off x="2081074" y="1455938"/>
            <a:ext cx="9166934" cy="4423675"/>
          </a:xfrm>
        </p:spPr>
        <p:txBody>
          <a:bodyPr>
            <a:normAutofit/>
          </a:bodyPr>
          <a:lstStyle/>
          <a:p>
            <a:pPr marL="0" indent="0">
              <a:buNone/>
            </a:pPr>
            <a:endParaRPr lang="en-US" sz="2400" dirty="0">
              <a:latin typeface="Bahnschrift SemiLight" panose="020B0502040204020203" pitchFamily="34" charset="0"/>
            </a:endParaRPr>
          </a:p>
          <a:p>
            <a:r>
              <a:rPr lang="en-US" sz="2400" dirty="0">
                <a:latin typeface="Bahnschrift SemiLight" panose="020B0502040204020203" pitchFamily="34" charset="0"/>
              </a:rPr>
              <a:t>Reduced risk of overfitting</a:t>
            </a:r>
          </a:p>
          <a:p>
            <a:r>
              <a:rPr lang="en-US" sz="2400" dirty="0">
                <a:latin typeface="Bahnschrift SemiLight" panose="020B0502040204020203" pitchFamily="34" charset="0"/>
              </a:rPr>
              <a:t>Easy to determine feature importance</a:t>
            </a:r>
          </a:p>
          <a:p>
            <a:r>
              <a:rPr lang="en-US" sz="2400" dirty="0">
                <a:latin typeface="Bahnschrift SemiLight" panose="020B0502040204020203" pitchFamily="34" charset="0"/>
              </a:rPr>
              <a:t>Provides flexibility</a:t>
            </a:r>
          </a:p>
          <a:p>
            <a:endParaRPr lang="en-US" sz="2400" dirty="0">
              <a:latin typeface="Bahnschrift SemiLight" panose="020B0502040204020203" pitchFamily="34" charset="0"/>
            </a:endParaRPr>
          </a:p>
          <a:p>
            <a:r>
              <a:rPr lang="en-US" sz="2400" dirty="0">
                <a:latin typeface="Bahnschrift SemiLight" panose="020B0502040204020203" pitchFamily="34" charset="0"/>
              </a:rPr>
              <a:t>Time-consuming process </a:t>
            </a:r>
          </a:p>
          <a:p>
            <a:r>
              <a:rPr lang="en-US" sz="2400" dirty="0">
                <a:latin typeface="Bahnschrift SemiLight" panose="020B0502040204020203" pitchFamily="34" charset="0"/>
              </a:rPr>
              <a:t>Requires more resources</a:t>
            </a:r>
          </a:p>
          <a:p>
            <a:r>
              <a:rPr lang="en-US" sz="2400" dirty="0">
                <a:latin typeface="Bahnschrift SemiLight" panose="020B0502040204020203" pitchFamily="34" charset="0"/>
              </a:rPr>
              <a:t>More complex</a:t>
            </a:r>
          </a:p>
          <a:p>
            <a:endParaRPr lang="en-US" sz="2400" dirty="0">
              <a:latin typeface="Bahnschrift SemiLight" panose="020B0502040204020203" pitchFamily="34" charset="0"/>
            </a:endParaRPr>
          </a:p>
        </p:txBody>
      </p:sp>
    </p:spTree>
    <p:extLst>
      <p:ext uri="{BB962C8B-B14F-4D97-AF65-F5344CB8AC3E}">
        <p14:creationId xmlns:p14="http://schemas.microsoft.com/office/powerpoint/2010/main" val="255303565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ber-PowerPoint-Template" id="{5A15E33A-E377-DA43-B4A7-489C83E3A294}" vid="{95B26B26-5220-564B-9688-55CD67D372F3}"/>
    </a:ext>
  </a:extLst>
</a:theme>
</file>

<file path=docProps/app.xml><?xml version="1.0" encoding="utf-8"?>
<Properties xmlns="http://schemas.openxmlformats.org/officeDocument/2006/extended-properties" xmlns:vt="http://schemas.openxmlformats.org/officeDocument/2006/docPropsVTypes">
  <Template>Uber-PowerPoint-Template</Template>
  <TotalTime>656</TotalTime>
  <Words>353</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SemiBold</vt:lpstr>
      <vt:lpstr>Bahnschrift SemiCondensed</vt:lpstr>
      <vt:lpstr>Bahnschrift SemiLight</vt:lpstr>
      <vt:lpstr>Dubai</vt:lpstr>
      <vt:lpstr>Google Sans</vt:lpstr>
      <vt:lpstr>Trebuchet MS</vt:lpstr>
      <vt:lpstr>Office Theme</vt:lpstr>
      <vt:lpstr> Uber Fare Prediction</vt:lpstr>
      <vt:lpstr>What Is Uber?</vt:lpstr>
      <vt:lpstr>Overview</vt:lpstr>
      <vt:lpstr>About Dataset</vt:lpstr>
      <vt:lpstr>Data Preprocessing</vt:lpstr>
      <vt:lpstr>Distribution Plot</vt:lpstr>
      <vt:lpstr>Correlation</vt:lpstr>
      <vt:lpstr>Random Forest </vt:lpstr>
      <vt:lpstr>Benefits &amp; Challenges</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Ajay Sahani</dc:creator>
  <cp:lastModifiedBy>Ajay Sahani</cp:lastModifiedBy>
  <cp:revision>3</cp:revision>
  <dcterms:created xsi:type="dcterms:W3CDTF">2022-04-29T07:14:42Z</dcterms:created>
  <dcterms:modified xsi:type="dcterms:W3CDTF">2022-04-29T18:14:08Z</dcterms:modified>
</cp:coreProperties>
</file>